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91" r:id="rId3"/>
    <p:sldId id="263" r:id="rId4"/>
    <p:sldId id="265" r:id="rId5"/>
    <p:sldId id="266" r:id="rId6"/>
    <p:sldId id="264"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263" autoAdjust="0"/>
    <p:restoredTop sz="94660"/>
  </p:normalViewPr>
  <p:slideViewPr>
    <p:cSldViewPr snapToGrid="0">
      <p:cViewPr varScale="1">
        <p:scale>
          <a:sx n="85" d="100"/>
          <a:sy n="85" d="100"/>
        </p:scale>
        <p:origin x="62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11F0344-E000-4179-99A0-02EFAF1C47D0}" type="datetimeFigureOut">
              <a:rPr lang="en-IN" smtClean="0"/>
              <a:t>30-06-2024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48B6BE-F0AA-4CEE-8393-0297122C0733}"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91801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11F0344-E000-4179-99A0-02EFAF1C47D0}" type="datetimeFigureOut">
              <a:rPr lang="en-IN" smtClean="0"/>
              <a:t>30-06-2024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48B6BE-F0AA-4CEE-8393-0297122C0733}" type="slidenum">
              <a:rPr lang="en-IN" smtClean="0"/>
              <a:t>‹#›</a:t>
            </a:fld>
            <a:endParaRPr lang="en-IN"/>
          </a:p>
        </p:txBody>
      </p:sp>
    </p:spTree>
    <p:extLst>
      <p:ext uri="{BB962C8B-B14F-4D97-AF65-F5344CB8AC3E}">
        <p14:creationId xmlns:p14="http://schemas.microsoft.com/office/powerpoint/2010/main" val="10861955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11F0344-E000-4179-99A0-02EFAF1C47D0}" type="datetimeFigureOut">
              <a:rPr lang="en-IN" smtClean="0"/>
              <a:t>30-06-2024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48B6BE-F0AA-4CEE-8393-0297122C0733}" type="slidenum">
              <a:rPr lang="en-IN" smtClean="0"/>
              <a:t>‹#›</a:t>
            </a:fld>
            <a:endParaRPr lang="en-IN"/>
          </a:p>
        </p:txBody>
      </p:sp>
    </p:spTree>
    <p:extLst>
      <p:ext uri="{BB962C8B-B14F-4D97-AF65-F5344CB8AC3E}">
        <p14:creationId xmlns:p14="http://schemas.microsoft.com/office/powerpoint/2010/main" val="8523230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11F0344-E000-4179-99A0-02EFAF1C47D0}" type="datetimeFigureOut">
              <a:rPr lang="en-IN" smtClean="0"/>
              <a:t>30-06-2024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48B6BE-F0AA-4CEE-8393-0297122C0733}" type="slidenum">
              <a:rPr lang="en-IN" smtClean="0"/>
              <a:t>‹#›</a:t>
            </a:fld>
            <a:endParaRPr lang="en-IN"/>
          </a:p>
        </p:txBody>
      </p:sp>
    </p:spTree>
    <p:extLst>
      <p:ext uri="{BB962C8B-B14F-4D97-AF65-F5344CB8AC3E}">
        <p14:creationId xmlns:p14="http://schemas.microsoft.com/office/powerpoint/2010/main" val="24856326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11F0344-E000-4179-99A0-02EFAF1C47D0}" type="datetimeFigureOut">
              <a:rPr lang="en-IN" smtClean="0"/>
              <a:t>30-06-2024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48B6BE-F0AA-4CEE-8393-0297122C0733}"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25905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11F0344-E000-4179-99A0-02EFAF1C47D0}" type="datetimeFigureOut">
              <a:rPr lang="en-IN" smtClean="0"/>
              <a:t>30-06-2024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48B6BE-F0AA-4CEE-8393-0297122C0733}" type="slidenum">
              <a:rPr lang="en-IN" smtClean="0"/>
              <a:t>‹#›</a:t>
            </a:fld>
            <a:endParaRPr lang="en-IN"/>
          </a:p>
        </p:txBody>
      </p:sp>
    </p:spTree>
    <p:extLst>
      <p:ext uri="{BB962C8B-B14F-4D97-AF65-F5344CB8AC3E}">
        <p14:creationId xmlns:p14="http://schemas.microsoft.com/office/powerpoint/2010/main" val="13207914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11F0344-E000-4179-99A0-02EFAF1C47D0}" type="datetimeFigureOut">
              <a:rPr lang="en-IN" smtClean="0"/>
              <a:t>30-06-2024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448B6BE-F0AA-4CEE-8393-0297122C0733}" type="slidenum">
              <a:rPr lang="en-IN" smtClean="0"/>
              <a:t>‹#›</a:t>
            </a:fld>
            <a:endParaRPr lang="en-IN"/>
          </a:p>
        </p:txBody>
      </p:sp>
    </p:spTree>
    <p:extLst>
      <p:ext uri="{BB962C8B-B14F-4D97-AF65-F5344CB8AC3E}">
        <p14:creationId xmlns:p14="http://schemas.microsoft.com/office/powerpoint/2010/main" val="34689834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1F0344-E000-4179-99A0-02EFAF1C47D0}" type="datetimeFigureOut">
              <a:rPr lang="en-IN" smtClean="0"/>
              <a:t>30-06-2024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448B6BE-F0AA-4CEE-8393-0297122C0733}" type="slidenum">
              <a:rPr lang="en-IN" smtClean="0"/>
              <a:t>‹#›</a:t>
            </a:fld>
            <a:endParaRPr lang="en-IN"/>
          </a:p>
        </p:txBody>
      </p:sp>
    </p:spTree>
    <p:extLst>
      <p:ext uri="{BB962C8B-B14F-4D97-AF65-F5344CB8AC3E}">
        <p14:creationId xmlns:p14="http://schemas.microsoft.com/office/powerpoint/2010/main" val="42585617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F11F0344-E000-4179-99A0-02EFAF1C47D0}" type="datetimeFigureOut">
              <a:rPr lang="en-IN" smtClean="0"/>
              <a:t>30-06-2024</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B448B6BE-F0AA-4CEE-8393-0297122C0733}" type="slidenum">
              <a:rPr lang="en-IN" smtClean="0"/>
              <a:t>‹#›</a:t>
            </a:fld>
            <a:endParaRPr lang="en-IN"/>
          </a:p>
        </p:txBody>
      </p:sp>
    </p:spTree>
    <p:extLst>
      <p:ext uri="{BB962C8B-B14F-4D97-AF65-F5344CB8AC3E}">
        <p14:creationId xmlns:p14="http://schemas.microsoft.com/office/powerpoint/2010/main" val="1605727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F11F0344-E000-4179-99A0-02EFAF1C47D0}" type="datetimeFigureOut">
              <a:rPr lang="en-IN" smtClean="0"/>
              <a:t>30-06-2024</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448B6BE-F0AA-4CEE-8393-0297122C0733}" type="slidenum">
              <a:rPr lang="en-IN" smtClean="0"/>
              <a:t>‹#›</a:t>
            </a:fld>
            <a:endParaRPr lang="en-IN"/>
          </a:p>
        </p:txBody>
      </p:sp>
    </p:spTree>
    <p:extLst>
      <p:ext uri="{BB962C8B-B14F-4D97-AF65-F5344CB8AC3E}">
        <p14:creationId xmlns:p14="http://schemas.microsoft.com/office/powerpoint/2010/main" val="28349612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11F0344-E000-4179-99A0-02EFAF1C47D0}" type="datetimeFigureOut">
              <a:rPr lang="en-IN" smtClean="0"/>
              <a:t>30-06-2024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48B6BE-F0AA-4CEE-8393-0297122C0733}" type="slidenum">
              <a:rPr lang="en-IN" smtClean="0"/>
              <a:t>‹#›</a:t>
            </a:fld>
            <a:endParaRPr lang="en-IN"/>
          </a:p>
        </p:txBody>
      </p:sp>
    </p:spTree>
    <p:extLst>
      <p:ext uri="{BB962C8B-B14F-4D97-AF65-F5344CB8AC3E}">
        <p14:creationId xmlns:p14="http://schemas.microsoft.com/office/powerpoint/2010/main" val="19799404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F11F0344-E000-4179-99A0-02EFAF1C47D0}" type="datetimeFigureOut">
              <a:rPr lang="en-IN" smtClean="0"/>
              <a:t>30-06-2024</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B448B6BE-F0AA-4CEE-8393-0297122C0733}"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1221724"/>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8685A-1B79-0155-EADD-014B046FCF26}"/>
              </a:ext>
            </a:extLst>
          </p:cNvPr>
          <p:cNvSpPr>
            <a:spLocks noGrp="1"/>
          </p:cNvSpPr>
          <p:nvPr>
            <p:ph type="ctrTitle"/>
          </p:nvPr>
        </p:nvSpPr>
        <p:spPr>
          <a:xfrm>
            <a:off x="762000" y="785845"/>
            <a:ext cx="10668000" cy="3566160"/>
          </a:xfrm>
        </p:spPr>
        <p:txBody>
          <a:bodyPr>
            <a:normAutofit/>
          </a:bodyPr>
          <a:lstStyle/>
          <a:p>
            <a:pPr algn="ctr">
              <a:spcBef>
                <a:spcPts val="600"/>
              </a:spcBef>
              <a:spcAft>
                <a:spcPts val="1200"/>
              </a:spcAft>
            </a:pPr>
            <a:r>
              <a:rPr lang="en-IN" sz="8800" dirty="0">
                <a:latin typeface="+mn-lt"/>
              </a:rPr>
              <a:t>Snowflake Scripting</a:t>
            </a:r>
            <a:br>
              <a:rPr lang="en-IN" sz="8800" dirty="0">
                <a:latin typeface="+mn-lt"/>
              </a:rPr>
            </a:br>
            <a:r>
              <a:rPr lang="en-IN" sz="1000" dirty="0">
                <a:latin typeface="+mn-lt"/>
              </a:rPr>
              <a:t>  </a:t>
            </a:r>
            <a:br>
              <a:rPr lang="en-IN" dirty="0">
                <a:latin typeface="+mn-lt"/>
              </a:rPr>
            </a:br>
            <a:r>
              <a:rPr lang="en-IN" sz="6600" dirty="0">
                <a:latin typeface="+mn-lt"/>
              </a:rPr>
              <a:t>(Writing Stored Procedures</a:t>
            </a:r>
            <a:br>
              <a:rPr lang="en-IN" sz="6600" dirty="0">
                <a:latin typeface="+mn-lt"/>
              </a:rPr>
            </a:br>
            <a:r>
              <a:rPr lang="en-IN" sz="6600" dirty="0">
                <a:latin typeface="+mn-lt"/>
              </a:rPr>
              <a:t>Using SQL)</a:t>
            </a:r>
          </a:p>
        </p:txBody>
      </p:sp>
      <p:sp>
        <p:nvSpPr>
          <p:cNvPr id="4" name="Subtitle 3">
            <a:extLst>
              <a:ext uri="{FF2B5EF4-FFF2-40B4-BE49-F238E27FC236}">
                <a16:creationId xmlns:a16="http://schemas.microsoft.com/office/drawing/2014/main" id="{8375CFCC-24A4-3C72-4E3D-254002C9CED3}"/>
              </a:ext>
            </a:extLst>
          </p:cNvPr>
          <p:cNvSpPr>
            <a:spLocks noGrp="1"/>
          </p:cNvSpPr>
          <p:nvPr>
            <p:ph type="subTitle" idx="1"/>
          </p:nvPr>
        </p:nvSpPr>
        <p:spPr>
          <a:xfrm>
            <a:off x="7028329" y="5056255"/>
            <a:ext cx="4096871" cy="483933"/>
          </a:xfrm>
        </p:spPr>
        <p:txBody>
          <a:bodyPr>
            <a:noAutofit/>
          </a:bodyPr>
          <a:lstStyle/>
          <a:p>
            <a:r>
              <a:rPr lang="en-IN" sz="2200" b="1" dirty="0">
                <a:solidFill>
                  <a:schemeClr val="accent2"/>
                </a:solidFill>
                <a:latin typeface="+mn-lt"/>
              </a:rPr>
              <a:t>Janardhana Reddy Bandi</a:t>
            </a:r>
          </a:p>
        </p:txBody>
      </p:sp>
    </p:spTree>
    <p:extLst>
      <p:ext uri="{BB962C8B-B14F-4D97-AF65-F5344CB8AC3E}">
        <p14:creationId xmlns:p14="http://schemas.microsoft.com/office/powerpoint/2010/main" val="25844795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8685A-1B79-0155-EADD-014B046FCF26}"/>
              </a:ext>
            </a:extLst>
          </p:cNvPr>
          <p:cNvSpPr>
            <a:spLocks noGrp="1"/>
          </p:cNvSpPr>
          <p:nvPr>
            <p:ph type="ctrTitle"/>
          </p:nvPr>
        </p:nvSpPr>
        <p:spPr>
          <a:xfrm>
            <a:off x="1066800" y="3126621"/>
            <a:ext cx="10058400" cy="1160570"/>
          </a:xfrm>
        </p:spPr>
        <p:txBody>
          <a:bodyPr>
            <a:normAutofit/>
          </a:bodyPr>
          <a:lstStyle/>
          <a:p>
            <a:pPr algn="ctr"/>
            <a:r>
              <a:rPr lang="en-US" sz="6600" dirty="0">
                <a:latin typeface="+mn-lt"/>
              </a:rPr>
              <a:t>Variables</a:t>
            </a:r>
            <a:endParaRPr lang="en-IN" sz="6600" dirty="0">
              <a:latin typeface="+mn-lt"/>
            </a:endParaRPr>
          </a:p>
        </p:txBody>
      </p:sp>
    </p:spTree>
    <p:extLst>
      <p:ext uri="{BB962C8B-B14F-4D97-AF65-F5344CB8AC3E}">
        <p14:creationId xmlns:p14="http://schemas.microsoft.com/office/powerpoint/2010/main" val="14776066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EFF24-0407-762A-8A55-817F7E30C6BA}"/>
              </a:ext>
            </a:extLst>
          </p:cNvPr>
          <p:cNvSpPr>
            <a:spLocks noGrp="1"/>
          </p:cNvSpPr>
          <p:nvPr>
            <p:ph type="title"/>
          </p:nvPr>
        </p:nvSpPr>
        <p:spPr>
          <a:xfrm>
            <a:off x="1097280" y="1114412"/>
            <a:ext cx="10058400" cy="625736"/>
          </a:xfrm>
        </p:spPr>
        <p:txBody>
          <a:bodyPr>
            <a:noAutofit/>
          </a:bodyPr>
          <a:lstStyle/>
          <a:p>
            <a:r>
              <a:rPr lang="en-US" dirty="0">
                <a:latin typeface="+mn-lt"/>
              </a:rPr>
              <a:t>Variables</a:t>
            </a:r>
          </a:p>
        </p:txBody>
      </p:sp>
      <p:sp>
        <p:nvSpPr>
          <p:cNvPr id="3" name="Content Placeholder 2">
            <a:extLst>
              <a:ext uri="{FF2B5EF4-FFF2-40B4-BE49-F238E27FC236}">
                <a16:creationId xmlns:a16="http://schemas.microsoft.com/office/drawing/2014/main" id="{D10A7040-5D1B-DF34-5634-0A9645D5386C}"/>
              </a:ext>
            </a:extLst>
          </p:cNvPr>
          <p:cNvSpPr>
            <a:spLocks noGrp="1"/>
          </p:cNvSpPr>
          <p:nvPr>
            <p:ph idx="1"/>
          </p:nvPr>
        </p:nvSpPr>
        <p:spPr>
          <a:xfrm>
            <a:off x="1097280" y="1908485"/>
            <a:ext cx="10058400" cy="4357843"/>
          </a:xfrm>
        </p:spPr>
        <p:txBody>
          <a:bodyPr>
            <a:normAutofit lnSpcReduction="10000"/>
          </a:bodyPr>
          <a:lstStyle/>
          <a:p>
            <a:pPr algn="l"/>
            <a:r>
              <a:rPr lang="en-IN" sz="1900" dirty="0"/>
              <a:t>In Snowflake Scripting(Procedures written in SQL Language) we can declare variables at 2 places.</a:t>
            </a:r>
          </a:p>
          <a:p>
            <a:pPr algn="l"/>
            <a:r>
              <a:rPr lang="en-IN" sz="1700" b="1" dirty="0"/>
              <a:t>Declare Section:</a:t>
            </a:r>
          </a:p>
          <a:p>
            <a:pPr algn="l"/>
            <a:r>
              <a:rPr lang="en-IN" sz="1700" dirty="0"/>
              <a:t>     variable_name  </a:t>
            </a:r>
            <a:r>
              <a:rPr lang="en-IN" sz="1700" i="1" dirty="0"/>
              <a:t>data_type </a:t>
            </a:r>
            <a:r>
              <a:rPr lang="en-IN" sz="1700" dirty="0"/>
              <a:t>;</a:t>
            </a:r>
          </a:p>
          <a:p>
            <a:r>
              <a:rPr lang="en-IN" sz="1700" dirty="0"/>
              <a:t>     variable_name  </a:t>
            </a:r>
            <a:r>
              <a:rPr lang="en-IN" sz="1700" i="1" dirty="0"/>
              <a:t>data_type  </a:t>
            </a:r>
            <a:r>
              <a:rPr lang="en-IN" sz="1700" dirty="0"/>
              <a:t>default </a:t>
            </a:r>
            <a:r>
              <a:rPr lang="en-IN" sz="1700" i="1" dirty="0"/>
              <a:t>&lt; value or expression &gt; ;</a:t>
            </a:r>
          </a:p>
          <a:p>
            <a:pPr algn="l"/>
            <a:r>
              <a:rPr lang="en-IN" sz="1700" b="1" dirty="0"/>
              <a:t>Body Section:</a:t>
            </a:r>
            <a:r>
              <a:rPr lang="en-IN" sz="1700" dirty="0"/>
              <a:t> Using LET Keyword</a:t>
            </a:r>
          </a:p>
          <a:p>
            <a:r>
              <a:rPr lang="en-IN" sz="1700" dirty="0"/>
              <a:t>     LET variable_name  </a:t>
            </a:r>
            <a:r>
              <a:rPr lang="en-IN" sz="1700" i="1" dirty="0"/>
              <a:t>&lt; := or </a:t>
            </a:r>
            <a:r>
              <a:rPr lang="en-IN" sz="1700" dirty="0"/>
              <a:t>default &gt; </a:t>
            </a:r>
            <a:r>
              <a:rPr lang="en-IN" sz="1700" i="1" dirty="0"/>
              <a:t>&lt; value or expression &gt; ;</a:t>
            </a:r>
            <a:endParaRPr lang="en-IN" sz="1700" dirty="0"/>
          </a:p>
          <a:p>
            <a:r>
              <a:rPr lang="en-IN" sz="1700" dirty="0"/>
              <a:t>     LET variable_name  </a:t>
            </a:r>
            <a:r>
              <a:rPr lang="en-IN" sz="1700" i="1" dirty="0"/>
              <a:t>data_type  &lt; := or </a:t>
            </a:r>
            <a:r>
              <a:rPr lang="en-IN" sz="1700" dirty="0"/>
              <a:t>default &gt;  </a:t>
            </a:r>
            <a:r>
              <a:rPr lang="en-IN" sz="1700" i="1" dirty="0"/>
              <a:t>&lt; value or expression &gt; ;</a:t>
            </a:r>
          </a:p>
          <a:p>
            <a:r>
              <a:rPr lang="en-IN" dirty="0"/>
              <a:t>Here </a:t>
            </a:r>
            <a:r>
              <a:rPr lang="en-IN" i="1" dirty="0"/>
              <a:t>data_type </a:t>
            </a:r>
            <a:r>
              <a:rPr lang="en-IN" dirty="0"/>
              <a:t>can be..</a:t>
            </a:r>
          </a:p>
          <a:p>
            <a:pPr marL="384048" lvl="2" indent="0">
              <a:buNone/>
            </a:pPr>
            <a:r>
              <a:rPr lang="en-IN" sz="1600" dirty="0"/>
              <a:t>Any SQL Data type </a:t>
            </a:r>
            <a:r>
              <a:rPr lang="en-IN" sz="1600" i="1" dirty="0"/>
              <a:t>or</a:t>
            </a:r>
            <a:endParaRPr lang="en-IN" sz="1600" dirty="0"/>
          </a:p>
          <a:p>
            <a:pPr marL="384048" lvl="2" indent="0">
              <a:buNone/>
            </a:pPr>
            <a:r>
              <a:rPr lang="en-IN" sz="1600" dirty="0"/>
              <a:t>Cursor </a:t>
            </a:r>
            <a:r>
              <a:rPr lang="en-IN" sz="1600" i="1" dirty="0"/>
              <a:t>or</a:t>
            </a:r>
            <a:endParaRPr lang="en-IN" sz="1600" dirty="0"/>
          </a:p>
          <a:p>
            <a:pPr marL="384048" lvl="2" indent="0">
              <a:buNone/>
            </a:pPr>
            <a:r>
              <a:rPr lang="en-IN" sz="1600" dirty="0" err="1"/>
              <a:t>Resultset</a:t>
            </a:r>
            <a:r>
              <a:rPr lang="en-IN" sz="1600" dirty="0"/>
              <a:t> </a:t>
            </a:r>
            <a:r>
              <a:rPr lang="en-IN" sz="1600" i="1" dirty="0"/>
              <a:t>or</a:t>
            </a:r>
            <a:endParaRPr lang="en-IN" sz="1600" dirty="0"/>
          </a:p>
          <a:p>
            <a:pPr marL="384048" lvl="2" indent="0">
              <a:buNone/>
            </a:pPr>
            <a:r>
              <a:rPr lang="en-IN" sz="1600" dirty="0"/>
              <a:t>Exception </a:t>
            </a:r>
            <a:endParaRPr lang="en-IN" sz="1700" dirty="0"/>
          </a:p>
          <a:p>
            <a:pPr algn="l"/>
            <a:endParaRPr lang="en-IN" dirty="0"/>
          </a:p>
        </p:txBody>
      </p:sp>
    </p:spTree>
    <p:extLst>
      <p:ext uri="{BB962C8B-B14F-4D97-AF65-F5344CB8AC3E}">
        <p14:creationId xmlns:p14="http://schemas.microsoft.com/office/powerpoint/2010/main" val="2736757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EFF24-0407-762A-8A55-817F7E30C6BA}"/>
              </a:ext>
            </a:extLst>
          </p:cNvPr>
          <p:cNvSpPr>
            <a:spLocks noGrp="1"/>
          </p:cNvSpPr>
          <p:nvPr>
            <p:ph type="title"/>
          </p:nvPr>
        </p:nvSpPr>
        <p:spPr>
          <a:xfrm>
            <a:off x="1097280" y="1114412"/>
            <a:ext cx="10058400" cy="625736"/>
          </a:xfrm>
        </p:spPr>
        <p:txBody>
          <a:bodyPr>
            <a:noAutofit/>
          </a:bodyPr>
          <a:lstStyle/>
          <a:p>
            <a:r>
              <a:rPr lang="en-US" dirty="0">
                <a:latin typeface="+mn-lt"/>
              </a:rPr>
              <a:t>Variables Assignment</a:t>
            </a:r>
          </a:p>
        </p:txBody>
      </p:sp>
      <p:sp>
        <p:nvSpPr>
          <p:cNvPr id="3" name="Content Placeholder 2">
            <a:extLst>
              <a:ext uri="{FF2B5EF4-FFF2-40B4-BE49-F238E27FC236}">
                <a16:creationId xmlns:a16="http://schemas.microsoft.com/office/drawing/2014/main" id="{D10A7040-5D1B-DF34-5634-0A9645D5386C}"/>
              </a:ext>
            </a:extLst>
          </p:cNvPr>
          <p:cNvSpPr>
            <a:spLocks noGrp="1"/>
          </p:cNvSpPr>
          <p:nvPr>
            <p:ph idx="1"/>
          </p:nvPr>
        </p:nvSpPr>
        <p:spPr>
          <a:xfrm>
            <a:off x="1097280" y="1908486"/>
            <a:ext cx="10058400" cy="4366808"/>
          </a:xfrm>
        </p:spPr>
        <p:txBody>
          <a:bodyPr>
            <a:normAutofit fontScale="70000" lnSpcReduction="20000"/>
          </a:bodyPr>
          <a:lstStyle/>
          <a:p>
            <a:pPr algn="l">
              <a:lnSpc>
                <a:spcPct val="120000"/>
              </a:lnSpc>
              <a:spcBef>
                <a:spcPts val="600"/>
              </a:spcBef>
            </a:pPr>
            <a:r>
              <a:rPr lang="en-IN" sz="2300" dirty="0">
                <a:solidFill>
                  <a:schemeClr val="tx1"/>
                </a:solidFill>
              </a:rPr>
              <a:t>1. We can assign a value to variables by using </a:t>
            </a:r>
            <a:r>
              <a:rPr lang="en-IN" sz="2300" b="1" dirty="0">
                <a:solidFill>
                  <a:schemeClr val="tx1"/>
                </a:solidFill>
              </a:rPr>
              <a:t>default</a:t>
            </a:r>
            <a:r>
              <a:rPr lang="en-IN" sz="2300" dirty="0">
                <a:solidFill>
                  <a:schemeClr val="tx1"/>
                </a:solidFill>
              </a:rPr>
              <a:t> and </a:t>
            </a:r>
            <a:r>
              <a:rPr lang="en-IN" sz="2600" b="1" dirty="0">
                <a:solidFill>
                  <a:schemeClr val="tx1"/>
                </a:solidFill>
              </a:rPr>
              <a:t>:=</a:t>
            </a:r>
            <a:r>
              <a:rPr lang="en-IN" sz="2300" dirty="0">
                <a:solidFill>
                  <a:schemeClr val="tx1"/>
                </a:solidFill>
              </a:rPr>
              <a:t> operator.</a:t>
            </a:r>
          </a:p>
          <a:p>
            <a:pPr algn="l">
              <a:lnSpc>
                <a:spcPct val="120000"/>
              </a:lnSpc>
              <a:spcBef>
                <a:spcPts val="600"/>
              </a:spcBef>
            </a:pPr>
            <a:r>
              <a:rPr lang="en-IN" sz="2300" dirty="0">
                <a:solidFill>
                  <a:schemeClr val="tx1"/>
                </a:solidFill>
              </a:rPr>
              <a:t>2. We use “ </a:t>
            </a:r>
            <a:r>
              <a:rPr lang="en-IN" sz="2300" b="1" dirty="0">
                <a:solidFill>
                  <a:schemeClr val="tx1"/>
                </a:solidFill>
              </a:rPr>
              <a:t>: </a:t>
            </a:r>
            <a:r>
              <a:rPr lang="en-IN" sz="2300" dirty="0">
                <a:solidFill>
                  <a:schemeClr val="tx1"/>
                </a:solidFill>
              </a:rPr>
              <a:t>” infront of variables to access the value stored in it and this is mandatory for the variables used in SQL statements. And we call these variables as Binding Variables (Denoted with : or sometimes with ?)</a:t>
            </a:r>
          </a:p>
          <a:p>
            <a:pPr algn="l">
              <a:lnSpc>
                <a:spcPct val="120000"/>
              </a:lnSpc>
              <a:spcBef>
                <a:spcPts val="600"/>
              </a:spcBef>
            </a:pPr>
            <a:r>
              <a:rPr lang="en-IN" sz="2300" dirty="0">
                <a:solidFill>
                  <a:schemeClr val="tx1"/>
                </a:solidFill>
              </a:rPr>
              <a:t>3. By using SELECT statement also we can assign values to variables.</a:t>
            </a:r>
          </a:p>
          <a:p>
            <a:pPr algn="l"/>
            <a:r>
              <a:rPr lang="en-IN" sz="2300" dirty="0">
                <a:solidFill>
                  <a:schemeClr val="tx1"/>
                </a:solidFill>
              </a:rPr>
              <a:t>Below are few examples:</a:t>
            </a:r>
          </a:p>
          <a:p>
            <a:pPr algn="l"/>
            <a:r>
              <a:rPr lang="en-IN" dirty="0">
                <a:solidFill>
                  <a:schemeClr val="tx1"/>
                </a:solidFill>
              </a:rPr>
              <a:t>DECLARE</a:t>
            </a:r>
          </a:p>
          <a:p>
            <a:pPr algn="l">
              <a:lnSpc>
                <a:spcPct val="110000"/>
              </a:lnSpc>
              <a:spcBef>
                <a:spcPts val="300"/>
              </a:spcBef>
            </a:pPr>
            <a:r>
              <a:rPr lang="en-IN" dirty="0">
                <a:solidFill>
                  <a:schemeClr val="tx1"/>
                </a:solidFill>
              </a:rPr>
              <a:t>     </a:t>
            </a:r>
            <a:r>
              <a:rPr lang="en-IN" dirty="0" err="1">
                <a:solidFill>
                  <a:schemeClr val="tx1"/>
                </a:solidFill>
              </a:rPr>
              <a:t>first_name</a:t>
            </a:r>
            <a:r>
              <a:rPr lang="en-IN" dirty="0">
                <a:solidFill>
                  <a:schemeClr val="tx1"/>
                </a:solidFill>
              </a:rPr>
              <a:t> VARCHAR default ‘This is’;</a:t>
            </a:r>
          </a:p>
          <a:p>
            <a:pPr algn="l">
              <a:lnSpc>
                <a:spcPct val="110000"/>
              </a:lnSpc>
              <a:spcBef>
                <a:spcPts val="300"/>
              </a:spcBef>
            </a:pPr>
            <a:r>
              <a:rPr lang="en-IN" dirty="0">
                <a:solidFill>
                  <a:schemeClr val="tx1"/>
                </a:solidFill>
              </a:rPr>
              <a:t>     </a:t>
            </a:r>
            <a:r>
              <a:rPr lang="en-IN" dirty="0" err="1">
                <a:solidFill>
                  <a:schemeClr val="tx1"/>
                </a:solidFill>
              </a:rPr>
              <a:t>full_name</a:t>
            </a:r>
            <a:r>
              <a:rPr lang="en-IN" dirty="0">
                <a:solidFill>
                  <a:schemeClr val="tx1"/>
                </a:solidFill>
              </a:rPr>
              <a:t> VARCHAR;</a:t>
            </a:r>
          </a:p>
          <a:p>
            <a:pPr algn="l"/>
            <a:r>
              <a:rPr lang="en-IN" dirty="0">
                <a:solidFill>
                  <a:schemeClr val="tx1"/>
                </a:solidFill>
              </a:rPr>
              <a:t>BEGIN</a:t>
            </a:r>
          </a:p>
          <a:p>
            <a:pPr algn="l">
              <a:lnSpc>
                <a:spcPct val="110000"/>
              </a:lnSpc>
              <a:spcBef>
                <a:spcPts val="300"/>
              </a:spcBef>
            </a:pPr>
            <a:r>
              <a:rPr lang="en-IN" dirty="0">
                <a:solidFill>
                  <a:schemeClr val="tx1"/>
                </a:solidFill>
              </a:rPr>
              <a:t>     LET </a:t>
            </a:r>
            <a:r>
              <a:rPr lang="en-IN" dirty="0" err="1">
                <a:solidFill>
                  <a:schemeClr val="tx1"/>
                </a:solidFill>
              </a:rPr>
              <a:t>middle_name</a:t>
            </a:r>
            <a:r>
              <a:rPr lang="en-IN" dirty="0">
                <a:solidFill>
                  <a:schemeClr val="tx1"/>
                </a:solidFill>
              </a:rPr>
              <a:t> := ‘  ‘;</a:t>
            </a:r>
          </a:p>
          <a:p>
            <a:pPr algn="l">
              <a:lnSpc>
                <a:spcPct val="110000"/>
              </a:lnSpc>
              <a:spcBef>
                <a:spcPts val="300"/>
              </a:spcBef>
            </a:pPr>
            <a:r>
              <a:rPr lang="en-IN" dirty="0">
                <a:solidFill>
                  <a:schemeClr val="tx1"/>
                </a:solidFill>
              </a:rPr>
              <a:t>     LET </a:t>
            </a:r>
            <a:r>
              <a:rPr lang="en-IN" dirty="0" err="1">
                <a:solidFill>
                  <a:schemeClr val="tx1"/>
                </a:solidFill>
              </a:rPr>
              <a:t>last_name</a:t>
            </a:r>
            <a:r>
              <a:rPr lang="en-IN" dirty="0">
                <a:solidFill>
                  <a:schemeClr val="tx1"/>
                </a:solidFill>
              </a:rPr>
              <a:t> default ‘Snowflake Scripting’;</a:t>
            </a:r>
          </a:p>
          <a:p>
            <a:pPr algn="l">
              <a:lnSpc>
                <a:spcPct val="110000"/>
              </a:lnSpc>
              <a:spcBef>
                <a:spcPts val="300"/>
              </a:spcBef>
            </a:pPr>
            <a:r>
              <a:rPr lang="en-IN" dirty="0">
                <a:solidFill>
                  <a:schemeClr val="tx1"/>
                </a:solidFill>
              </a:rPr>
              <a:t>     </a:t>
            </a:r>
            <a:r>
              <a:rPr lang="en-IN" dirty="0" err="1">
                <a:solidFill>
                  <a:schemeClr val="tx1"/>
                </a:solidFill>
              </a:rPr>
              <a:t>full_name</a:t>
            </a:r>
            <a:r>
              <a:rPr lang="en-IN" dirty="0">
                <a:solidFill>
                  <a:schemeClr val="tx1"/>
                </a:solidFill>
              </a:rPr>
              <a:t> := </a:t>
            </a:r>
            <a:r>
              <a:rPr lang="en-IN" dirty="0" err="1">
                <a:solidFill>
                  <a:schemeClr val="tx1"/>
                </a:solidFill>
              </a:rPr>
              <a:t>first_name</a:t>
            </a:r>
            <a:r>
              <a:rPr lang="en-IN" dirty="0">
                <a:solidFill>
                  <a:schemeClr val="tx1"/>
                </a:solidFill>
              </a:rPr>
              <a:t> || </a:t>
            </a:r>
            <a:r>
              <a:rPr lang="en-IN" dirty="0" err="1">
                <a:solidFill>
                  <a:schemeClr val="tx1"/>
                </a:solidFill>
              </a:rPr>
              <a:t>middle_name</a:t>
            </a:r>
            <a:r>
              <a:rPr lang="en-IN" dirty="0">
                <a:solidFill>
                  <a:schemeClr val="tx1"/>
                </a:solidFill>
              </a:rPr>
              <a:t> || </a:t>
            </a:r>
            <a:r>
              <a:rPr lang="en-IN" dirty="0" err="1">
                <a:solidFill>
                  <a:schemeClr val="tx1"/>
                </a:solidFill>
              </a:rPr>
              <a:t>last_name</a:t>
            </a:r>
            <a:r>
              <a:rPr lang="en-IN" dirty="0">
                <a:solidFill>
                  <a:schemeClr val="tx1"/>
                </a:solidFill>
              </a:rPr>
              <a:t> ;</a:t>
            </a:r>
          </a:p>
          <a:p>
            <a:pPr algn="l">
              <a:lnSpc>
                <a:spcPct val="110000"/>
              </a:lnSpc>
              <a:spcBef>
                <a:spcPts val="300"/>
              </a:spcBef>
            </a:pPr>
            <a:endParaRPr lang="en-IN" dirty="0">
              <a:solidFill>
                <a:schemeClr val="tx1"/>
              </a:solidFill>
            </a:endParaRPr>
          </a:p>
          <a:p>
            <a:pPr algn="l">
              <a:lnSpc>
                <a:spcPct val="110000"/>
              </a:lnSpc>
              <a:spcBef>
                <a:spcPts val="300"/>
              </a:spcBef>
            </a:pPr>
            <a:r>
              <a:rPr lang="en-IN" dirty="0">
                <a:solidFill>
                  <a:schemeClr val="tx1"/>
                </a:solidFill>
              </a:rPr>
              <a:t>     </a:t>
            </a:r>
            <a:r>
              <a:rPr lang="en-US" dirty="0">
                <a:solidFill>
                  <a:schemeClr val="tx1"/>
                </a:solidFill>
              </a:rPr>
              <a:t>SELECT :</a:t>
            </a:r>
            <a:r>
              <a:rPr lang="en-US" dirty="0" err="1">
                <a:solidFill>
                  <a:schemeClr val="tx1"/>
                </a:solidFill>
              </a:rPr>
              <a:t>First_Name</a:t>
            </a:r>
            <a:r>
              <a:rPr lang="en-US" dirty="0">
                <a:solidFill>
                  <a:schemeClr val="tx1"/>
                </a:solidFill>
              </a:rPr>
              <a:t> || :</a:t>
            </a:r>
            <a:r>
              <a:rPr lang="en-US" dirty="0" err="1">
                <a:solidFill>
                  <a:schemeClr val="tx1"/>
                </a:solidFill>
              </a:rPr>
              <a:t>Middle_Name</a:t>
            </a:r>
            <a:r>
              <a:rPr lang="en-US" dirty="0">
                <a:solidFill>
                  <a:schemeClr val="tx1"/>
                </a:solidFill>
              </a:rPr>
              <a:t> || :</a:t>
            </a:r>
            <a:r>
              <a:rPr lang="en-US" dirty="0" err="1">
                <a:solidFill>
                  <a:schemeClr val="tx1"/>
                </a:solidFill>
              </a:rPr>
              <a:t>Last_Name</a:t>
            </a:r>
            <a:r>
              <a:rPr lang="en-US" dirty="0">
                <a:solidFill>
                  <a:schemeClr val="tx1"/>
                </a:solidFill>
              </a:rPr>
              <a:t> into :</a:t>
            </a:r>
            <a:r>
              <a:rPr lang="en-US" dirty="0" err="1">
                <a:solidFill>
                  <a:schemeClr val="tx1"/>
                </a:solidFill>
              </a:rPr>
              <a:t>Full_Name</a:t>
            </a:r>
            <a:r>
              <a:rPr lang="en-US" dirty="0">
                <a:solidFill>
                  <a:schemeClr val="tx1"/>
                </a:solidFill>
              </a:rPr>
              <a:t>;</a:t>
            </a:r>
            <a:endParaRPr lang="en-IN" dirty="0">
              <a:solidFill>
                <a:schemeClr val="tx1"/>
              </a:solidFill>
            </a:endParaRPr>
          </a:p>
        </p:txBody>
      </p:sp>
    </p:spTree>
    <p:extLst>
      <p:ext uri="{BB962C8B-B14F-4D97-AF65-F5344CB8AC3E}">
        <p14:creationId xmlns:p14="http://schemas.microsoft.com/office/powerpoint/2010/main" val="30712696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EFF24-0407-762A-8A55-817F7E30C6BA}"/>
              </a:ext>
            </a:extLst>
          </p:cNvPr>
          <p:cNvSpPr>
            <a:spLocks noGrp="1"/>
          </p:cNvSpPr>
          <p:nvPr>
            <p:ph type="title"/>
          </p:nvPr>
        </p:nvSpPr>
        <p:spPr>
          <a:xfrm>
            <a:off x="1097280" y="1114412"/>
            <a:ext cx="10058400" cy="625736"/>
          </a:xfrm>
        </p:spPr>
        <p:txBody>
          <a:bodyPr>
            <a:noAutofit/>
          </a:bodyPr>
          <a:lstStyle/>
          <a:p>
            <a:r>
              <a:rPr lang="en-US" dirty="0">
                <a:latin typeface="+mn-lt"/>
              </a:rPr>
              <a:t>Session Variables</a:t>
            </a:r>
          </a:p>
        </p:txBody>
      </p:sp>
      <p:sp>
        <p:nvSpPr>
          <p:cNvPr id="3" name="Content Placeholder 2">
            <a:extLst>
              <a:ext uri="{FF2B5EF4-FFF2-40B4-BE49-F238E27FC236}">
                <a16:creationId xmlns:a16="http://schemas.microsoft.com/office/drawing/2014/main" id="{D10A7040-5D1B-DF34-5634-0A9645D5386C}"/>
              </a:ext>
            </a:extLst>
          </p:cNvPr>
          <p:cNvSpPr>
            <a:spLocks noGrp="1"/>
          </p:cNvSpPr>
          <p:nvPr>
            <p:ph idx="1"/>
          </p:nvPr>
        </p:nvSpPr>
        <p:spPr>
          <a:xfrm>
            <a:off x="1097280" y="1908485"/>
            <a:ext cx="10058400" cy="4357843"/>
          </a:xfrm>
        </p:spPr>
        <p:txBody>
          <a:bodyPr>
            <a:normAutofit/>
          </a:bodyPr>
          <a:lstStyle/>
          <a:p>
            <a:r>
              <a:rPr lang="en-IN" dirty="0"/>
              <a:t>We can define Session level variables as well and can use these variables only in that session. </a:t>
            </a:r>
          </a:p>
          <a:p>
            <a:r>
              <a:rPr lang="en-IN" dirty="0"/>
              <a:t>We use SET to declare these Session Variables.</a:t>
            </a:r>
          </a:p>
          <a:p>
            <a:pPr marL="201168" lvl="1" indent="0">
              <a:buNone/>
            </a:pPr>
            <a:r>
              <a:rPr lang="en-IN" sz="1600" dirty="0"/>
              <a:t>SET  A = 10;</a:t>
            </a:r>
          </a:p>
          <a:p>
            <a:pPr marL="201168" lvl="1" indent="0">
              <a:buNone/>
            </a:pPr>
            <a:r>
              <a:rPr lang="en-IN" sz="1600" dirty="0"/>
              <a:t>SET  name = ‘Jana’;</a:t>
            </a:r>
          </a:p>
          <a:p>
            <a:pPr marL="201168" lvl="1" indent="0">
              <a:buNone/>
            </a:pPr>
            <a:r>
              <a:rPr lang="en-IN" sz="1600" dirty="0"/>
              <a:t>SET  (B, C, place) = (100, 35, ‘Hyderabad’);</a:t>
            </a:r>
          </a:p>
          <a:p>
            <a:r>
              <a:rPr lang="en-IN" dirty="0"/>
              <a:t>These Session variables can be accessed by using “ </a:t>
            </a:r>
            <a:r>
              <a:rPr lang="en-IN" b="1" dirty="0"/>
              <a:t>$ </a:t>
            </a:r>
            <a:r>
              <a:rPr lang="en-IN" dirty="0"/>
              <a:t>“ infront of the session variable. </a:t>
            </a:r>
          </a:p>
          <a:p>
            <a:r>
              <a:rPr lang="en-IN" dirty="0"/>
              <a:t>We can’t modify or change the value of the session variable inside the program.</a:t>
            </a:r>
          </a:p>
        </p:txBody>
      </p:sp>
    </p:spTree>
    <p:extLst>
      <p:ext uri="{BB962C8B-B14F-4D97-AF65-F5344CB8AC3E}">
        <p14:creationId xmlns:p14="http://schemas.microsoft.com/office/powerpoint/2010/main" val="33844737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EFF24-0407-762A-8A55-817F7E30C6BA}"/>
              </a:ext>
            </a:extLst>
          </p:cNvPr>
          <p:cNvSpPr>
            <a:spLocks noGrp="1"/>
          </p:cNvSpPr>
          <p:nvPr>
            <p:ph type="title"/>
          </p:nvPr>
        </p:nvSpPr>
        <p:spPr>
          <a:xfrm>
            <a:off x="1097279" y="1114412"/>
            <a:ext cx="10171355" cy="625736"/>
          </a:xfrm>
        </p:spPr>
        <p:txBody>
          <a:bodyPr>
            <a:noAutofit/>
          </a:bodyPr>
          <a:lstStyle/>
          <a:p>
            <a:r>
              <a:rPr lang="en-US" dirty="0">
                <a:latin typeface="+mn-lt"/>
              </a:rPr>
              <a:t>Execute Immediate</a:t>
            </a:r>
          </a:p>
        </p:txBody>
      </p:sp>
      <p:sp>
        <p:nvSpPr>
          <p:cNvPr id="3" name="Content Placeholder 2">
            <a:extLst>
              <a:ext uri="{FF2B5EF4-FFF2-40B4-BE49-F238E27FC236}">
                <a16:creationId xmlns:a16="http://schemas.microsoft.com/office/drawing/2014/main" id="{D10A7040-5D1B-DF34-5634-0A9645D5386C}"/>
              </a:ext>
            </a:extLst>
          </p:cNvPr>
          <p:cNvSpPr>
            <a:spLocks noGrp="1"/>
          </p:cNvSpPr>
          <p:nvPr>
            <p:ph idx="1"/>
          </p:nvPr>
        </p:nvSpPr>
        <p:spPr>
          <a:xfrm>
            <a:off x="1097279" y="1854698"/>
            <a:ext cx="10058400" cy="4268196"/>
          </a:xfrm>
        </p:spPr>
        <p:txBody>
          <a:bodyPr>
            <a:normAutofit fontScale="77500" lnSpcReduction="20000"/>
          </a:bodyPr>
          <a:lstStyle/>
          <a:p>
            <a:pPr algn="l"/>
            <a:r>
              <a:rPr lang="en-IN" sz="2600" dirty="0"/>
              <a:t>We can execute a block of code using “Execute Immediate” like below</a:t>
            </a:r>
          </a:p>
          <a:p>
            <a:pPr algn="l"/>
            <a:endParaRPr lang="en-IN" dirty="0"/>
          </a:p>
          <a:p>
            <a:pPr algn="l">
              <a:lnSpc>
                <a:spcPct val="120000"/>
              </a:lnSpc>
              <a:spcBef>
                <a:spcPts val="0"/>
              </a:spcBef>
            </a:pPr>
            <a:r>
              <a:rPr lang="en-US" dirty="0"/>
              <a:t>EXECUTE IMMEDIATE </a:t>
            </a:r>
          </a:p>
          <a:p>
            <a:pPr algn="l">
              <a:lnSpc>
                <a:spcPct val="120000"/>
              </a:lnSpc>
              <a:spcBef>
                <a:spcPts val="0"/>
              </a:spcBef>
            </a:pPr>
            <a:r>
              <a:rPr lang="en-US" dirty="0"/>
              <a:t>$$</a:t>
            </a:r>
          </a:p>
          <a:p>
            <a:pPr algn="l">
              <a:lnSpc>
                <a:spcPct val="120000"/>
              </a:lnSpc>
              <a:spcBef>
                <a:spcPts val="0"/>
              </a:spcBef>
            </a:pPr>
            <a:r>
              <a:rPr lang="en-US" dirty="0"/>
              <a:t>    DECLARE</a:t>
            </a:r>
          </a:p>
          <a:p>
            <a:pPr algn="l">
              <a:lnSpc>
                <a:spcPct val="120000"/>
              </a:lnSpc>
              <a:spcBef>
                <a:spcPts val="0"/>
              </a:spcBef>
            </a:pPr>
            <a:r>
              <a:rPr lang="en-US" dirty="0"/>
              <a:t>        profit number(38, 2) DEFAULT 0.0;</a:t>
            </a:r>
          </a:p>
          <a:p>
            <a:pPr algn="l">
              <a:lnSpc>
                <a:spcPct val="120000"/>
              </a:lnSpc>
              <a:spcBef>
                <a:spcPts val="0"/>
              </a:spcBef>
            </a:pPr>
            <a:r>
              <a:rPr lang="en-US" dirty="0"/>
              <a:t>    BEGIN</a:t>
            </a:r>
          </a:p>
          <a:p>
            <a:pPr algn="l">
              <a:lnSpc>
                <a:spcPct val="120000"/>
              </a:lnSpc>
              <a:spcBef>
                <a:spcPts val="0"/>
              </a:spcBef>
            </a:pPr>
            <a:r>
              <a:rPr lang="en-US" dirty="0"/>
              <a:t>        LET cost number(38, 2) := 100.0;</a:t>
            </a:r>
          </a:p>
          <a:p>
            <a:pPr algn="l">
              <a:lnSpc>
                <a:spcPct val="120000"/>
              </a:lnSpc>
              <a:spcBef>
                <a:spcPts val="0"/>
              </a:spcBef>
            </a:pPr>
            <a:r>
              <a:rPr lang="en-US" dirty="0"/>
              <a:t>        LET revenue number(38, 2) DEFAULT 110.0;</a:t>
            </a:r>
          </a:p>
          <a:p>
            <a:pPr algn="l">
              <a:lnSpc>
                <a:spcPct val="120000"/>
              </a:lnSpc>
              <a:spcBef>
                <a:spcPts val="0"/>
              </a:spcBef>
            </a:pPr>
            <a:r>
              <a:rPr lang="en-US" dirty="0"/>
              <a:t>        profit := revenue - cost;</a:t>
            </a:r>
          </a:p>
          <a:p>
            <a:pPr algn="l">
              <a:lnSpc>
                <a:spcPct val="120000"/>
              </a:lnSpc>
              <a:spcBef>
                <a:spcPts val="0"/>
              </a:spcBef>
            </a:pPr>
            <a:endParaRPr lang="en-US" dirty="0"/>
          </a:p>
          <a:p>
            <a:pPr algn="l">
              <a:lnSpc>
                <a:spcPct val="120000"/>
              </a:lnSpc>
              <a:spcBef>
                <a:spcPts val="0"/>
              </a:spcBef>
            </a:pPr>
            <a:r>
              <a:rPr lang="en-US" dirty="0"/>
              <a:t>        RETURN profit;</a:t>
            </a:r>
          </a:p>
          <a:p>
            <a:pPr algn="l">
              <a:lnSpc>
                <a:spcPct val="120000"/>
              </a:lnSpc>
              <a:spcBef>
                <a:spcPts val="0"/>
              </a:spcBef>
            </a:pPr>
            <a:r>
              <a:rPr lang="en-US" dirty="0"/>
              <a:t>    END;</a:t>
            </a:r>
          </a:p>
          <a:p>
            <a:pPr algn="l">
              <a:lnSpc>
                <a:spcPct val="120000"/>
              </a:lnSpc>
              <a:spcBef>
                <a:spcPts val="0"/>
              </a:spcBef>
            </a:pPr>
            <a:r>
              <a:rPr lang="en-US" dirty="0"/>
              <a:t>$$</a:t>
            </a:r>
          </a:p>
          <a:p>
            <a:pPr algn="l">
              <a:lnSpc>
                <a:spcPct val="120000"/>
              </a:lnSpc>
              <a:spcBef>
                <a:spcPts val="0"/>
              </a:spcBef>
            </a:pPr>
            <a:r>
              <a:rPr lang="en-US" dirty="0"/>
              <a:t>;</a:t>
            </a:r>
            <a:endParaRPr lang="en-IN" dirty="0"/>
          </a:p>
        </p:txBody>
      </p:sp>
    </p:spTree>
    <p:extLst>
      <p:ext uri="{BB962C8B-B14F-4D97-AF65-F5344CB8AC3E}">
        <p14:creationId xmlns:p14="http://schemas.microsoft.com/office/powerpoint/2010/main" val="3029705716"/>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TM02900769[[fn=Retrospect]]</Template>
  <TotalTime>40434</TotalTime>
  <Words>439</Words>
  <Application>Microsoft Office PowerPoint</Application>
  <PresentationFormat>Widescreen</PresentationFormat>
  <Paragraphs>54</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Calibri</vt:lpstr>
      <vt:lpstr>Calibri Light</vt:lpstr>
      <vt:lpstr>Retrospect</vt:lpstr>
      <vt:lpstr>Snowflake Scripting    (Writing Stored Procedures Using SQL)</vt:lpstr>
      <vt:lpstr>Variables</vt:lpstr>
      <vt:lpstr>Variables</vt:lpstr>
      <vt:lpstr>Variables Assignment</vt:lpstr>
      <vt:lpstr>Session Variables</vt:lpstr>
      <vt:lpstr>Execute Immediate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Snowflake  Stored Procedures</dc:title>
  <dc:creator>Janardhana Bandi</dc:creator>
  <cp:lastModifiedBy>Janardhana Bandi</cp:lastModifiedBy>
  <cp:revision>270</cp:revision>
  <dcterms:created xsi:type="dcterms:W3CDTF">2023-09-18T03:03:41Z</dcterms:created>
  <dcterms:modified xsi:type="dcterms:W3CDTF">2024-06-30T07:57:29Z</dcterms:modified>
</cp:coreProperties>
</file>