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19" r:id="rId3"/>
    <p:sldId id="258" r:id="rId4"/>
    <p:sldId id="259" r:id="rId5"/>
    <p:sldId id="290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9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6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1F0344-E000-4179-99A0-02EFAF1C47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48B6BE-F0AA-4CEE-8393-0297122C07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85845"/>
            <a:ext cx="10668000" cy="3566160"/>
          </a:xfr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IN" sz="8800" dirty="0">
                <a:latin typeface="+mn-lt"/>
              </a:rPr>
              <a:t>Snowflake Scripting</a:t>
            </a:r>
            <a:br>
              <a:rPr lang="en-IN" sz="8800" dirty="0">
                <a:latin typeface="+mn-lt"/>
              </a:rPr>
            </a:br>
            <a:r>
              <a:rPr lang="en-IN" sz="1000" dirty="0">
                <a:latin typeface="+mn-lt"/>
              </a:rPr>
              <a:t>  </a:t>
            </a:r>
            <a:br>
              <a:rPr lang="en-IN" dirty="0">
                <a:latin typeface="+mn-lt"/>
              </a:rPr>
            </a:br>
            <a:r>
              <a:rPr lang="en-IN" sz="6600" dirty="0">
                <a:latin typeface="+mn-lt"/>
              </a:rPr>
              <a:t>(Writing Stored Procedures</a:t>
            </a:r>
            <a:br>
              <a:rPr lang="en-IN" sz="6600" dirty="0">
                <a:latin typeface="+mn-lt"/>
              </a:rPr>
            </a:br>
            <a:r>
              <a:rPr lang="en-IN" sz="6600" dirty="0">
                <a:latin typeface="+mn-lt"/>
              </a:rPr>
              <a:t>Using SQL)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75CFCC-24A4-3C72-4E3D-254002C9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8329" y="5056255"/>
            <a:ext cx="4096871" cy="483933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2"/>
                </a:solidFill>
                <a:latin typeface="+mn-lt"/>
              </a:rPr>
              <a:t>Janardhana Reddy Bandi</a:t>
            </a:r>
          </a:p>
        </p:txBody>
      </p:sp>
    </p:spTree>
    <p:extLst>
      <p:ext uri="{BB962C8B-B14F-4D97-AF65-F5344CB8AC3E}">
        <p14:creationId xmlns:p14="http://schemas.microsoft.com/office/powerpoint/2010/main" val="258447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99727"/>
            <a:ext cx="10058400" cy="116057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+mn-lt"/>
              </a:rPr>
              <a:t>What is a Stored Procedure?</a:t>
            </a:r>
            <a:endParaRPr lang="en-IN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382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23377"/>
            <a:ext cx="10058400" cy="625736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What is a Stored Procedure?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486"/>
            <a:ext cx="10058400" cy="42681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A stored procedure is a set of statements(SQL queries) executed in some order. These statements can be Insert, Delete, Update, Select. </a:t>
            </a:r>
          </a:p>
          <a:p>
            <a:pPr algn="l"/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We write stored procedures</a:t>
            </a:r>
          </a:p>
          <a:p>
            <a:pPr algn="l"/>
            <a:r>
              <a:rPr lang="en-US" dirty="0">
                <a:solidFill>
                  <a:srgbClr val="2C2F34"/>
                </a:solidFill>
                <a:latin typeface="Inter"/>
              </a:rPr>
              <a:t>1. When there is a need to run set of SQL statements together.</a:t>
            </a:r>
          </a:p>
          <a:p>
            <a:pPr algn="l"/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2. Dynamically prepare and execute SQL statements based on the parameters given.</a:t>
            </a:r>
          </a:p>
          <a:p>
            <a:pPr algn="l"/>
            <a:r>
              <a:rPr lang="en-US" dirty="0">
                <a:solidFill>
                  <a:srgbClr val="2C2F34"/>
                </a:solidFill>
                <a:latin typeface="Inter"/>
              </a:rPr>
              <a:t>3. When there is a need to run SQL statements based on some conditions.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2C2F34"/>
                </a:solidFill>
                <a:effectLst/>
                <a:latin typeface="Inter"/>
              </a:rPr>
              <a:t>4. When there is a need to run one or more SQL statements in loop.</a:t>
            </a:r>
            <a:r>
              <a:rPr lang="en-IN" sz="800" dirty="0"/>
              <a:t>  </a:t>
            </a:r>
          </a:p>
          <a:p>
            <a:pPr marL="0" indent="0">
              <a:buNone/>
            </a:pPr>
            <a:r>
              <a:rPr lang="en-IN" b="1" dirty="0"/>
              <a:t>Note: </a:t>
            </a:r>
            <a:r>
              <a:rPr lang="en-IN" dirty="0"/>
              <a:t>In most of the databases we can write procedures using SQL only. But in Snowflake we have a flexibility of writing procedures using JavaScript, Scala, Java, Python along with SQL.</a:t>
            </a:r>
          </a:p>
          <a:p>
            <a:pPr marL="0" indent="0">
              <a:buNone/>
            </a:pPr>
            <a:r>
              <a:rPr lang="en-IN" b="1" dirty="0"/>
              <a:t>** But the procedures written using SQL is called as Snowflake Scripting.</a:t>
            </a:r>
          </a:p>
        </p:txBody>
      </p:sp>
    </p:spTree>
    <p:extLst>
      <p:ext uri="{BB962C8B-B14F-4D97-AF65-F5344CB8AC3E}">
        <p14:creationId xmlns:p14="http://schemas.microsoft.com/office/powerpoint/2010/main" val="139791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05448"/>
            <a:ext cx="10058400" cy="625736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97"/>
            <a:ext cx="10058400" cy="42681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b="1" dirty="0"/>
              <a:t>Creating a Procedure: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CREATE &lt;OR REPLACE&gt; PROCEDURE </a:t>
            </a:r>
            <a:r>
              <a:rPr lang="en-IN" sz="1600" i="1" dirty="0"/>
              <a:t>PROCEDURE_NAME(Parameters)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RETURNS .. 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LANGUAGE.. 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EXECUTE AS ..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$$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…….</a:t>
            </a:r>
          </a:p>
          <a:p>
            <a:pPr algn="l">
              <a:spcBef>
                <a:spcPts val="600"/>
              </a:spcBef>
            </a:pPr>
            <a:r>
              <a:rPr lang="en-IN" sz="1600" dirty="0"/>
              <a:t>$$</a:t>
            </a:r>
          </a:p>
          <a:p>
            <a:pPr algn="l"/>
            <a:r>
              <a:rPr lang="en-IN" b="1" dirty="0"/>
              <a:t>Executing or Running or Calling a Procedure:</a:t>
            </a:r>
          </a:p>
          <a:p>
            <a:pPr algn="l"/>
            <a:r>
              <a:rPr lang="en-IN" sz="1600" dirty="0"/>
              <a:t>CALL </a:t>
            </a:r>
            <a:r>
              <a:rPr lang="en-IN" sz="1600" i="1" dirty="0"/>
              <a:t>PROCEDURE_NAME(Parameters);</a:t>
            </a:r>
          </a:p>
          <a:p>
            <a:r>
              <a:rPr lang="en-IN" dirty="0"/>
              <a:t>In some databases: </a:t>
            </a:r>
            <a:r>
              <a:rPr lang="en-IN" sz="1600" dirty="0"/>
              <a:t>EXEC </a:t>
            </a:r>
            <a:r>
              <a:rPr lang="en-IN" sz="1600" i="1" dirty="0"/>
              <a:t>PROCEDURE_NAME(Parameters);</a:t>
            </a:r>
          </a:p>
          <a:p>
            <a:pPr algn="l"/>
            <a:r>
              <a:rPr lang="en-IN" b="1" dirty="0"/>
              <a:t>Dropping a Procedure:</a:t>
            </a:r>
          </a:p>
          <a:p>
            <a:r>
              <a:rPr lang="en-IN" sz="1600" dirty="0"/>
              <a:t>DROP </a:t>
            </a:r>
            <a:r>
              <a:rPr lang="en-IN" sz="1600" i="1" dirty="0"/>
              <a:t>PROCEDURE_NAME(Parameters);</a:t>
            </a:r>
            <a:endParaRPr lang="en-IN" sz="16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63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85A-1B79-0155-EADD-014B046F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099727"/>
            <a:ext cx="10058400" cy="1160570"/>
          </a:xfrm>
        </p:spPr>
        <p:txBody>
          <a:bodyPr>
            <a:normAutofit/>
          </a:bodyPr>
          <a:lstStyle/>
          <a:p>
            <a:pPr algn="ctr"/>
            <a:r>
              <a:rPr lang="en-US" sz="6400" dirty="0">
                <a:latin typeface="+mn-lt"/>
              </a:rPr>
              <a:t>Blocks in a Stored Procedure?</a:t>
            </a:r>
            <a:endParaRPr lang="en-IN" sz="6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263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44" y="1121797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Blocks in a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56085"/>
            <a:ext cx="4998720" cy="455506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CREATE OR REPLACE PROCEDURE PROC_NAME(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tab_name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 VARCHAR)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RETURNS INTEGER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LANGUAGE SQL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EXECUTE AS CALLER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AS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2C2F34"/>
              </a:solidFill>
              <a:latin typeface="Inter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DECLARE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row_count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 INTEGER DEFAULT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c1 CURSOR FOR SELECT COUNT(*) AS COUNT FROM IDENTIFIER(: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tab_name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2C2F34"/>
              </a:solidFill>
              <a:latin typeface="Inter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BEGIN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FOR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row_variable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 IN c1 DO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 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row_count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 :=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row_variable.count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END FOR;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RETURN </a:t>
            </a:r>
            <a:r>
              <a:rPr lang="en-IN" sz="1200" dirty="0" err="1">
                <a:solidFill>
                  <a:srgbClr val="2C2F34"/>
                </a:solidFill>
                <a:latin typeface="Inter"/>
              </a:rPr>
              <a:t>row_count</a:t>
            </a:r>
            <a:r>
              <a:rPr lang="en-IN" sz="1200" dirty="0">
                <a:solidFill>
                  <a:srgbClr val="2C2F34"/>
                </a:solidFill>
                <a:latin typeface="Inter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END;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200" dirty="0">
              <a:solidFill>
                <a:srgbClr val="2C2F34"/>
              </a:solidFill>
              <a:latin typeface="Inter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EXCEPTION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  WHEN STATEMENT_ERROR THEN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      RETURN SQLERRM;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  WHEN OTHER ERROR THEN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        RETURN SQLERRM;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rgbClr val="2C2F34"/>
                </a:solidFill>
                <a:latin typeface="Inter"/>
              </a:rPr>
              <a:t>END;</a:t>
            </a:r>
            <a:endParaRPr lang="en-IN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0414E6-9B58-2BF4-DF90-D195E3DDA6F8}"/>
              </a:ext>
            </a:extLst>
          </p:cNvPr>
          <p:cNvSpPr/>
          <p:nvPr/>
        </p:nvSpPr>
        <p:spPr>
          <a:xfrm>
            <a:off x="5593976" y="1855693"/>
            <a:ext cx="295836" cy="8885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EF768E0-4803-CD89-D2D0-8A9E753BEE7F}"/>
              </a:ext>
            </a:extLst>
          </p:cNvPr>
          <p:cNvSpPr/>
          <p:nvPr/>
        </p:nvSpPr>
        <p:spPr>
          <a:xfrm>
            <a:off x="3886199" y="4983879"/>
            <a:ext cx="295836" cy="11121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C24C21F-B6FE-A86E-D688-E1B6345C5E3D}"/>
              </a:ext>
            </a:extLst>
          </p:cNvPr>
          <p:cNvSpPr/>
          <p:nvPr/>
        </p:nvSpPr>
        <p:spPr>
          <a:xfrm>
            <a:off x="6135444" y="2931459"/>
            <a:ext cx="295836" cy="506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22BED9-9CFC-8193-F28F-A9729CEA411B}"/>
              </a:ext>
            </a:extLst>
          </p:cNvPr>
          <p:cNvSpPr/>
          <p:nvPr/>
        </p:nvSpPr>
        <p:spPr>
          <a:xfrm>
            <a:off x="3886199" y="3648636"/>
            <a:ext cx="295836" cy="11121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FC78C8-81DF-3E93-7081-3167F26345F4}"/>
              </a:ext>
            </a:extLst>
          </p:cNvPr>
          <p:cNvCxnSpPr>
            <a:cxnSpLocks/>
          </p:cNvCxnSpPr>
          <p:nvPr/>
        </p:nvCxnSpPr>
        <p:spPr>
          <a:xfrm>
            <a:off x="5979459" y="2299944"/>
            <a:ext cx="1443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A5989A-A955-2931-CED6-7EBFE40D0937}"/>
              </a:ext>
            </a:extLst>
          </p:cNvPr>
          <p:cNvSpPr txBox="1"/>
          <p:nvPr/>
        </p:nvSpPr>
        <p:spPr>
          <a:xfrm>
            <a:off x="7548283" y="2115671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72FDF-AAD9-093A-5111-50BFB01EA882}"/>
              </a:ext>
            </a:extLst>
          </p:cNvPr>
          <p:cNvSpPr txBox="1"/>
          <p:nvPr/>
        </p:nvSpPr>
        <p:spPr>
          <a:xfrm>
            <a:off x="7548283" y="3000046"/>
            <a:ext cx="18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Declare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66B175-3B9D-639E-4A3D-2A2B772B2B7B}"/>
              </a:ext>
            </a:extLst>
          </p:cNvPr>
          <p:cNvSpPr txBox="1"/>
          <p:nvPr/>
        </p:nvSpPr>
        <p:spPr>
          <a:xfrm>
            <a:off x="7646894" y="4003666"/>
            <a:ext cx="162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Body Section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F1CB4-14F5-499A-D22D-FDDEFAA083FA}"/>
              </a:ext>
            </a:extLst>
          </p:cNvPr>
          <p:cNvSpPr txBox="1"/>
          <p:nvPr/>
        </p:nvSpPr>
        <p:spPr>
          <a:xfrm>
            <a:off x="7597588" y="5355273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Exception Section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DB23B2-0CAD-7916-FB42-7A1BDABC18E2}"/>
              </a:ext>
            </a:extLst>
          </p:cNvPr>
          <p:cNvCxnSpPr>
            <a:cxnSpLocks/>
          </p:cNvCxnSpPr>
          <p:nvPr/>
        </p:nvCxnSpPr>
        <p:spPr>
          <a:xfrm>
            <a:off x="6580094" y="3184712"/>
            <a:ext cx="8426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140E9B-A7FB-DC59-8077-8F15592A6207}"/>
              </a:ext>
            </a:extLst>
          </p:cNvPr>
          <p:cNvCxnSpPr>
            <a:cxnSpLocks/>
          </p:cNvCxnSpPr>
          <p:nvPr/>
        </p:nvCxnSpPr>
        <p:spPr>
          <a:xfrm>
            <a:off x="4329953" y="4188332"/>
            <a:ext cx="3092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9E3820-261C-AEE0-3A39-1409DD211223}"/>
              </a:ext>
            </a:extLst>
          </p:cNvPr>
          <p:cNvCxnSpPr>
            <a:cxnSpLocks/>
          </p:cNvCxnSpPr>
          <p:nvPr/>
        </p:nvCxnSpPr>
        <p:spPr>
          <a:xfrm>
            <a:off x="4343400" y="5561284"/>
            <a:ext cx="3092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5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1306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Blocks in a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486"/>
            <a:ext cx="10058400" cy="426819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i="0" dirty="0">
                <a:solidFill>
                  <a:srgbClr val="2C2F34"/>
                </a:solidFill>
                <a:effectLst/>
                <a:latin typeface="Inter"/>
              </a:rPr>
              <a:t>1. Create Section:</a:t>
            </a:r>
          </a:p>
          <a:p>
            <a:pPr algn="l">
              <a:spcBef>
                <a:spcPts val="600"/>
              </a:spcBef>
            </a:pPr>
            <a:r>
              <a:rPr lang="en-IN" sz="1900" dirty="0">
                <a:latin typeface="Inter"/>
              </a:rPr>
              <a:t>CREATE OR REPLACE PROCEDURE </a:t>
            </a:r>
            <a:r>
              <a:rPr lang="en-IN" sz="1900" i="1" dirty="0">
                <a:latin typeface="Inter"/>
              </a:rPr>
              <a:t>PROCEDURE_NAME(Param1 Datatype, Param2 Datatype, … )</a:t>
            </a:r>
          </a:p>
          <a:p>
            <a:pPr algn="l">
              <a:spcBef>
                <a:spcPts val="600"/>
              </a:spcBef>
            </a:pPr>
            <a:r>
              <a:rPr lang="en-IN" sz="1900" dirty="0">
                <a:latin typeface="Inter"/>
              </a:rPr>
              <a:t>    RETURNS      </a:t>
            </a:r>
            <a:r>
              <a:rPr lang="en-IN" sz="1900" i="1" dirty="0">
                <a:latin typeface="Inter"/>
              </a:rPr>
              <a:t>&lt; Datatype or Table(columns)&gt;</a:t>
            </a:r>
          </a:p>
          <a:p>
            <a:pPr algn="l">
              <a:spcBef>
                <a:spcPts val="600"/>
              </a:spcBef>
            </a:pPr>
            <a:r>
              <a:rPr lang="en-IN" sz="1900" dirty="0">
                <a:latin typeface="Inter"/>
              </a:rPr>
              <a:t>    LANGUAGE   </a:t>
            </a:r>
            <a:r>
              <a:rPr lang="en-IN" sz="1900" i="1" dirty="0">
                <a:latin typeface="Inter"/>
              </a:rPr>
              <a:t>&lt; SQL or JavaScript or Scala or Python &gt;</a:t>
            </a:r>
          </a:p>
          <a:p>
            <a:pPr algn="l">
              <a:spcBef>
                <a:spcPts val="600"/>
              </a:spcBef>
            </a:pPr>
            <a:r>
              <a:rPr lang="en-IN" sz="1900" i="1" dirty="0">
                <a:latin typeface="Inter"/>
              </a:rPr>
              <a:t>    </a:t>
            </a:r>
            <a:r>
              <a:rPr lang="en-IN" sz="1900" dirty="0">
                <a:latin typeface="Inter"/>
              </a:rPr>
              <a:t>COMMENT</a:t>
            </a:r>
            <a:r>
              <a:rPr lang="en-IN" sz="1900" i="1" dirty="0">
                <a:latin typeface="Inter"/>
              </a:rPr>
              <a:t> =  ‘&lt; May be Description of the Program &gt;’</a:t>
            </a:r>
          </a:p>
          <a:p>
            <a:pPr algn="l">
              <a:spcBef>
                <a:spcPts val="600"/>
              </a:spcBef>
            </a:pPr>
            <a:r>
              <a:rPr lang="en-IN" sz="1900" dirty="0">
                <a:latin typeface="Inter"/>
              </a:rPr>
              <a:t>    EXECUTE AS  </a:t>
            </a:r>
            <a:r>
              <a:rPr lang="en-IN" sz="1900" i="1" dirty="0">
                <a:latin typeface="Inter"/>
              </a:rPr>
              <a:t>&lt; Caller or Owner &gt; </a:t>
            </a:r>
          </a:p>
          <a:p>
            <a:pPr algn="l">
              <a:spcBef>
                <a:spcPts val="600"/>
              </a:spcBef>
            </a:pPr>
            <a:endParaRPr lang="en-IN" i="1" dirty="0">
              <a:solidFill>
                <a:srgbClr val="2C2F34"/>
              </a:solidFill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IN" b="1" dirty="0">
                <a:solidFill>
                  <a:srgbClr val="2C2F34"/>
                </a:solidFill>
                <a:latin typeface="Inter"/>
              </a:rPr>
              <a:t>2. Declaration Section:</a:t>
            </a:r>
          </a:p>
          <a:p>
            <a:pPr algn="l">
              <a:spcBef>
                <a:spcPts val="600"/>
              </a:spcBef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DECLARE</a:t>
            </a:r>
          </a:p>
          <a:p>
            <a:pPr marL="201168" lvl="1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cust_id INTEGER;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name VARCHAR(50),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comments STRING;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dob DATE;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cur1 CURSOR FOR SQL_STATEMENT;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res RESULTSET;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rgbClr val="2C2F34"/>
                </a:solidFill>
                <a:latin typeface="Inter"/>
              </a:rPr>
              <a:t>exc1 EXCEPTION(..);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3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FF24-0407-762A-8A55-817F7E30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0311"/>
            <a:ext cx="10058400" cy="625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4800" dirty="0">
                <a:latin typeface="+mn-lt"/>
              </a:rPr>
              <a:t>Blocks in a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7040-5D1B-DF34-5634-0A9645D5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47338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2400" b="1" dirty="0">
                <a:solidFill>
                  <a:srgbClr val="2C2F34"/>
                </a:solidFill>
                <a:latin typeface="Inter"/>
              </a:rPr>
              <a:t>3</a:t>
            </a:r>
            <a:r>
              <a:rPr lang="en-IN" sz="2400" b="1" i="0" dirty="0">
                <a:solidFill>
                  <a:srgbClr val="2C2F34"/>
                </a:solidFill>
                <a:effectLst/>
                <a:latin typeface="Inter"/>
              </a:rPr>
              <a:t>. Body Section: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dirty="0">
                <a:solidFill>
                  <a:schemeClr val="tx1"/>
                </a:solidFill>
                <a:latin typeface="Inter"/>
              </a:rPr>
              <a:t>  BEGIN</a:t>
            </a:r>
            <a:r>
              <a:rPr lang="en-IN" i="1" dirty="0">
                <a:solidFill>
                  <a:srgbClr val="2C2F34"/>
                </a:solidFill>
                <a:latin typeface="Inter"/>
              </a:rPr>
              <a:t>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   SQL Statements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   Arithmetic Operations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   String Operations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   Branching Statements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   Looping Statements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dirty="0">
                <a:solidFill>
                  <a:srgbClr val="2C2F34"/>
                </a:solidFill>
                <a:latin typeface="Inter"/>
              </a:rPr>
              <a:t>  END;</a:t>
            </a:r>
          </a:p>
          <a:p>
            <a:pPr marL="0" indent="0" algn="l">
              <a:spcBef>
                <a:spcPts val="600"/>
              </a:spcBef>
              <a:buNone/>
            </a:pPr>
            <a:endParaRPr lang="en-IN" i="1" dirty="0">
              <a:solidFill>
                <a:srgbClr val="2C2F34"/>
              </a:solidFill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2C2F34"/>
                </a:solidFill>
                <a:latin typeface="Inter"/>
              </a:rPr>
              <a:t>4. Exceptions Section:</a:t>
            </a:r>
          </a:p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2C2F34"/>
                </a:solidFill>
                <a:latin typeface="Inter"/>
              </a:rPr>
              <a:t>EXCEPTION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2C2F34"/>
                </a:solidFill>
                <a:latin typeface="Inter"/>
              </a:rPr>
              <a:t>   WHEN STATEMENT ERROR THEN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2C2F34"/>
                </a:solidFill>
                <a:latin typeface="Inter"/>
              </a:rPr>
              <a:t>        Action;  -- </a:t>
            </a:r>
            <a:r>
              <a:rPr lang="en-IN" i="1" dirty="0">
                <a:solidFill>
                  <a:srgbClr val="2C2F34"/>
                </a:solidFill>
                <a:latin typeface="Inter"/>
              </a:rPr>
              <a:t>Return (or) any SQL Statement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</a:t>
            </a:r>
            <a:r>
              <a:rPr lang="en-IN" dirty="0">
                <a:solidFill>
                  <a:srgbClr val="2C2F34"/>
                </a:solidFill>
                <a:latin typeface="Inter"/>
              </a:rPr>
              <a:t>WHEN exc1 THEN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2C2F34"/>
                </a:solidFill>
                <a:latin typeface="Inter"/>
              </a:rPr>
              <a:t>        Action;  -- </a:t>
            </a:r>
            <a:r>
              <a:rPr lang="en-IN" i="1" dirty="0">
                <a:solidFill>
                  <a:srgbClr val="2C2F34"/>
                </a:solidFill>
                <a:latin typeface="Inter"/>
              </a:rPr>
              <a:t>Return (or) any SQL Statement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i="1" dirty="0">
                <a:solidFill>
                  <a:srgbClr val="2C2F34"/>
                </a:solidFill>
                <a:latin typeface="Inter"/>
              </a:rPr>
              <a:t>   </a:t>
            </a:r>
            <a:r>
              <a:rPr lang="en-IN" dirty="0">
                <a:solidFill>
                  <a:srgbClr val="2C2F34"/>
                </a:solidFill>
                <a:latin typeface="Inter"/>
              </a:rPr>
              <a:t>WHEN OTHER ERROR THEN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2C2F34"/>
                </a:solidFill>
                <a:latin typeface="Inter"/>
              </a:rPr>
              <a:t>        Action;  -- </a:t>
            </a:r>
            <a:r>
              <a:rPr lang="en-IN" i="1" dirty="0">
                <a:solidFill>
                  <a:srgbClr val="2C2F34"/>
                </a:solidFill>
                <a:latin typeface="Inter"/>
              </a:rPr>
              <a:t>Return (or) any SQL Statement</a:t>
            </a:r>
          </a:p>
          <a:p>
            <a:pPr algn="l">
              <a:spcBef>
                <a:spcPts val="600"/>
              </a:spcBef>
            </a:pPr>
            <a:r>
              <a:rPr lang="en-IN" dirty="0">
                <a:solidFill>
                  <a:srgbClr val="2C2F34"/>
                </a:solidFill>
                <a:latin typeface="Inter"/>
              </a:rPr>
              <a:t>END</a:t>
            </a:r>
            <a:r>
              <a:rPr lang="en-IN" i="1" dirty="0">
                <a:solidFill>
                  <a:srgbClr val="2C2F34"/>
                </a:solidFill>
                <a:latin typeface="Inter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378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40434</TotalTime>
  <Words>542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Inter</vt:lpstr>
      <vt:lpstr>Retrospect</vt:lpstr>
      <vt:lpstr>Snowflake Scripting    (Writing Stored Procedures Using SQL)</vt:lpstr>
      <vt:lpstr>What is a Stored Procedure?</vt:lpstr>
      <vt:lpstr>What is a Stored Procedure?</vt:lpstr>
      <vt:lpstr>Stored Procedure</vt:lpstr>
      <vt:lpstr>Blocks in a Stored Procedure?</vt:lpstr>
      <vt:lpstr>Blocks in a Stored Procedure</vt:lpstr>
      <vt:lpstr>Blocks in a Stored Procedure</vt:lpstr>
      <vt:lpstr>Blocks in a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 Stored Procedures</dc:title>
  <dc:creator>Janardhana Bandi</dc:creator>
  <cp:lastModifiedBy>Janardhana Bandi</cp:lastModifiedBy>
  <cp:revision>270</cp:revision>
  <dcterms:created xsi:type="dcterms:W3CDTF">2023-09-18T03:03:41Z</dcterms:created>
  <dcterms:modified xsi:type="dcterms:W3CDTF">2024-06-30T07:58:03Z</dcterms:modified>
</cp:coreProperties>
</file>