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6CF3-D293-4CB0-B827-56D04ADAD6A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A43A-A122-46F5-BDCE-FE37CE5B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6CF3-D293-4CB0-B827-56D04ADAD6A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A43A-A122-46F5-BDCE-FE37CE5B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5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6CF3-D293-4CB0-B827-56D04ADAD6A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A43A-A122-46F5-BDCE-FE37CE5B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6CF3-D293-4CB0-B827-56D04ADAD6A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A43A-A122-46F5-BDCE-FE37CE5B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6CF3-D293-4CB0-B827-56D04ADAD6A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A43A-A122-46F5-BDCE-FE37CE5B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3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6CF3-D293-4CB0-B827-56D04ADAD6A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A43A-A122-46F5-BDCE-FE37CE5B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9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6CF3-D293-4CB0-B827-56D04ADAD6A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A43A-A122-46F5-BDCE-FE37CE5B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2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6CF3-D293-4CB0-B827-56D04ADAD6A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A43A-A122-46F5-BDCE-FE37CE5B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2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6CF3-D293-4CB0-B827-56D04ADAD6A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A43A-A122-46F5-BDCE-FE37CE5B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6CF3-D293-4CB0-B827-56D04ADAD6A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A43A-A122-46F5-BDCE-FE37CE5B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6CF3-D293-4CB0-B827-56D04ADAD6A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A43A-A122-46F5-BDCE-FE37CE5B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6CF3-D293-4CB0-B827-56D04ADAD6A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5A43A-A122-46F5-BDCE-FE37CE5B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3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7067" y="4953000"/>
            <a:ext cx="7457440" cy="487680"/>
          </a:xfrm>
          <a:custGeom>
            <a:avLst/>
            <a:gdLst/>
            <a:ahLst/>
            <a:cxnLst/>
            <a:rect l="l" t="t" r="r" b="b"/>
            <a:pathLst>
              <a:path w="7457440" h="487679">
                <a:moveTo>
                  <a:pt x="7456932" y="0"/>
                </a:moveTo>
                <a:lnTo>
                  <a:pt x="0" y="289687"/>
                </a:lnTo>
                <a:lnTo>
                  <a:pt x="7456932" y="487680"/>
                </a:lnTo>
                <a:lnTo>
                  <a:pt x="7456932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959" y="5237988"/>
            <a:ext cx="9033510" cy="788035"/>
          </a:xfrm>
          <a:custGeom>
            <a:avLst/>
            <a:gdLst/>
            <a:ahLst/>
            <a:cxnLst/>
            <a:rect l="l" t="t" r="r" b="b"/>
            <a:pathLst>
              <a:path w="9033510" h="788035">
                <a:moveTo>
                  <a:pt x="9033040" y="0"/>
                </a:moveTo>
                <a:lnTo>
                  <a:pt x="0" y="0"/>
                </a:lnTo>
                <a:lnTo>
                  <a:pt x="9033040" y="787908"/>
                </a:lnTo>
                <a:lnTo>
                  <a:pt x="9033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98720"/>
            <a:ext cx="9141714" cy="1856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991317"/>
            <a:ext cx="9143999" cy="802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4209" y="3034106"/>
            <a:ext cx="72732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90" dirty="0">
                <a:solidFill>
                  <a:srgbClr val="464646"/>
                </a:solidFill>
              </a:rPr>
              <a:t>Introduction </a:t>
            </a:r>
            <a:r>
              <a:rPr sz="4800" spc="370" dirty="0">
                <a:solidFill>
                  <a:srgbClr val="464646"/>
                </a:solidFill>
              </a:rPr>
              <a:t>to</a:t>
            </a:r>
            <a:r>
              <a:rPr sz="4800" spc="15" dirty="0">
                <a:solidFill>
                  <a:srgbClr val="464646"/>
                </a:solidFill>
              </a:rPr>
              <a:t> </a:t>
            </a:r>
            <a:r>
              <a:rPr sz="4800" spc="220" dirty="0">
                <a:solidFill>
                  <a:srgbClr val="464646"/>
                </a:solidFill>
              </a:rPr>
              <a:t>statistics</a:t>
            </a:r>
            <a:endParaRPr sz="4800"/>
          </a:p>
        </p:txBody>
      </p:sp>
      <p:sp>
        <p:nvSpPr>
          <p:cNvPr id="8" name="object 3"/>
          <p:cNvSpPr/>
          <p:nvPr/>
        </p:nvSpPr>
        <p:spPr>
          <a:xfrm>
            <a:off x="1351788" y="568426"/>
            <a:ext cx="4501134" cy="454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884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89888" y="431279"/>
            <a:ext cx="5494782" cy="546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/>
          <p:nvPr/>
        </p:nvSpPr>
        <p:spPr>
          <a:xfrm>
            <a:off x="645668" y="1465834"/>
            <a:ext cx="7922895" cy="3932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35" dirty="0">
                <a:latin typeface="Arial"/>
                <a:cs typeface="Arial"/>
              </a:rPr>
              <a:t>Often after </a:t>
            </a:r>
            <a:r>
              <a:rPr sz="2700" spc="155" dirty="0">
                <a:latin typeface="Arial"/>
                <a:cs typeface="Arial"/>
              </a:rPr>
              <a:t>shopping </a:t>
            </a:r>
            <a:r>
              <a:rPr sz="2700" spc="120" dirty="0">
                <a:latin typeface="Arial"/>
                <a:cs typeface="Arial"/>
              </a:rPr>
              <a:t>at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90" dirty="0">
                <a:latin typeface="Arial"/>
                <a:cs typeface="Arial"/>
              </a:rPr>
              <a:t>check </a:t>
            </a:r>
            <a:r>
              <a:rPr sz="2700" spc="190" dirty="0">
                <a:latin typeface="Arial"/>
                <a:cs typeface="Arial"/>
              </a:rPr>
              <a:t>out</a:t>
            </a:r>
            <a:r>
              <a:rPr sz="2700" spc="-110" dirty="0">
                <a:latin typeface="Arial"/>
                <a:cs typeface="Arial"/>
              </a:rPr>
              <a:t> </a:t>
            </a:r>
            <a:r>
              <a:rPr sz="2700" spc="140" dirty="0">
                <a:latin typeface="Arial"/>
                <a:cs typeface="Arial"/>
              </a:rPr>
              <a:t>counter  </a:t>
            </a:r>
            <a:r>
              <a:rPr sz="2700" spc="65" dirty="0">
                <a:latin typeface="Arial"/>
                <a:cs typeface="Arial"/>
              </a:rPr>
              <a:t>we </a:t>
            </a:r>
            <a:r>
              <a:rPr sz="2700" spc="175" dirty="0">
                <a:latin typeface="Arial"/>
                <a:cs typeface="Arial"/>
              </a:rPr>
              <a:t>look </a:t>
            </a:r>
            <a:r>
              <a:rPr sz="2700" spc="120" dirty="0">
                <a:latin typeface="Arial"/>
                <a:cs typeface="Arial"/>
              </a:rPr>
              <a:t>at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45" dirty="0">
                <a:latin typeface="Arial"/>
                <a:cs typeface="Arial"/>
              </a:rPr>
              <a:t>scale </a:t>
            </a:r>
            <a:r>
              <a:rPr sz="2700" spc="100" dirty="0">
                <a:latin typeface="Arial"/>
                <a:cs typeface="Arial"/>
              </a:rPr>
              <a:t>where </a:t>
            </a:r>
            <a:r>
              <a:rPr sz="2700" spc="120" dirty="0">
                <a:latin typeface="Arial"/>
                <a:cs typeface="Arial"/>
              </a:rPr>
              <a:t>they </a:t>
            </a:r>
            <a:r>
              <a:rPr sz="2700" spc="75" dirty="0">
                <a:latin typeface="Arial"/>
                <a:cs typeface="Arial"/>
              </a:rPr>
              <a:t>ask </a:t>
            </a:r>
            <a:r>
              <a:rPr sz="2700" spc="100" dirty="0">
                <a:latin typeface="Arial"/>
                <a:cs typeface="Arial"/>
              </a:rPr>
              <a:t>us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spc="110" dirty="0">
                <a:latin typeface="Arial"/>
                <a:cs typeface="Arial"/>
              </a:rPr>
              <a:t>rate</a:t>
            </a:r>
            <a:endParaRPr sz="2700" dirty="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395"/>
              </a:spcBef>
            </a:pPr>
            <a:r>
              <a:rPr sz="2700" spc="105" dirty="0">
                <a:latin typeface="Arial"/>
                <a:cs typeface="Arial"/>
              </a:rPr>
              <a:t>How </a:t>
            </a:r>
            <a:r>
              <a:rPr sz="2700" spc="175" dirty="0">
                <a:latin typeface="Arial"/>
                <a:cs typeface="Arial"/>
              </a:rPr>
              <a:t>do </a:t>
            </a:r>
            <a:r>
              <a:rPr sz="2700" spc="125" dirty="0">
                <a:latin typeface="Arial"/>
                <a:cs typeface="Arial"/>
              </a:rPr>
              <a:t>you </a:t>
            </a:r>
            <a:r>
              <a:rPr sz="2700" spc="105" dirty="0">
                <a:latin typeface="Arial"/>
                <a:cs typeface="Arial"/>
              </a:rPr>
              <a:t>feel </a:t>
            </a:r>
            <a:r>
              <a:rPr sz="2700" spc="125" dirty="0">
                <a:latin typeface="Arial"/>
                <a:cs typeface="Arial"/>
              </a:rPr>
              <a:t>today </a:t>
            </a:r>
            <a:r>
              <a:rPr sz="2700" spc="170" dirty="0">
                <a:latin typeface="Arial"/>
                <a:cs typeface="Arial"/>
              </a:rPr>
              <a:t>in </a:t>
            </a:r>
            <a:r>
              <a:rPr sz="2700" spc="175" dirty="0">
                <a:latin typeface="Arial"/>
                <a:cs typeface="Arial"/>
              </a:rPr>
              <a:t>our</a:t>
            </a:r>
            <a:r>
              <a:rPr sz="2700" spc="-125" dirty="0">
                <a:latin typeface="Arial"/>
                <a:cs typeface="Arial"/>
              </a:rPr>
              <a:t> </a:t>
            </a:r>
            <a:r>
              <a:rPr sz="2700" spc="50" dirty="0">
                <a:latin typeface="Arial"/>
                <a:cs typeface="Arial"/>
              </a:rPr>
              <a:t>mall?</a:t>
            </a:r>
            <a:endParaRPr sz="2700" dirty="0">
              <a:latin typeface="Arial"/>
              <a:cs typeface="Arial"/>
            </a:endParaRPr>
          </a:p>
          <a:p>
            <a:pPr marL="228600" marR="650240">
              <a:lnSpc>
                <a:spcPts val="3650"/>
              </a:lnSpc>
              <a:spcBef>
                <a:spcPts val="180"/>
              </a:spcBef>
            </a:pPr>
            <a:r>
              <a:rPr sz="2700" spc="160" dirty="0">
                <a:latin typeface="Arial"/>
                <a:cs typeface="Arial"/>
              </a:rPr>
              <a:t>poor, </a:t>
            </a:r>
            <a:r>
              <a:rPr sz="2700" spc="140" dirty="0">
                <a:latin typeface="Arial"/>
                <a:cs typeface="Arial"/>
              </a:rPr>
              <a:t>fair, </a:t>
            </a:r>
            <a:r>
              <a:rPr sz="2700" spc="155" dirty="0">
                <a:latin typeface="Arial"/>
                <a:cs typeface="Arial"/>
              </a:rPr>
              <a:t>good, </a:t>
            </a:r>
            <a:r>
              <a:rPr sz="2700" spc="75" dirty="0">
                <a:latin typeface="Arial"/>
                <a:cs typeface="Arial"/>
              </a:rPr>
              <a:t>very </a:t>
            </a:r>
            <a:r>
              <a:rPr sz="2700" spc="160" dirty="0">
                <a:latin typeface="Arial"/>
                <a:cs typeface="Arial"/>
              </a:rPr>
              <a:t>good, </a:t>
            </a:r>
            <a:r>
              <a:rPr sz="2700" spc="114" dirty="0">
                <a:latin typeface="Arial"/>
                <a:cs typeface="Arial"/>
              </a:rPr>
              <a:t>and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spc="114" dirty="0">
                <a:latin typeface="Arial"/>
                <a:cs typeface="Arial"/>
              </a:rPr>
              <a:t>excellent.  </a:t>
            </a:r>
            <a:r>
              <a:rPr sz="2700" spc="95" dirty="0">
                <a:latin typeface="Arial"/>
                <a:cs typeface="Arial"/>
              </a:rPr>
              <a:t>That's </a:t>
            </a:r>
            <a:r>
              <a:rPr sz="2700" spc="80" dirty="0">
                <a:latin typeface="Arial"/>
                <a:cs typeface="Arial"/>
              </a:rPr>
              <a:t>an </a:t>
            </a:r>
            <a:r>
              <a:rPr sz="2700" spc="150" dirty="0">
                <a:latin typeface="Arial"/>
                <a:cs typeface="Arial"/>
              </a:rPr>
              <a:t>ordinal</a:t>
            </a:r>
            <a:r>
              <a:rPr sz="2700" spc="90" dirty="0">
                <a:latin typeface="Arial"/>
                <a:cs typeface="Arial"/>
              </a:rPr>
              <a:t> </a:t>
            </a:r>
            <a:r>
              <a:rPr sz="2700" spc="55" dirty="0">
                <a:latin typeface="Arial"/>
                <a:cs typeface="Arial"/>
              </a:rPr>
              <a:t>scale.</a:t>
            </a:r>
            <a:endParaRPr sz="2700" dirty="0">
              <a:latin typeface="Arial"/>
              <a:cs typeface="Arial"/>
            </a:endParaRPr>
          </a:p>
          <a:p>
            <a:pPr marL="268605" marR="172720" indent="-40005">
              <a:lnSpc>
                <a:spcPct val="100000"/>
              </a:lnSpc>
              <a:spcBef>
                <a:spcPts val="204"/>
              </a:spcBef>
            </a:pPr>
            <a:r>
              <a:rPr sz="2700" spc="55" dirty="0">
                <a:latin typeface="Arial"/>
                <a:cs typeface="Arial"/>
              </a:rPr>
              <a:t>Very </a:t>
            </a:r>
            <a:r>
              <a:rPr sz="2700" spc="170" dirty="0">
                <a:latin typeface="Arial"/>
                <a:cs typeface="Arial"/>
              </a:rPr>
              <a:t>good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160" dirty="0">
                <a:latin typeface="Arial"/>
                <a:cs typeface="Arial"/>
              </a:rPr>
              <a:t>different </a:t>
            </a:r>
            <a:r>
              <a:rPr sz="2700" spc="215" dirty="0">
                <a:latin typeface="Arial"/>
                <a:cs typeface="Arial"/>
              </a:rPr>
              <a:t>from </a:t>
            </a:r>
            <a:r>
              <a:rPr sz="2700" spc="160" dirty="0">
                <a:latin typeface="Arial"/>
                <a:cs typeface="Arial"/>
              </a:rPr>
              <a:t>good. </a:t>
            </a:r>
            <a:r>
              <a:rPr sz="2700" spc="65" dirty="0">
                <a:latin typeface="Arial"/>
                <a:cs typeface="Arial"/>
              </a:rPr>
              <a:t>But, </a:t>
            </a:r>
            <a:r>
              <a:rPr sz="2700" spc="95" dirty="0">
                <a:latin typeface="Arial"/>
                <a:cs typeface="Arial"/>
              </a:rPr>
              <a:t>again,  </a:t>
            </a:r>
            <a:r>
              <a:rPr sz="2700" spc="65" dirty="0">
                <a:latin typeface="Arial"/>
                <a:cs typeface="Arial"/>
              </a:rPr>
              <a:t>we </a:t>
            </a:r>
            <a:r>
              <a:rPr sz="2700" spc="175" dirty="0">
                <a:latin typeface="Arial"/>
                <a:cs typeface="Arial"/>
              </a:rPr>
              <a:t>don't </a:t>
            </a:r>
            <a:r>
              <a:rPr sz="2700" spc="170" dirty="0">
                <a:latin typeface="Arial"/>
                <a:cs typeface="Arial"/>
              </a:rPr>
              <a:t>know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105" dirty="0">
                <a:latin typeface="Arial"/>
                <a:cs typeface="Arial"/>
              </a:rPr>
              <a:t>distance between</a:t>
            </a:r>
            <a:r>
              <a:rPr sz="2700" spc="-190" dirty="0">
                <a:latin typeface="Arial"/>
                <a:cs typeface="Arial"/>
              </a:rPr>
              <a:t> </a:t>
            </a:r>
            <a:r>
              <a:rPr sz="2700" spc="150" dirty="0">
                <a:latin typeface="Arial"/>
                <a:cs typeface="Arial"/>
              </a:rPr>
              <a:t>fair  </a:t>
            </a:r>
            <a:r>
              <a:rPr sz="2700" spc="114" dirty="0">
                <a:latin typeface="Arial"/>
                <a:cs typeface="Arial"/>
              </a:rPr>
              <a:t>and </a:t>
            </a:r>
            <a:r>
              <a:rPr sz="2700" spc="170" dirty="0">
                <a:latin typeface="Arial"/>
                <a:cs typeface="Arial"/>
              </a:rPr>
              <a:t>good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70" dirty="0">
                <a:latin typeface="Arial"/>
                <a:cs typeface="Arial"/>
              </a:rPr>
              <a:t>same </a:t>
            </a:r>
            <a:r>
              <a:rPr sz="2700" spc="5" dirty="0">
                <a:latin typeface="Arial"/>
                <a:cs typeface="Arial"/>
              </a:rPr>
              <a:t>as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100" dirty="0">
                <a:latin typeface="Arial"/>
                <a:cs typeface="Arial"/>
              </a:rPr>
              <a:t>distance  </a:t>
            </a:r>
            <a:r>
              <a:rPr sz="2700" spc="105" dirty="0">
                <a:latin typeface="Arial"/>
                <a:cs typeface="Arial"/>
              </a:rPr>
              <a:t>between </a:t>
            </a:r>
            <a:r>
              <a:rPr sz="2700" spc="75" dirty="0">
                <a:latin typeface="Arial"/>
                <a:cs typeface="Arial"/>
              </a:rPr>
              <a:t>very </a:t>
            </a:r>
            <a:r>
              <a:rPr sz="2700" spc="170" dirty="0">
                <a:latin typeface="Arial"/>
                <a:cs typeface="Arial"/>
              </a:rPr>
              <a:t>good </a:t>
            </a:r>
            <a:r>
              <a:rPr sz="2700" spc="114" dirty="0">
                <a:latin typeface="Arial"/>
                <a:cs typeface="Arial"/>
              </a:rPr>
              <a:t>and</a:t>
            </a:r>
            <a:r>
              <a:rPr sz="2700" spc="55" dirty="0">
                <a:latin typeface="Arial"/>
                <a:cs typeface="Arial"/>
              </a:rPr>
              <a:t> </a:t>
            </a:r>
            <a:r>
              <a:rPr sz="2700" spc="120" dirty="0">
                <a:latin typeface="Arial"/>
                <a:cs typeface="Arial"/>
              </a:rPr>
              <a:t>excellent.</a:t>
            </a:r>
            <a:endParaRPr sz="2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091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58824" y="408419"/>
            <a:ext cx="3294126" cy="457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/>
          <p:nvPr/>
        </p:nvSpPr>
        <p:spPr>
          <a:xfrm>
            <a:off x="645668" y="1441449"/>
            <a:ext cx="7941945" cy="427926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68605" marR="5080" indent="-256540">
              <a:lnSpc>
                <a:spcPct val="9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80" dirty="0">
                <a:latin typeface="Arial"/>
                <a:cs typeface="Arial"/>
              </a:rPr>
              <a:t>With </a:t>
            </a:r>
            <a:r>
              <a:rPr sz="2500" spc="110" dirty="0">
                <a:latin typeface="Arial"/>
                <a:cs typeface="Arial"/>
              </a:rPr>
              <a:t>interval, </a:t>
            </a:r>
            <a:r>
              <a:rPr sz="2500" spc="145" dirty="0">
                <a:latin typeface="Arial"/>
                <a:cs typeface="Arial"/>
              </a:rPr>
              <a:t>things </a:t>
            </a:r>
            <a:r>
              <a:rPr sz="2500" spc="55" dirty="0">
                <a:latin typeface="Arial"/>
                <a:cs typeface="Arial"/>
              </a:rPr>
              <a:t>are </a:t>
            </a:r>
            <a:r>
              <a:rPr sz="2500" spc="150" dirty="0">
                <a:latin typeface="Arial"/>
                <a:cs typeface="Arial"/>
              </a:rPr>
              <a:t>still </a:t>
            </a:r>
            <a:r>
              <a:rPr sz="2500" spc="120" dirty="0">
                <a:latin typeface="Arial"/>
                <a:cs typeface="Arial"/>
              </a:rPr>
              <a:t>ordered, </a:t>
            </a:r>
            <a:r>
              <a:rPr sz="2500" spc="190" dirty="0">
                <a:latin typeface="Arial"/>
                <a:cs typeface="Arial"/>
              </a:rPr>
              <a:t>but </a:t>
            </a:r>
            <a:r>
              <a:rPr sz="2500" spc="140" dirty="0">
                <a:latin typeface="Arial"/>
                <a:cs typeface="Arial"/>
              </a:rPr>
              <a:t>now  </a:t>
            </a:r>
            <a:r>
              <a:rPr sz="2500" spc="130" dirty="0">
                <a:latin typeface="Arial"/>
                <a:cs typeface="Arial"/>
              </a:rPr>
              <a:t>the </a:t>
            </a:r>
            <a:r>
              <a:rPr sz="2500" spc="105" dirty="0">
                <a:latin typeface="Arial"/>
                <a:cs typeface="Arial"/>
              </a:rPr>
              <a:t>differences </a:t>
            </a:r>
            <a:r>
              <a:rPr sz="2500" spc="95" dirty="0">
                <a:latin typeface="Arial"/>
                <a:cs typeface="Arial"/>
              </a:rPr>
              <a:t>between </a:t>
            </a:r>
            <a:r>
              <a:rPr sz="2500" spc="130" dirty="0">
                <a:latin typeface="Arial"/>
                <a:cs typeface="Arial"/>
              </a:rPr>
              <a:t>the </a:t>
            </a:r>
            <a:r>
              <a:rPr sz="2500" spc="150" dirty="0">
                <a:latin typeface="Arial"/>
                <a:cs typeface="Arial"/>
              </a:rPr>
              <a:t>different </a:t>
            </a:r>
            <a:r>
              <a:rPr sz="2500" spc="60" dirty="0">
                <a:latin typeface="Arial"/>
                <a:cs typeface="Arial"/>
              </a:rPr>
              <a:t>levels  </a:t>
            </a:r>
            <a:r>
              <a:rPr sz="2500" spc="95" dirty="0">
                <a:latin typeface="Arial"/>
                <a:cs typeface="Arial"/>
              </a:rPr>
              <a:t>actually </a:t>
            </a:r>
            <a:r>
              <a:rPr sz="2500" spc="80" dirty="0">
                <a:latin typeface="Arial"/>
                <a:cs typeface="Arial"/>
              </a:rPr>
              <a:t>means </a:t>
            </a:r>
            <a:r>
              <a:rPr sz="2500" spc="135" dirty="0">
                <a:latin typeface="Arial"/>
                <a:cs typeface="Arial"/>
              </a:rPr>
              <a:t>something. </a:t>
            </a:r>
            <a:r>
              <a:rPr sz="2500" spc="75" dirty="0">
                <a:latin typeface="Arial"/>
                <a:cs typeface="Arial"/>
              </a:rPr>
              <a:t>There's </a:t>
            </a:r>
            <a:r>
              <a:rPr sz="2500" spc="95" dirty="0">
                <a:latin typeface="Arial"/>
                <a:cs typeface="Arial"/>
              </a:rPr>
              <a:t>equal distance  between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135" dirty="0">
                <a:latin typeface="Arial"/>
                <a:cs typeface="Arial"/>
              </a:rPr>
              <a:t>numbered </a:t>
            </a:r>
            <a:r>
              <a:rPr sz="2500" spc="90" dirty="0">
                <a:latin typeface="Arial"/>
                <a:cs typeface="Arial"/>
              </a:rPr>
              <a:t>categories, </a:t>
            </a:r>
            <a:r>
              <a:rPr sz="2500" spc="105" dirty="0">
                <a:latin typeface="Arial"/>
                <a:cs typeface="Arial"/>
              </a:rPr>
              <a:t>and </a:t>
            </a:r>
            <a:r>
              <a:rPr sz="2500" spc="140" dirty="0">
                <a:latin typeface="Arial"/>
                <a:cs typeface="Arial"/>
              </a:rPr>
              <a:t>this </a:t>
            </a:r>
            <a:r>
              <a:rPr sz="2500" spc="85" dirty="0">
                <a:latin typeface="Arial"/>
                <a:cs typeface="Arial"/>
              </a:rPr>
              <a:t>is  nice </a:t>
            </a:r>
            <a:r>
              <a:rPr sz="2500" spc="50" dirty="0">
                <a:latin typeface="Arial"/>
                <a:cs typeface="Arial"/>
              </a:rPr>
              <a:t>because </a:t>
            </a:r>
            <a:r>
              <a:rPr sz="2500" spc="114" dirty="0">
                <a:latin typeface="Arial"/>
                <a:cs typeface="Arial"/>
              </a:rPr>
              <a:t>you </a:t>
            </a:r>
            <a:r>
              <a:rPr sz="2500" spc="55" dirty="0">
                <a:latin typeface="Arial"/>
                <a:cs typeface="Arial"/>
              </a:rPr>
              <a:t>can </a:t>
            </a:r>
            <a:r>
              <a:rPr sz="2500" spc="114" dirty="0">
                <a:latin typeface="Arial"/>
                <a:cs typeface="Arial"/>
              </a:rPr>
              <a:t>add </a:t>
            </a:r>
            <a:r>
              <a:rPr sz="2500" spc="105" dirty="0">
                <a:latin typeface="Arial"/>
                <a:cs typeface="Arial"/>
              </a:rPr>
              <a:t>and </a:t>
            </a:r>
            <a:r>
              <a:rPr sz="2500" spc="125" dirty="0">
                <a:latin typeface="Arial"/>
                <a:cs typeface="Arial"/>
              </a:rPr>
              <a:t>subtract, </a:t>
            </a:r>
            <a:r>
              <a:rPr sz="2500" spc="105" dirty="0">
                <a:latin typeface="Arial"/>
                <a:cs typeface="Arial"/>
              </a:rPr>
              <a:t>and </a:t>
            </a:r>
            <a:r>
              <a:rPr sz="2500" spc="195" dirty="0">
                <a:latin typeface="Arial"/>
                <a:cs typeface="Arial"/>
              </a:rPr>
              <a:t>it  </a:t>
            </a:r>
            <a:r>
              <a:rPr sz="2500" spc="95" dirty="0">
                <a:latin typeface="Arial"/>
                <a:cs typeface="Arial"/>
              </a:rPr>
              <a:t>actually </a:t>
            </a:r>
            <a:r>
              <a:rPr sz="2500" spc="80" dirty="0">
                <a:latin typeface="Arial"/>
                <a:cs typeface="Arial"/>
              </a:rPr>
              <a:t>means</a:t>
            </a:r>
            <a:r>
              <a:rPr sz="2500" spc="85" dirty="0">
                <a:latin typeface="Arial"/>
                <a:cs typeface="Arial"/>
              </a:rPr>
              <a:t> </a:t>
            </a:r>
            <a:r>
              <a:rPr sz="2500" spc="135" dirty="0">
                <a:latin typeface="Arial"/>
                <a:cs typeface="Arial"/>
              </a:rPr>
              <a:t>something.</a:t>
            </a:r>
            <a:endParaRPr sz="2500" dirty="0">
              <a:latin typeface="Arial"/>
              <a:cs typeface="Arial"/>
            </a:endParaRPr>
          </a:p>
          <a:p>
            <a:pPr marL="268605" marR="127000" indent="-256540">
              <a:lnSpc>
                <a:spcPts val="2700"/>
              </a:lnSpc>
              <a:spcBef>
                <a:spcPts val="439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120" dirty="0">
                <a:latin typeface="Arial"/>
                <a:cs typeface="Arial"/>
              </a:rPr>
              <a:t>If </a:t>
            </a:r>
            <a:r>
              <a:rPr sz="2500" spc="20" dirty="0">
                <a:latin typeface="Arial"/>
                <a:cs typeface="Arial"/>
              </a:rPr>
              <a:t>I </a:t>
            </a:r>
            <a:r>
              <a:rPr sz="2500" spc="105" dirty="0">
                <a:latin typeface="Arial"/>
                <a:cs typeface="Arial"/>
              </a:rPr>
              <a:t>take, </a:t>
            </a:r>
            <a:r>
              <a:rPr sz="2500" spc="175" dirty="0">
                <a:latin typeface="Arial"/>
                <a:cs typeface="Arial"/>
              </a:rPr>
              <a:t>room </a:t>
            </a:r>
            <a:r>
              <a:rPr sz="2500" spc="125" dirty="0">
                <a:latin typeface="Arial"/>
                <a:cs typeface="Arial"/>
              </a:rPr>
              <a:t>temperature the </a:t>
            </a:r>
            <a:r>
              <a:rPr sz="2500" spc="95" dirty="0">
                <a:latin typeface="Arial"/>
                <a:cs typeface="Arial"/>
              </a:rPr>
              <a:t>distance between  </a:t>
            </a:r>
            <a:r>
              <a:rPr sz="2500" spc="190" dirty="0">
                <a:latin typeface="Arial"/>
                <a:cs typeface="Arial"/>
              </a:rPr>
              <a:t>30 </a:t>
            </a:r>
            <a:r>
              <a:rPr sz="2500" spc="105" dirty="0">
                <a:latin typeface="Arial"/>
                <a:cs typeface="Arial"/>
              </a:rPr>
              <a:t>and </a:t>
            </a:r>
            <a:r>
              <a:rPr sz="2500" spc="190" dirty="0">
                <a:latin typeface="Arial"/>
                <a:cs typeface="Arial"/>
              </a:rPr>
              <a:t>32 </a:t>
            </a:r>
            <a:r>
              <a:rPr sz="2500" spc="90" dirty="0">
                <a:latin typeface="Arial"/>
                <a:cs typeface="Arial"/>
              </a:rPr>
              <a:t>is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65" dirty="0">
                <a:latin typeface="Arial"/>
                <a:cs typeface="Arial"/>
              </a:rPr>
              <a:t>same </a:t>
            </a:r>
            <a:r>
              <a:rPr sz="2500" spc="5" dirty="0">
                <a:latin typeface="Arial"/>
                <a:cs typeface="Arial"/>
              </a:rPr>
              <a:t>as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95" dirty="0">
                <a:latin typeface="Arial"/>
                <a:cs typeface="Arial"/>
              </a:rPr>
              <a:t>distance between  </a:t>
            </a:r>
            <a:r>
              <a:rPr sz="2500" spc="190" dirty="0">
                <a:latin typeface="Arial"/>
                <a:cs typeface="Arial"/>
              </a:rPr>
              <a:t>34 </a:t>
            </a:r>
            <a:r>
              <a:rPr sz="2500" spc="105" dirty="0">
                <a:latin typeface="Arial"/>
                <a:cs typeface="Arial"/>
              </a:rPr>
              <a:t>and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160" dirty="0">
                <a:latin typeface="Arial"/>
                <a:cs typeface="Arial"/>
              </a:rPr>
              <a:t>36.</a:t>
            </a:r>
            <a:endParaRPr sz="2500" dirty="0">
              <a:latin typeface="Arial"/>
              <a:cs typeface="Arial"/>
            </a:endParaRPr>
          </a:p>
          <a:p>
            <a:pPr marL="268605" marR="637540" indent="-256540">
              <a:lnSpc>
                <a:spcPct val="90000"/>
              </a:lnSpc>
              <a:spcBef>
                <a:spcPts val="35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100" dirty="0">
                <a:latin typeface="Arial"/>
                <a:cs typeface="Arial"/>
              </a:rPr>
              <a:t>This </a:t>
            </a:r>
            <a:r>
              <a:rPr sz="2500" spc="90" dirty="0">
                <a:latin typeface="Arial"/>
                <a:cs typeface="Arial"/>
              </a:rPr>
              <a:t>is really </a:t>
            </a:r>
            <a:r>
              <a:rPr sz="2500" spc="150" dirty="0">
                <a:latin typeface="Arial"/>
                <a:cs typeface="Arial"/>
              </a:rPr>
              <a:t>helpful </a:t>
            </a:r>
            <a:r>
              <a:rPr sz="2500" spc="50" dirty="0">
                <a:latin typeface="Arial"/>
                <a:cs typeface="Arial"/>
              </a:rPr>
              <a:t>because </a:t>
            </a:r>
            <a:r>
              <a:rPr sz="2500" spc="135" dirty="0">
                <a:latin typeface="Arial"/>
                <a:cs typeface="Arial"/>
              </a:rPr>
              <a:t>now </a:t>
            </a:r>
            <a:r>
              <a:rPr sz="2500" spc="55" dirty="0">
                <a:latin typeface="Arial"/>
                <a:cs typeface="Arial"/>
              </a:rPr>
              <a:t>we </a:t>
            </a:r>
            <a:r>
              <a:rPr sz="2500" spc="60" dirty="0">
                <a:latin typeface="Arial"/>
                <a:cs typeface="Arial"/>
              </a:rPr>
              <a:t>can </a:t>
            </a:r>
            <a:r>
              <a:rPr sz="2500" spc="114" dirty="0">
                <a:latin typeface="Arial"/>
                <a:cs typeface="Arial"/>
              </a:rPr>
              <a:t>add  </a:t>
            </a:r>
            <a:r>
              <a:rPr sz="2500" spc="105" dirty="0">
                <a:latin typeface="Arial"/>
                <a:cs typeface="Arial"/>
              </a:rPr>
              <a:t>and </a:t>
            </a:r>
            <a:r>
              <a:rPr sz="2500" spc="125" dirty="0">
                <a:latin typeface="Arial"/>
                <a:cs typeface="Arial"/>
              </a:rPr>
              <a:t>subtract. </a:t>
            </a:r>
            <a:r>
              <a:rPr sz="2500" spc="25" dirty="0">
                <a:latin typeface="Arial"/>
                <a:cs typeface="Arial"/>
              </a:rPr>
              <a:t>I </a:t>
            </a:r>
            <a:r>
              <a:rPr sz="2500" spc="100" dirty="0">
                <a:latin typeface="Arial"/>
                <a:cs typeface="Arial"/>
              </a:rPr>
              <a:t>can't </a:t>
            </a:r>
            <a:r>
              <a:rPr sz="2500" spc="110" dirty="0">
                <a:latin typeface="Arial"/>
                <a:cs typeface="Arial"/>
              </a:rPr>
              <a:t>add </a:t>
            </a:r>
            <a:r>
              <a:rPr sz="2500" spc="105" dirty="0">
                <a:latin typeface="Arial"/>
                <a:cs typeface="Arial"/>
              </a:rPr>
              <a:t>and </a:t>
            </a:r>
            <a:r>
              <a:rPr sz="2500" spc="130" dirty="0">
                <a:latin typeface="Arial"/>
                <a:cs typeface="Arial"/>
              </a:rPr>
              <a:t>subtract </a:t>
            </a:r>
            <a:r>
              <a:rPr sz="2500" spc="110" dirty="0">
                <a:latin typeface="Arial"/>
                <a:cs typeface="Arial"/>
              </a:rPr>
              <a:t>at </a:t>
            </a:r>
            <a:r>
              <a:rPr sz="2500" spc="125" dirty="0">
                <a:latin typeface="Arial"/>
                <a:cs typeface="Arial"/>
              </a:rPr>
              <a:t>the  </a:t>
            </a:r>
            <a:r>
              <a:rPr sz="2500" spc="145" dirty="0">
                <a:latin typeface="Arial"/>
                <a:cs typeface="Arial"/>
              </a:rPr>
              <a:t>nominal </a:t>
            </a:r>
            <a:r>
              <a:rPr sz="2500" spc="105" dirty="0">
                <a:latin typeface="Arial"/>
                <a:cs typeface="Arial"/>
              </a:rPr>
              <a:t>and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135" dirty="0">
                <a:latin typeface="Arial"/>
                <a:cs typeface="Arial"/>
              </a:rPr>
              <a:t>ordinal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70" dirty="0">
                <a:latin typeface="Arial"/>
                <a:cs typeface="Arial"/>
              </a:rPr>
              <a:t>level.</a:t>
            </a: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82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89532" y="568439"/>
            <a:ext cx="3292602" cy="457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645668" y="1446021"/>
            <a:ext cx="7855584" cy="410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5"/>
              </a:spcBef>
              <a:tabLst>
                <a:tab pos="268605" algn="l"/>
              </a:tabLst>
            </a:pPr>
            <a:r>
              <a:rPr sz="1550" spc="-4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300" spc="65" dirty="0">
                <a:latin typeface="Arial"/>
                <a:cs typeface="Arial"/>
              </a:rPr>
              <a:t>The </a:t>
            </a:r>
            <a:r>
              <a:rPr sz="2300" spc="110" dirty="0">
                <a:latin typeface="Arial"/>
                <a:cs typeface="Arial"/>
              </a:rPr>
              <a:t>interval </a:t>
            </a:r>
            <a:r>
              <a:rPr sz="2300" spc="40" dirty="0">
                <a:latin typeface="Arial"/>
                <a:cs typeface="Arial"/>
              </a:rPr>
              <a:t>scale </a:t>
            </a:r>
            <a:r>
              <a:rPr sz="2300" spc="165" dirty="0">
                <a:latin typeface="Arial"/>
                <a:cs typeface="Arial"/>
              </a:rPr>
              <a:t>of </a:t>
            </a:r>
            <a:r>
              <a:rPr sz="2300" spc="105" dirty="0">
                <a:latin typeface="Arial"/>
                <a:cs typeface="Arial"/>
              </a:rPr>
              <a:t>measurement </a:t>
            </a:r>
            <a:r>
              <a:rPr sz="2300" spc="55" dirty="0">
                <a:latin typeface="Arial"/>
                <a:cs typeface="Arial"/>
              </a:rPr>
              <a:t>has </a:t>
            </a:r>
            <a:r>
              <a:rPr sz="2300" spc="120" dirty="0">
                <a:latin typeface="Arial"/>
                <a:cs typeface="Arial"/>
              </a:rPr>
              <a:t>the</a:t>
            </a:r>
            <a:r>
              <a:rPr sz="2300" spc="60" dirty="0">
                <a:latin typeface="Arial"/>
                <a:cs typeface="Arial"/>
              </a:rPr>
              <a:t> </a:t>
            </a:r>
            <a:r>
              <a:rPr sz="2300" spc="120" dirty="0">
                <a:latin typeface="Arial"/>
                <a:cs typeface="Arial"/>
              </a:rPr>
              <a:t>properties</a:t>
            </a:r>
            <a:endParaRPr sz="2300" dirty="0">
              <a:latin typeface="Arial"/>
              <a:cs typeface="Arial"/>
            </a:endParaRPr>
          </a:p>
          <a:p>
            <a:pPr marL="268605">
              <a:lnSpc>
                <a:spcPts val="2620"/>
              </a:lnSpc>
            </a:pPr>
            <a:r>
              <a:rPr sz="2300" spc="170" dirty="0">
                <a:latin typeface="Arial"/>
                <a:cs typeface="Arial"/>
              </a:rPr>
              <a:t>of </a:t>
            </a:r>
            <a:r>
              <a:rPr sz="2300" spc="135" dirty="0">
                <a:latin typeface="Arial"/>
                <a:cs typeface="Arial"/>
              </a:rPr>
              <a:t>identity, </a:t>
            </a:r>
            <a:r>
              <a:rPr sz="2300" spc="130" dirty="0">
                <a:latin typeface="Arial"/>
                <a:cs typeface="Arial"/>
              </a:rPr>
              <a:t>magnitude, </a:t>
            </a:r>
            <a:r>
              <a:rPr sz="2300" spc="100" dirty="0">
                <a:latin typeface="Arial"/>
                <a:cs typeface="Arial"/>
              </a:rPr>
              <a:t>and </a:t>
            </a:r>
            <a:r>
              <a:rPr sz="2300" spc="90" dirty="0">
                <a:latin typeface="Arial"/>
                <a:cs typeface="Arial"/>
              </a:rPr>
              <a:t>equal</a:t>
            </a:r>
            <a:r>
              <a:rPr sz="2300" spc="-155" dirty="0">
                <a:latin typeface="Arial"/>
                <a:cs typeface="Arial"/>
              </a:rPr>
              <a:t> </a:t>
            </a:r>
            <a:r>
              <a:rPr sz="2300" spc="100" dirty="0">
                <a:latin typeface="Arial"/>
                <a:cs typeface="Arial"/>
              </a:rPr>
              <a:t>intervals.</a:t>
            </a:r>
            <a:endParaRPr sz="2300" dirty="0">
              <a:latin typeface="Arial"/>
              <a:cs typeface="Arial"/>
            </a:endParaRPr>
          </a:p>
          <a:p>
            <a:pPr marL="268605" marR="97790" indent="-256540">
              <a:lnSpc>
                <a:spcPts val="2480"/>
              </a:lnSpc>
              <a:spcBef>
                <a:spcPts val="434"/>
              </a:spcBef>
              <a:tabLst>
                <a:tab pos="268605" algn="l"/>
              </a:tabLst>
            </a:pPr>
            <a:r>
              <a:rPr sz="1550" spc="-4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300" spc="80" dirty="0">
                <a:latin typeface="Arial"/>
                <a:cs typeface="Arial"/>
              </a:rPr>
              <a:t>With </a:t>
            </a:r>
            <a:r>
              <a:rPr sz="2300" spc="65" dirty="0">
                <a:latin typeface="Arial"/>
                <a:cs typeface="Arial"/>
              </a:rPr>
              <a:t>an </a:t>
            </a:r>
            <a:r>
              <a:rPr sz="2300" spc="110" dirty="0">
                <a:latin typeface="Arial"/>
                <a:cs typeface="Arial"/>
              </a:rPr>
              <a:t>interval </a:t>
            </a:r>
            <a:r>
              <a:rPr sz="2300" spc="45" dirty="0">
                <a:latin typeface="Arial"/>
                <a:cs typeface="Arial"/>
              </a:rPr>
              <a:t>scale, </a:t>
            </a:r>
            <a:r>
              <a:rPr sz="2300" spc="110" dirty="0">
                <a:latin typeface="Arial"/>
                <a:cs typeface="Arial"/>
              </a:rPr>
              <a:t>you </a:t>
            </a:r>
            <a:r>
              <a:rPr sz="2300" spc="145" dirty="0">
                <a:latin typeface="Arial"/>
                <a:cs typeface="Arial"/>
              </a:rPr>
              <a:t>know </a:t>
            </a:r>
            <a:r>
              <a:rPr sz="2300" spc="160" dirty="0">
                <a:latin typeface="Arial"/>
                <a:cs typeface="Arial"/>
              </a:rPr>
              <a:t>not </a:t>
            </a:r>
            <a:r>
              <a:rPr sz="2300" spc="120" dirty="0">
                <a:latin typeface="Arial"/>
                <a:cs typeface="Arial"/>
              </a:rPr>
              <a:t>only </a:t>
            </a:r>
            <a:r>
              <a:rPr sz="2300" spc="114" dirty="0">
                <a:latin typeface="Arial"/>
                <a:cs typeface="Arial"/>
              </a:rPr>
              <a:t>whether  </a:t>
            </a:r>
            <a:r>
              <a:rPr sz="2300" spc="140" dirty="0">
                <a:latin typeface="Arial"/>
                <a:cs typeface="Arial"/>
              </a:rPr>
              <a:t>different </a:t>
            </a:r>
            <a:r>
              <a:rPr sz="2300" spc="60" dirty="0">
                <a:latin typeface="Arial"/>
                <a:cs typeface="Arial"/>
              </a:rPr>
              <a:t>values </a:t>
            </a:r>
            <a:r>
              <a:rPr sz="2300" spc="50" dirty="0">
                <a:latin typeface="Arial"/>
                <a:cs typeface="Arial"/>
              </a:rPr>
              <a:t>are </a:t>
            </a:r>
            <a:r>
              <a:rPr sz="2300" spc="135" dirty="0">
                <a:latin typeface="Arial"/>
                <a:cs typeface="Arial"/>
              </a:rPr>
              <a:t>bigger </a:t>
            </a:r>
            <a:r>
              <a:rPr sz="2300" spc="150" dirty="0">
                <a:latin typeface="Arial"/>
                <a:cs typeface="Arial"/>
              </a:rPr>
              <a:t>or </a:t>
            </a:r>
            <a:r>
              <a:rPr sz="2300" spc="100" dirty="0">
                <a:latin typeface="Arial"/>
                <a:cs typeface="Arial"/>
              </a:rPr>
              <a:t>smaller, </a:t>
            </a:r>
            <a:r>
              <a:rPr sz="2300" spc="110" dirty="0">
                <a:latin typeface="Arial"/>
                <a:cs typeface="Arial"/>
              </a:rPr>
              <a:t>you </a:t>
            </a:r>
            <a:r>
              <a:rPr sz="2300" spc="70" dirty="0">
                <a:latin typeface="Arial"/>
                <a:cs typeface="Arial"/>
              </a:rPr>
              <a:t>also</a:t>
            </a:r>
            <a:r>
              <a:rPr sz="2300" spc="-100" dirty="0">
                <a:latin typeface="Arial"/>
                <a:cs typeface="Arial"/>
              </a:rPr>
              <a:t> </a:t>
            </a:r>
            <a:r>
              <a:rPr sz="2300" spc="140" dirty="0">
                <a:latin typeface="Arial"/>
                <a:cs typeface="Arial"/>
              </a:rPr>
              <a:t>know  </a:t>
            </a:r>
            <a:r>
              <a:rPr sz="2300" spc="130" dirty="0">
                <a:latin typeface="Arial"/>
                <a:cs typeface="Arial"/>
              </a:rPr>
              <a:t>how </a:t>
            </a:r>
            <a:r>
              <a:rPr sz="2300" spc="140" dirty="0">
                <a:latin typeface="Arial"/>
                <a:cs typeface="Arial"/>
              </a:rPr>
              <a:t>much </a:t>
            </a:r>
            <a:r>
              <a:rPr sz="2300" spc="135" dirty="0">
                <a:latin typeface="Arial"/>
                <a:cs typeface="Arial"/>
              </a:rPr>
              <a:t>bigger </a:t>
            </a:r>
            <a:r>
              <a:rPr sz="2300" spc="150" dirty="0">
                <a:latin typeface="Arial"/>
                <a:cs typeface="Arial"/>
              </a:rPr>
              <a:t>or </a:t>
            </a:r>
            <a:r>
              <a:rPr sz="2300" spc="105" dirty="0">
                <a:latin typeface="Arial"/>
                <a:cs typeface="Arial"/>
              </a:rPr>
              <a:t>smaller </a:t>
            </a:r>
            <a:r>
              <a:rPr sz="2300" spc="100" dirty="0">
                <a:latin typeface="Arial"/>
                <a:cs typeface="Arial"/>
              </a:rPr>
              <a:t>they</a:t>
            </a:r>
            <a:r>
              <a:rPr sz="2300" spc="-210" dirty="0">
                <a:latin typeface="Arial"/>
                <a:cs typeface="Arial"/>
              </a:rPr>
              <a:t> </a:t>
            </a:r>
            <a:r>
              <a:rPr sz="2300" spc="60" dirty="0">
                <a:latin typeface="Arial"/>
                <a:cs typeface="Arial"/>
              </a:rPr>
              <a:t>are.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ts val="2620"/>
              </a:lnSpc>
              <a:spcBef>
                <a:spcPts val="105"/>
              </a:spcBef>
              <a:tabLst>
                <a:tab pos="268605" algn="l"/>
              </a:tabLst>
            </a:pPr>
            <a:r>
              <a:rPr sz="1550" spc="-4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300" spc="65" dirty="0">
                <a:latin typeface="Arial"/>
                <a:cs typeface="Arial"/>
              </a:rPr>
              <a:t>The </a:t>
            </a:r>
            <a:r>
              <a:rPr sz="2300" spc="145" dirty="0">
                <a:latin typeface="Arial"/>
                <a:cs typeface="Arial"/>
              </a:rPr>
              <a:t>problem </a:t>
            </a:r>
            <a:r>
              <a:rPr sz="2300" spc="160" dirty="0">
                <a:latin typeface="Arial"/>
                <a:cs typeface="Arial"/>
              </a:rPr>
              <a:t>with </a:t>
            </a:r>
            <a:r>
              <a:rPr sz="2300" spc="120" dirty="0">
                <a:latin typeface="Arial"/>
                <a:cs typeface="Arial"/>
              </a:rPr>
              <a:t>the </a:t>
            </a:r>
            <a:r>
              <a:rPr sz="2300" spc="105" dirty="0">
                <a:latin typeface="Arial"/>
                <a:cs typeface="Arial"/>
              </a:rPr>
              <a:t>interval </a:t>
            </a:r>
            <a:r>
              <a:rPr sz="2300" spc="70" dirty="0">
                <a:latin typeface="Arial"/>
                <a:cs typeface="Arial"/>
              </a:rPr>
              <a:t>level </a:t>
            </a:r>
            <a:r>
              <a:rPr sz="2300" spc="85" dirty="0">
                <a:latin typeface="Arial"/>
                <a:cs typeface="Arial"/>
              </a:rPr>
              <a:t>is </a:t>
            </a:r>
            <a:r>
              <a:rPr sz="2300" spc="140" dirty="0">
                <a:latin typeface="Arial"/>
                <a:cs typeface="Arial"/>
              </a:rPr>
              <a:t>that </a:t>
            </a:r>
            <a:r>
              <a:rPr sz="2300" spc="120" dirty="0">
                <a:latin typeface="Arial"/>
                <a:cs typeface="Arial"/>
              </a:rPr>
              <a:t>the </a:t>
            </a:r>
            <a:r>
              <a:rPr sz="2300" spc="114" dirty="0">
                <a:latin typeface="Arial"/>
                <a:cs typeface="Arial"/>
              </a:rPr>
              <a:t>zero</a:t>
            </a:r>
            <a:r>
              <a:rPr sz="2300" spc="-190" dirty="0">
                <a:latin typeface="Arial"/>
                <a:cs typeface="Arial"/>
              </a:rPr>
              <a:t> </a:t>
            </a:r>
            <a:r>
              <a:rPr sz="2300" spc="80" dirty="0">
                <a:latin typeface="Arial"/>
                <a:cs typeface="Arial"/>
              </a:rPr>
              <a:t>is</a:t>
            </a:r>
            <a:endParaRPr sz="2300" dirty="0">
              <a:latin typeface="Arial"/>
              <a:cs typeface="Arial"/>
            </a:endParaRPr>
          </a:p>
          <a:p>
            <a:pPr marL="268605">
              <a:lnSpc>
                <a:spcPts val="2620"/>
              </a:lnSpc>
            </a:pPr>
            <a:r>
              <a:rPr sz="2300" spc="70" dirty="0">
                <a:latin typeface="Arial"/>
                <a:cs typeface="Arial"/>
              </a:rPr>
              <a:t>an </a:t>
            </a:r>
            <a:r>
              <a:rPr sz="2300" spc="120" dirty="0">
                <a:latin typeface="Arial"/>
                <a:cs typeface="Arial"/>
              </a:rPr>
              <a:t>arbitrary</a:t>
            </a:r>
            <a:r>
              <a:rPr sz="2300" spc="60" dirty="0">
                <a:latin typeface="Arial"/>
                <a:cs typeface="Arial"/>
              </a:rPr>
              <a:t> </a:t>
            </a:r>
            <a:r>
              <a:rPr sz="2300" spc="150" dirty="0">
                <a:latin typeface="Arial"/>
                <a:cs typeface="Arial"/>
              </a:rPr>
              <a:t>point.</a:t>
            </a:r>
            <a:endParaRPr sz="2300" dirty="0">
              <a:latin typeface="Arial"/>
              <a:cs typeface="Arial"/>
            </a:endParaRPr>
          </a:p>
          <a:p>
            <a:pPr marL="268605" marR="85090" indent="-256540">
              <a:lnSpc>
                <a:spcPts val="2480"/>
              </a:lnSpc>
              <a:spcBef>
                <a:spcPts val="440"/>
              </a:spcBef>
              <a:tabLst>
                <a:tab pos="268605" algn="l"/>
                <a:tab pos="1225550" algn="l"/>
              </a:tabLst>
            </a:pPr>
            <a:r>
              <a:rPr sz="1550" spc="-4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300" spc="110" dirty="0">
                <a:latin typeface="Arial"/>
                <a:cs typeface="Arial"/>
              </a:rPr>
              <a:t>If you </a:t>
            </a:r>
            <a:r>
              <a:rPr sz="2300" spc="100" dirty="0">
                <a:latin typeface="Arial"/>
                <a:cs typeface="Arial"/>
              </a:rPr>
              <a:t>take </a:t>
            </a:r>
            <a:r>
              <a:rPr sz="2300" spc="165" dirty="0">
                <a:latin typeface="Arial"/>
                <a:cs typeface="Arial"/>
              </a:rPr>
              <a:t>room </a:t>
            </a:r>
            <a:r>
              <a:rPr sz="2300" spc="114" dirty="0">
                <a:latin typeface="Arial"/>
                <a:cs typeface="Arial"/>
              </a:rPr>
              <a:t>temperature, </a:t>
            </a:r>
            <a:r>
              <a:rPr sz="2300" spc="100" dirty="0">
                <a:latin typeface="Arial"/>
                <a:cs typeface="Arial"/>
              </a:rPr>
              <a:t>and </a:t>
            </a:r>
            <a:r>
              <a:rPr sz="2300" spc="110" dirty="0">
                <a:latin typeface="Arial"/>
                <a:cs typeface="Arial"/>
              </a:rPr>
              <a:t>you </a:t>
            </a:r>
            <a:r>
              <a:rPr sz="2300" spc="90" dirty="0">
                <a:latin typeface="Arial"/>
                <a:cs typeface="Arial"/>
              </a:rPr>
              <a:t>keep </a:t>
            </a:r>
            <a:r>
              <a:rPr sz="2300" spc="150" dirty="0">
                <a:latin typeface="Arial"/>
                <a:cs typeface="Arial"/>
              </a:rPr>
              <a:t>going  </a:t>
            </a:r>
            <a:r>
              <a:rPr sz="2300" spc="140" dirty="0">
                <a:latin typeface="Arial"/>
                <a:cs typeface="Arial"/>
              </a:rPr>
              <a:t>down	</a:t>
            </a:r>
            <a:r>
              <a:rPr sz="2300" spc="130" dirty="0">
                <a:latin typeface="Arial"/>
                <a:cs typeface="Arial"/>
              </a:rPr>
              <a:t>0, </a:t>
            </a:r>
            <a:r>
              <a:rPr sz="2300" spc="110" dirty="0">
                <a:latin typeface="Arial"/>
                <a:cs typeface="Arial"/>
              </a:rPr>
              <a:t>doesn't </a:t>
            </a:r>
            <a:r>
              <a:rPr sz="2300" spc="95" dirty="0">
                <a:latin typeface="Arial"/>
                <a:cs typeface="Arial"/>
              </a:rPr>
              <a:t>mean </a:t>
            </a:r>
            <a:r>
              <a:rPr sz="2300" spc="90" dirty="0">
                <a:latin typeface="Arial"/>
                <a:cs typeface="Arial"/>
              </a:rPr>
              <a:t>there's </a:t>
            </a:r>
            <a:r>
              <a:rPr sz="2300" spc="140" dirty="0">
                <a:latin typeface="Arial"/>
                <a:cs typeface="Arial"/>
              </a:rPr>
              <a:t>no </a:t>
            </a:r>
            <a:r>
              <a:rPr sz="2300" spc="120" dirty="0">
                <a:latin typeface="Arial"/>
                <a:cs typeface="Arial"/>
              </a:rPr>
              <a:t>temperature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spc="105" dirty="0">
                <a:latin typeface="Arial"/>
                <a:cs typeface="Arial"/>
              </a:rPr>
              <a:t>there.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ts val="2620"/>
              </a:lnSpc>
              <a:spcBef>
                <a:spcPts val="85"/>
              </a:spcBef>
              <a:tabLst>
                <a:tab pos="268605" algn="l"/>
              </a:tabLst>
            </a:pPr>
            <a:r>
              <a:rPr sz="1550" spc="-4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300" spc="20" dirty="0">
                <a:latin typeface="Arial"/>
                <a:cs typeface="Arial"/>
              </a:rPr>
              <a:t>When I say </a:t>
            </a:r>
            <a:r>
              <a:rPr sz="2300" spc="120" dirty="0">
                <a:latin typeface="Arial"/>
                <a:cs typeface="Arial"/>
              </a:rPr>
              <a:t>it's </a:t>
            </a:r>
            <a:r>
              <a:rPr sz="2300" spc="175" dirty="0">
                <a:latin typeface="Arial"/>
                <a:cs typeface="Arial"/>
              </a:rPr>
              <a:t>30 </a:t>
            </a:r>
            <a:r>
              <a:rPr sz="2300" spc="75" dirty="0">
                <a:latin typeface="Arial"/>
                <a:cs typeface="Arial"/>
              </a:rPr>
              <a:t>degrees </a:t>
            </a:r>
            <a:r>
              <a:rPr sz="2300" spc="145" dirty="0">
                <a:latin typeface="Arial"/>
                <a:cs typeface="Arial"/>
              </a:rPr>
              <a:t>out, </a:t>
            </a:r>
            <a:r>
              <a:rPr sz="2300" spc="140" dirty="0">
                <a:latin typeface="Arial"/>
                <a:cs typeface="Arial"/>
              </a:rPr>
              <a:t>that </a:t>
            </a:r>
            <a:r>
              <a:rPr sz="2300" spc="110" dirty="0">
                <a:latin typeface="Arial"/>
                <a:cs typeface="Arial"/>
              </a:rPr>
              <a:t>doesn't </a:t>
            </a:r>
            <a:r>
              <a:rPr sz="2300" spc="95" dirty="0">
                <a:latin typeface="Arial"/>
                <a:cs typeface="Arial"/>
              </a:rPr>
              <a:t>mean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120" dirty="0">
                <a:latin typeface="Arial"/>
                <a:cs typeface="Arial"/>
              </a:rPr>
              <a:t>it's</a:t>
            </a:r>
            <a:endParaRPr sz="2300" dirty="0">
              <a:latin typeface="Arial"/>
              <a:cs typeface="Arial"/>
            </a:endParaRPr>
          </a:p>
          <a:p>
            <a:pPr marL="268605">
              <a:lnSpc>
                <a:spcPts val="2620"/>
              </a:lnSpc>
            </a:pPr>
            <a:r>
              <a:rPr sz="2300" spc="100" dirty="0">
                <a:latin typeface="Arial"/>
                <a:cs typeface="Arial"/>
              </a:rPr>
              <a:t>twice </a:t>
            </a:r>
            <a:r>
              <a:rPr sz="2300" spc="5" dirty="0">
                <a:latin typeface="Arial"/>
                <a:cs typeface="Arial"/>
              </a:rPr>
              <a:t>as </a:t>
            </a:r>
            <a:r>
              <a:rPr sz="2300" spc="165" dirty="0">
                <a:latin typeface="Arial"/>
                <a:cs typeface="Arial"/>
              </a:rPr>
              <a:t>hot </a:t>
            </a:r>
            <a:r>
              <a:rPr sz="2300" spc="5" dirty="0">
                <a:latin typeface="Arial"/>
                <a:cs typeface="Arial"/>
              </a:rPr>
              <a:t>as </a:t>
            </a:r>
            <a:r>
              <a:rPr sz="2300" spc="175" dirty="0">
                <a:latin typeface="Arial"/>
                <a:cs typeface="Arial"/>
              </a:rPr>
              <a:t>15</a:t>
            </a:r>
            <a:r>
              <a:rPr sz="2300" spc="120" dirty="0">
                <a:latin typeface="Arial"/>
                <a:cs typeface="Arial"/>
              </a:rPr>
              <a:t> </a:t>
            </a:r>
            <a:r>
              <a:rPr sz="2300" spc="75" dirty="0">
                <a:latin typeface="Arial"/>
                <a:cs typeface="Arial"/>
              </a:rPr>
              <a:t>degrees.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68605" algn="l"/>
              </a:tabLst>
            </a:pPr>
            <a:r>
              <a:rPr sz="1550" spc="-4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300" spc="110" dirty="0">
                <a:latin typeface="Arial"/>
                <a:cs typeface="Arial"/>
              </a:rPr>
              <a:t>Other </a:t>
            </a:r>
            <a:r>
              <a:rPr sz="2300" spc="100" dirty="0">
                <a:latin typeface="Arial"/>
                <a:cs typeface="Arial"/>
              </a:rPr>
              <a:t>examples includes </a:t>
            </a:r>
            <a:r>
              <a:rPr sz="2300" spc="35" dirty="0">
                <a:latin typeface="Arial"/>
                <a:cs typeface="Arial"/>
              </a:rPr>
              <a:t>IQ, </a:t>
            </a:r>
            <a:r>
              <a:rPr sz="2300" spc="-5" dirty="0">
                <a:latin typeface="Arial"/>
                <a:cs typeface="Arial"/>
              </a:rPr>
              <a:t>Shoe </a:t>
            </a:r>
            <a:r>
              <a:rPr sz="2300" spc="85" dirty="0">
                <a:latin typeface="Arial"/>
                <a:cs typeface="Arial"/>
              </a:rPr>
              <a:t>size</a:t>
            </a:r>
            <a:r>
              <a:rPr sz="2300" spc="135" dirty="0">
                <a:latin typeface="Arial"/>
                <a:cs typeface="Arial"/>
              </a:rPr>
              <a:t> </a:t>
            </a:r>
            <a:r>
              <a:rPr sz="2300" spc="80" dirty="0">
                <a:latin typeface="Arial"/>
                <a:cs typeface="Arial"/>
              </a:rPr>
              <a:t>etc.</a:t>
            </a:r>
            <a:endParaRPr sz="2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757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11224" y="431279"/>
            <a:ext cx="6447282" cy="552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/>
          <p:nvPr/>
        </p:nvSpPr>
        <p:spPr>
          <a:xfrm>
            <a:off x="645668" y="1465834"/>
            <a:ext cx="770382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30" dirty="0">
                <a:latin typeface="Arial"/>
                <a:cs typeface="Arial"/>
              </a:rPr>
              <a:t>Modern </a:t>
            </a:r>
            <a:r>
              <a:rPr sz="2700" spc="100" dirty="0">
                <a:latin typeface="Arial"/>
                <a:cs typeface="Arial"/>
              </a:rPr>
              <a:t>size </a:t>
            </a:r>
            <a:r>
              <a:rPr sz="2700" spc="204" dirty="0">
                <a:latin typeface="Arial"/>
                <a:cs typeface="Arial"/>
              </a:rPr>
              <a:t>0 </a:t>
            </a:r>
            <a:r>
              <a:rPr sz="2700" spc="155" dirty="0">
                <a:latin typeface="Arial"/>
                <a:cs typeface="Arial"/>
              </a:rPr>
              <a:t>clothing, </a:t>
            </a:r>
            <a:r>
              <a:rPr sz="2700" spc="140" dirty="0">
                <a:latin typeface="Arial"/>
                <a:cs typeface="Arial"/>
              </a:rPr>
              <a:t>depending </a:t>
            </a:r>
            <a:r>
              <a:rPr sz="2700" spc="160" dirty="0">
                <a:latin typeface="Arial"/>
                <a:cs typeface="Arial"/>
              </a:rPr>
              <a:t>on</a:t>
            </a:r>
            <a:r>
              <a:rPr sz="2700" spc="-135" dirty="0">
                <a:latin typeface="Arial"/>
                <a:cs typeface="Arial"/>
              </a:rPr>
              <a:t> </a:t>
            </a:r>
            <a:r>
              <a:rPr sz="2700" spc="145" dirty="0">
                <a:latin typeface="Arial"/>
                <a:cs typeface="Arial"/>
              </a:rPr>
              <a:t>brand  </a:t>
            </a:r>
            <a:r>
              <a:rPr sz="2700" spc="114" dirty="0">
                <a:latin typeface="Arial"/>
                <a:cs typeface="Arial"/>
              </a:rPr>
              <a:t>and </a:t>
            </a:r>
            <a:r>
              <a:rPr sz="2700" spc="105" dirty="0">
                <a:latin typeface="Arial"/>
                <a:cs typeface="Arial"/>
              </a:rPr>
              <a:t>style, </a:t>
            </a:r>
            <a:r>
              <a:rPr sz="2700" spc="175" dirty="0">
                <a:latin typeface="Arial"/>
                <a:cs typeface="Arial"/>
              </a:rPr>
              <a:t>fits </a:t>
            </a:r>
            <a:r>
              <a:rPr sz="2700" spc="114" dirty="0">
                <a:latin typeface="Arial"/>
                <a:cs typeface="Arial"/>
              </a:rPr>
              <a:t>measurements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175" dirty="0">
                <a:latin typeface="Arial"/>
                <a:cs typeface="Arial"/>
              </a:rPr>
              <a:t>chest-  stomach-hips </a:t>
            </a:r>
            <a:r>
              <a:rPr sz="2700" spc="215" dirty="0">
                <a:latin typeface="Arial"/>
                <a:cs typeface="Arial"/>
              </a:rPr>
              <a:t>from </a:t>
            </a:r>
            <a:r>
              <a:rPr sz="2700" spc="315" dirty="0">
                <a:latin typeface="Arial"/>
                <a:cs typeface="Arial"/>
              </a:rPr>
              <a:t>30-22-32 </a:t>
            </a:r>
            <a:r>
              <a:rPr sz="2700" spc="90" dirty="0">
                <a:latin typeface="Arial"/>
                <a:cs typeface="Arial"/>
              </a:rPr>
              <a:t>inches</a:t>
            </a:r>
            <a:r>
              <a:rPr sz="2700" spc="-280" dirty="0">
                <a:latin typeface="Arial"/>
                <a:cs typeface="Arial"/>
              </a:rPr>
              <a:t> </a:t>
            </a:r>
            <a:r>
              <a:rPr sz="2700" spc="265" dirty="0">
                <a:latin typeface="Arial"/>
                <a:cs typeface="Arial"/>
              </a:rPr>
              <a:t>(</a:t>
            </a:r>
            <a:r>
              <a:rPr sz="2700" b="1" spc="265" dirty="0">
                <a:latin typeface="Arial"/>
                <a:cs typeface="Arial"/>
              </a:rPr>
              <a:t>76-</a:t>
            </a:r>
            <a:endParaRPr sz="2700" dirty="0">
              <a:latin typeface="Arial"/>
              <a:cs typeface="Arial"/>
            </a:endParaRPr>
          </a:p>
          <a:p>
            <a:pPr marL="268605" marR="176530">
              <a:lnSpc>
                <a:spcPct val="100000"/>
              </a:lnSpc>
            </a:pPr>
            <a:r>
              <a:rPr sz="2700" b="1" spc="300" dirty="0">
                <a:latin typeface="Arial"/>
                <a:cs typeface="Arial"/>
              </a:rPr>
              <a:t>56-81 </a:t>
            </a:r>
            <a:r>
              <a:rPr sz="2700" b="1" spc="-5" dirty="0">
                <a:latin typeface="Arial"/>
                <a:cs typeface="Arial"/>
              </a:rPr>
              <a:t>cm</a:t>
            </a:r>
            <a:r>
              <a:rPr sz="2700" spc="-5" dirty="0">
                <a:latin typeface="Arial"/>
                <a:cs typeface="Arial"/>
              </a:rPr>
              <a:t>) </a:t>
            </a:r>
            <a:r>
              <a:rPr sz="2700" spc="204" dirty="0">
                <a:latin typeface="Arial"/>
                <a:cs typeface="Arial"/>
              </a:rPr>
              <a:t>to </a:t>
            </a:r>
            <a:r>
              <a:rPr sz="2700" spc="315" dirty="0">
                <a:latin typeface="Arial"/>
                <a:cs typeface="Arial"/>
              </a:rPr>
              <a:t>33-25-35 </a:t>
            </a:r>
            <a:r>
              <a:rPr sz="2700" spc="90" dirty="0">
                <a:latin typeface="Arial"/>
                <a:cs typeface="Arial"/>
              </a:rPr>
              <a:t>inches </a:t>
            </a:r>
            <a:r>
              <a:rPr sz="2700" spc="285" dirty="0">
                <a:latin typeface="Arial"/>
                <a:cs typeface="Arial"/>
              </a:rPr>
              <a:t>(</a:t>
            </a:r>
            <a:r>
              <a:rPr sz="2700" b="1" spc="285" dirty="0">
                <a:latin typeface="Arial"/>
                <a:cs typeface="Arial"/>
              </a:rPr>
              <a:t>84-64-89  </a:t>
            </a:r>
            <a:r>
              <a:rPr sz="2700" b="1" spc="20" dirty="0">
                <a:latin typeface="Arial"/>
                <a:cs typeface="Arial"/>
              </a:rPr>
              <a:t>cm</a:t>
            </a:r>
            <a:r>
              <a:rPr sz="2700" spc="20" dirty="0">
                <a:latin typeface="Arial"/>
                <a:cs typeface="Arial"/>
              </a:rPr>
              <a:t>). </a:t>
            </a:r>
            <a:r>
              <a:rPr sz="2700" spc="5" dirty="0">
                <a:latin typeface="Arial"/>
                <a:cs typeface="Arial"/>
              </a:rPr>
              <a:t>Size </a:t>
            </a:r>
            <a:r>
              <a:rPr sz="2700" spc="200" dirty="0">
                <a:latin typeface="Arial"/>
                <a:cs typeface="Arial"/>
              </a:rPr>
              <a:t>00 </a:t>
            </a:r>
            <a:r>
              <a:rPr sz="2700" spc="60" dirty="0">
                <a:latin typeface="Arial"/>
                <a:cs typeface="Arial"/>
              </a:rPr>
              <a:t>can </a:t>
            </a:r>
            <a:r>
              <a:rPr sz="2700" spc="100" dirty="0">
                <a:latin typeface="Arial"/>
                <a:cs typeface="Arial"/>
              </a:rPr>
              <a:t>be </a:t>
            </a:r>
            <a:r>
              <a:rPr sz="2700" spc="85" dirty="0">
                <a:latin typeface="Arial"/>
                <a:cs typeface="Arial"/>
              </a:rPr>
              <a:t>anywhere </a:t>
            </a:r>
            <a:r>
              <a:rPr sz="2700" spc="215" dirty="0">
                <a:latin typeface="Arial"/>
                <a:cs typeface="Arial"/>
              </a:rPr>
              <a:t>from </a:t>
            </a:r>
            <a:r>
              <a:rPr sz="2700" spc="165" dirty="0">
                <a:latin typeface="Arial"/>
                <a:cs typeface="Arial"/>
              </a:rPr>
              <a:t>0.5 </a:t>
            </a:r>
            <a:r>
              <a:rPr sz="2700" spc="204" dirty="0">
                <a:latin typeface="Arial"/>
                <a:cs typeface="Arial"/>
              </a:rPr>
              <a:t>to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204" dirty="0">
                <a:latin typeface="Arial"/>
                <a:cs typeface="Arial"/>
              </a:rPr>
              <a:t>2  </a:t>
            </a:r>
            <a:r>
              <a:rPr sz="2700" spc="95" dirty="0">
                <a:latin typeface="Arial"/>
                <a:cs typeface="Arial"/>
              </a:rPr>
              <a:t>inches </a:t>
            </a:r>
            <a:r>
              <a:rPr sz="2700" spc="85" dirty="0">
                <a:latin typeface="Arial"/>
                <a:cs typeface="Arial"/>
              </a:rPr>
              <a:t>(1 </a:t>
            </a:r>
            <a:r>
              <a:rPr sz="2700" spc="204" dirty="0">
                <a:latin typeface="Arial"/>
                <a:cs typeface="Arial"/>
              </a:rPr>
              <a:t>to 5 </a:t>
            </a:r>
            <a:r>
              <a:rPr sz="2700" spc="90" dirty="0">
                <a:latin typeface="Arial"/>
                <a:cs typeface="Arial"/>
              </a:rPr>
              <a:t>cm) </a:t>
            </a:r>
            <a:r>
              <a:rPr sz="2700" spc="120" dirty="0">
                <a:latin typeface="Arial"/>
                <a:cs typeface="Arial"/>
              </a:rPr>
              <a:t>smaller </a:t>
            </a:r>
            <a:r>
              <a:rPr sz="2700" spc="145" dirty="0">
                <a:latin typeface="Arial"/>
                <a:cs typeface="Arial"/>
              </a:rPr>
              <a:t>than </a:t>
            </a:r>
            <a:r>
              <a:rPr sz="2700" spc="100" dirty="0">
                <a:latin typeface="Arial"/>
                <a:cs typeface="Arial"/>
              </a:rPr>
              <a:t>size</a:t>
            </a:r>
            <a:r>
              <a:rPr sz="2700" spc="-185" dirty="0">
                <a:latin typeface="Arial"/>
                <a:cs typeface="Arial"/>
              </a:rPr>
              <a:t> </a:t>
            </a:r>
            <a:r>
              <a:rPr sz="2700" spc="145" dirty="0">
                <a:latin typeface="Arial"/>
                <a:cs typeface="Arial"/>
              </a:rPr>
              <a:t>0.</a:t>
            </a:r>
            <a:endParaRPr sz="2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768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89532" y="408419"/>
            <a:ext cx="2696718" cy="457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/>
          <p:nvPr/>
        </p:nvSpPr>
        <p:spPr>
          <a:xfrm>
            <a:off x="645668" y="1465834"/>
            <a:ext cx="7914640" cy="3780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39751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70" dirty="0">
                <a:latin typeface="Arial"/>
                <a:cs typeface="Arial"/>
              </a:rPr>
              <a:t>The </a:t>
            </a:r>
            <a:r>
              <a:rPr sz="2700" spc="150" dirty="0">
                <a:latin typeface="Arial"/>
                <a:cs typeface="Arial"/>
              </a:rPr>
              <a:t>ratio </a:t>
            </a:r>
            <a:r>
              <a:rPr sz="2700" spc="45" dirty="0">
                <a:latin typeface="Arial"/>
                <a:cs typeface="Arial"/>
              </a:rPr>
              <a:t>scale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125" dirty="0">
                <a:latin typeface="Arial"/>
                <a:cs typeface="Arial"/>
              </a:rPr>
              <a:t>measurement </a:t>
            </a:r>
            <a:r>
              <a:rPr sz="2700" spc="100" dirty="0">
                <a:latin typeface="Arial"/>
                <a:cs typeface="Arial"/>
              </a:rPr>
              <a:t>satisfies </a:t>
            </a:r>
            <a:r>
              <a:rPr sz="2700" spc="110" dirty="0">
                <a:latin typeface="Arial"/>
                <a:cs typeface="Arial"/>
              </a:rPr>
              <a:t>all  </a:t>
            </a:r>
            <a:r>
              <a:rPr sz="2700" spc="195" dirty="0">
                <a:latin typeface="Arial"/>
                <a:cs typeface="Arial"/>
              </a:rPr>
              <a:t>four of </a:t>
            </a:r>
            <a:r>
              <a:rPr sz="2700" spc="140" dirty="0">
                <a:latin typeface="Arial"/>
                <a:cs typeface="Arial"/>
              </a:rPr>
              <a:t>the properties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125" dirty="0">
                <a:latin typeface="Arial"/>
                <a:cs typeface="Arial"/>
              </a:rPr>
              <a:t>measurement:  </a:t>
            </a:r>
            <a:r>
              <a:rPr sz="2700" spc="150" dirty="0">
                <a:latin typeface="Arial"/>
                <a:cs typeface="Arial"/>
              </a:rPr>
              <a:t>identity, magnitude, </a:t>
            </a:r>
            <a:r>
              <a:rPr sz="2700" spc="105" dirty="0">
                <a:latin typeface="Arial"/>
                <a:cs typeface="Arial"/>
              </a:rPr>
              <a:t>equal </a:t>
            </a:r>
            <a:r>
              <a:rPr sz="2700" spc="110" dirty="0">
                <a:latin typeface="Arial"/>
                <a:cs typeface="Arial"/>
              </a:rPr>
              <a:t>intervals, </a:t>
            </a:r>
            <a:r>
              <a:rPr sz="2700" spc="114" dirty="0">
                <a:latin typeface="Arial"/>
                <a:cs typeface="Arial"/>
              </a:rPr>
              <a:t>and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spc="75" dirty="0">
                <a:latin typeface="Arial"/>
                <a:cs typeface="Arial"/>
              </a:rPr>
              <a:t>an  </a:t>
            </a:r>
            <a:r>
              <a:rPr sz="2700" spc="120" dirty="0">
                <a:latin typeface="Arial"/>
                <a:cs typeface="Arial"/>
              </a:rPr>
              <a:t>absolute</a:t>
            </a:r>
            <a:r>
              <a:rPr sz="2700" spc="80" dirty="0">
                <a:latin typeface="Arial"/>
                <a:cs typeface="Arial"/>
              </a:rPr>
              <a:t> </a:t>
            </a:r>
            <a:r>
              <a:rPr sz="2700" spc="125" dirty="0">
                <a:latin typeface="Arial"/>
                <a:cs typeface="Arial"/>
              </a:rPr>
              <a:t>zero.</a:t>
            </a:r>
            <a:endParaRPr sz="2700" dirty="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60" dirty="0">
                <a:latin typeface="Arial"/>
                <a:cs typeface="Arial"/>
              </a:rPr>
              <a:t>Let </a:t>
            </a:r>
            <a:r>
              <a:rPr sz="2700" spc="100" dirty="0">
                <a:latin typeface="Arial"/>
                <a:cs typeface="Arial"/>
              </a:rPr>
              <a:t>us </a:t>
            </a:r>
            <a:r>
              <a:rPr sz="2700" spc="80" dirty="0">
                <a:latin typeface="Arial"/>
                <a:cs typeface="Arial"/>
              </a:rPr>
              <a:t>analyze </a:t>
            </a:r>
            <a:r>
              <a:rPr sz="2700" b="1" spc="25" dirty="0">
                <a:latin typeface="Arial"/>
                <a:cs typeface="Arial"/>
              </a:rPr>
              <a:t>income</a:t>
            </a:r>
            <a:r>
              <a:rPr sz="2700" spc="25" dirty="0">
                <a:latin typeface="Arial"/>
                <a:cs typeface="Arial"/>
              </a:rPr>
              <a:t>. </a:t>
            </a:r>
            <a:r>
              <a:rPr sz="2700" spc="140" dirty="0">
                <a:latin typeface="Arial"/>
                <a:cs typeface="Arial"/>
              </a:rPr>
              <a:t>And </a:t>
            </a:r>
            <a:r>
              <a:rPr sz="2700" spc="185" dirty="0">
                <a:latin typeface="Arial"/>
                <a:cs typeface="Arial"/>
              </a:rPr>
              <a:t>with </a:t>
            </a:r>
            <a:r>
              <a:rPr sz="2700" spc="125" dirty="0">
                <a:latin typeface="Arial"/>
                <a:cs typeface="Arial"/>
              </a:rPr>
              <a:t>income, </a:t>
            </a:r>
            <a:r>
              <a:rPr sz="2700" spc="-15" dirty="0">
                <a:latin typeface="Arial"/>
                <a:cs typeface="Arial"/>
              </a:rPr>
              <a:t>a  </a:t>
            </a:r>
            <a:r>
              <a:rPr sz="2700" spc="135" dirty="0">
                <a:latin typeface="Arial"/>
                <a:cs typeface="Arial"/>
              </a:rPr>
              <a:t>zero </a:t>
            </a:r>
            <a:r>
              <a:rPr sz="2700" spc="130" dirty="0">
                <a:latin typeface="Arial"/>
                <a:cs typeface="Arial"/>
              </a:rPr>
              <a:t>income </a:t>
            </a:r>
            <a:r>
              <a:rPr sz="2700" spc="100" dirty="0">
                <a:latin typeface="Arial"/>
                <a:cs typeface="Arial"/>
              </a:rPr>
              <a:t>actually </a:t>
            </a:r>
            <a:r>
              <a:rPr sz="2700" spc="90" dirty="0">
                <a:latin typeface="Arial"/>
                <a:cs typeface="Arial"/>
              </a:rPr>
              <a:t>means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120" dirty="0">
                <a:latin typeface="Arial"/>
                <a:cs typeface="Arial"/>
              </a:rPr>
              <a:t>they </a:t>
            </a:r>
            <a:r>
              <a:rPr sz="2700" spc="50" dirty="0">
                <a:latin typeface="Arial"/>
                <a:cs typeface="Arial"/>
              </a:rPr>
              <a:t>have </a:t>
            </a:r>
            <a:r>
              <a:rPr sz="2700" spc="165" dirty="0">
                <a:latin typeface="Arial"/>
                <a:cs typeface="Arial"/>
              </a:rPr>
              <a:t>no  </a:t>
            </a:r>
            <a:r>
              <a:rPr sz="2700" spc="125" dirty="0">
                <a:latin typeface="Arial"/>
                <a:cs typeface="Arial"/>
              </a:rPr>
              <a:t>income. </a:t>
            </a:r>
            <a:r>
              <a:rPr sz="2700" spc="25" dirty="0">
                <a:latin typeface="Arial"/>
                <a:cs typeface="Arial"/>
              </a:rPr>
              <a:t>I </a:t>
            </a:r>
            <a:r>
              <a:rPr sz="2700" spc="60" dirty="0">
                <a:latin typeface="Arial"/>
                <a:cs typeface="Arial"/>
              </a:rPr>
              <a:t>can </a:t>
            </a:r>
            <a:r>
              <a:rPr sz="2700" spc="185" dirty="0">
                <a:latin typeface="Arial"/>
                <a:cs typeface="Arial"/>
              </a:rPr>
              <a:t>multiply </a:t>
            </a:r>
            <a:r>
              <a:rPr sz="2700" spc="114" dirty="0">
                <a:latin typeface="Arial"/>
                <a:cs typeface="Arial"/>
              </a:rPr>
              <a:t>and </a:t>
            </a:r>
            <a:r>
              <a:rPr sz="2700" spc="130" dirty="0">
                <a:latin typeface="Arial"/>
                <a:cs typeface="Arial"/>
              </a:rPr>
              <a:t>divide </a:t>
            </a:r>
            <a:r>
              <a:rPr sz="2700" spc="170" dirty="0">
                <a:latin typeface="Arial"/>
                <a:cs typeface="Arial"/>
              </a:rPr>
              <a:t>in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190" dirty="0">
                <a:latin typeface="Arial"/>
                <a:cs typeface="Arial"/>
              </a:rPr>
              <a:t>kind 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145" dirty="0">
                <a:latin typeface="Arial"/>
                <a:cs typeface="Arial"/>
              </a:rPr>
              <a:t>situation, </a:t>
            </a:r>
            <a:r>
              <a:rPr sz="2700" spc="90" dirty="0">
                <a:latin typeface="Arial"/>
                <a:cs typeface="Arial"/>
              </a:rPr>
              <a:t>so </a:t>
            </a:r>
            <a:r>
              <a:rPr sz="2700" spc="130" dirty="0">
                <a:latin typeface="Arial"/>
                <a:cs typeface="Arial"/>
              </a:rPr>
              <a:t>that's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95" dirty="0">
                <a:latin typeface="Arial"/>
                <a:cs typeface="Arial"/>
              </a:rPr>
              <a:t>key </a:t>
            </a:r>
            <a:r>
              <a:rPr sz="2700" spc="150" dirty="0">
                <a:latin typeface="Arial"/>
                <a:cs typeface="Arial"/>
              </a:rPr>
              <a:t>hallmark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-15" dirty="0">
                <a:latin typeface="Arial"/>
                <a:cs typeface="Arial"/>
              </a:rPr>
              <a:t>a  </a:t>
            </a:r>
            <a:r>
              <a:rPr sz="2700" spc="155" dirty="0">
                <a:latin typeface="Arial"/>
                <a:cs typeface="Arial"/>
              </a:rPr>
              <a:t>ratio </a:t>
            </a:r>
            <a:r>
              <a:rPr sz="2700" spc="75" dirty="0">
                <a:latin typeface="Arial"/>
                <a:cs typeface="Arial"/>
              </a:rPr>
              <a:t>level</a:t>
            </a:r>
            <a:r>
              <a:rPr sz="2700" spc="40" dirty="0">
                <a:latin typeface="Arial"/>
                <a:cs typeface="Arial"/>
              </a:rPr>
              <a:t> </a:t>
            </a:r>
            <a:r>
              <a:rPr sz="2700" spc="95" dirty="0">
                <a:latin typeface="Arial"/>
                <a:cs typeface="Arial"/>
              </a:rPr>
              <a:t>variable.</a:t>
            </a:r>
            <a:endParaRPr sz="2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03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34439" y="562343"/>
            <a:ext cx="5138166" cy="461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/>
          <p:nvPr/>
        </p:nvSpPr>
        <p:spPr>
          <a:xfrm>
            <a:off x="645668" y="1415891"/>
            <a:ext cx="8063865" cy="408495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Presentation </a:t>
            </a:r>
            <a:r>
              <a:rPr sz="2700" b="1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2700" b="1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Qualitative </a:t>
            </a:r>
            <a:r>
              <a:rPr sz="2700" b="1" u="heavy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2700" b="1" u="heavy" spc="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7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10" dirty="0">
                <a:latin typeface="Arial"/>
                <a:cs typeface="Arial"/>
              </a:rPr>
              <a:t>Tabular </a:t>
            </a:r>
            <a:r>
              <a:rPr sz="2700" spc="85" dirty="0">
                <a:latin typeface="Arial"/>
                <a:cs typeface="Arial"/>
              </a:rPr>
              <a:t>Presentation </a:t>
            </a:r>
            <a:r>
              <a:rPr sz="2700" spc="100" dirty="0">
                <a:latin typeface="Arial"/>
                <a:cs typeface="Arial"/>
              </a:rPr>
              <a:t>: </a:t>
            </a:r>
            <a:r>
              <a:rPr sz="2700" spc="70" dirty="0">
                <a:latin typeface="Arial"/>
                <a:cs typeface="Arial"/>
              </a:rPr>
              <a:t>Frequency, </a:t>
            </a:r>
            <a:r>
              <a:rPr sz="2700" spc="50" dirty="0">
                <a:latin typeface="Arial"/>
                <a:cs typeface="Arial"/>
              </a:rPr>
              <a:t>Percent</a:t>
            </a:r>
            <a:r>
              <a:rPr sz="2700" spc="10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…</a:t>
            </a:r>
          </a:p>
          <a:p>
            <a:pPr marL="268605" marR="260350" indent="-25654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85" dirty="0">
                <a:latin typeface="Arial"/>
                <a:cs typeface="Arial"/>
              </a:rPr>
              <a:t>Graphical </a:t>
            </a:r>
            <a:r>
              <a:rPr sz="2700" spc="90" dirty="0">
                <a:latin typeface="Arial"/>
                <a:cs typeface="Arial"/>
              </a:rPr>
              <a:t>Presentation </a:t>
            </a:r>
            <a:r>
              <a:rPr sz="2700" spc="100" dirty="0">
                <a:latin typeface="Arial"/>
                <a:cs typeface="Arial"/>
              </a:rPr>
              <a:t>: </a:t>
            </a:r>
            <a:r>
              <a:rPr sz="2700" spc="80" dirty="0">
                <a:latin typeface="Arial"/>
                <a:cs typeface="Arial"/>
              </a:rPr>
              <a:t>Simple </a:t>
            </a:r>
            <a:r>
              <a:rPr sz="2700" spc="-25" dirty="0">
                <a:latin typeface="Arial"/>
                <a:cs typeface="Arial"/>
              </a:rPr>
              <a:t>Bar </a:t>
            </a:r>
            <a:r>
              <a:rPr sz="2700" spc="105" dirty="0">
                <a:latin typeface="Arial"/>
                <a:cs typeface="Arial"/>
              </a:rPr>
              <a:t>Chart, </a:t>
            </a:r>
            <a:r>
              <a:rPr sz="2700" spc="-45" dirty="0">
                <a:latin typeface="Arial"/>
                <a:cs typeface="Arial"/>
              </a:rPr>
              <a:t>Pie  </a:t>
            </a:r>
            <a:r>
              <a:rPr sz="2700" spc="105" dirty="0">
                <a:latin typeface="Arial"/>
                <a:cs typeface="Arial"/>
              </a:rPr>
              <a:t>Chart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Presentation </a:t>
            </a:r>
            <a:r>
              <a:rPr sz="2700" b="1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2700" b="1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Quantitative </a:t>
            </a:r>
            <a:r>
              <a:rPr sz="2700" b="1" u="heavy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2700" b="1" u="heavy" spc="2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7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700" dirty="0">
              <a:latin typeface="Arial"/>
              <a:cs typeface="Arial"/>
            </a:endParaRPr>
          </a:p>
          <a:p>
            <a:pPr marL="268605" marR="1245235" indent="-25654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10" dirty="0">
                <a:latin typeface="Arial"/>
                <a:cs typeface="Arial"/>
              </a:rPr>
              <a:t>Tabular </a:t>
            </a:r>
            <a:r>
              <a:rPr sz="2700" spc="85" dirty="0">
                <a:latin typeface="Arial"/>
                <a:cs typeface="Arial"/>
              </a:rPr>
              <a:t>Presentation </a:t>
            </a:r>
            <a:r>
              <a:rPr sz="2700" spc="80" dirty="0">
                <a:latin typeface="Arial"/>
                <a:cs typeface="Arial"/>
              </a:rPr>
              <a:t>:N, </a:t>
            </a:r>
            <a:r>
              <a:rPr sz="2700" spc="65" dirty="0">
                <a:latin typeface="Arial"/>
                <a:cs typeface="Arial"/>
              </a:rPr>
              <a:t>Mean, </a:t>
            </a:r>
            <a:r>
              <a:rPr sz="2700" spc="100" dirty="0">
                <a:latin typeface="Arial"/>
                <a:cs typeface="Arial"/>
              </a:rPr>
              <a:t>Median,  </a:t>
            </a:r>
            <a:r>
              <a:rPr sz="2700" spc="70" dirty="0">
                <a:latin typeface="Arial"/>
                <a:cs typeface="Arial"/>
              </a:rPr>
              <a:t>Variance, </a:t>
            </a:r>
            <a:r>
              <a:rPr sz="2700" spc="130" dirty="0">
                <a:latin typeface="Arial"/>
                <a:cs typeface="Arial"/>
              </a:rPr>
              <a:t>Min, </a:t>
            </a:r>
            <a:r>
              <a:rPr sz="2700" spc="114" dirty="0">
                <a:latin typeface="Arial"/>
                <a:cs typeface="Arial"/>
              </a:rPr>
              <a:t>Max,</a:t>
            </a:r>
            <a:r>
              <a:rPr sz="2700" spc="30" dirty="0">
                <a:latin typeface="Arial"/>
                <a:cs typeface="Arial"/>
              </a:rPr>
              <a:t> </a:t>
            </a:r>
            <a:r>
              <a:rPr sz="2700" spc="10" dirty="0">
                <a:latin typeface="Arial"/>
                <a:cs typeface="Arial"/>
              </a:rPr>
              <a:t>Range…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85" dirty="0">
                <a:latin typeface="Arial"/>
                <a:cs typeface="Arial"/>
              </a:rPr>
              <a:t>Graphical </a:t>
            </a:r>
            <a:r>
              <a:rPr sz="2700" spc="90" dirty="0">
                <a:latin typeface="Arial"/>
                <a:cs typeface="Arial"/>
              </a:rPr>
              <a:t>Presentation </a:t>
            </a:r>
            <a:r>
              <a:rPr sz="2700" spc="130" dirty="0">
                <a:latin typeface="Arial"/>
                <a:cs typeface="Arial"/>
              </a:rPr>
              <a:t>:Histogram, </a:t>
            </a:r>
            <a:r>
              <a:rPr sz="2700" spc="55" dirty="0">
                <a:latin typeface="Arial"/>
                <a:cs typeface="Arial"/>
              </a:rPr>
              <a:t>Scatter</a:t>
            </a:r>
            <a:r>
              <a:rPr sz="2700" spc="120" dirty="0">
                <a:latin typeface="Arial"/>
                <a:cs typeface="Arial"/>
              </a:rPr>
              <a:t> </a:t>
            </a:r>
            <a:r>
              <a:rPr sz="2700" spc="70" dirty="0">
                <a:latin typeface="Arial"/>
                <a:cs typeface="Arial"/>
              </a:rPr>
              <a:t>Plot</a:t>
            </a:r>
            <a:endParaRPr sz="2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4042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645668" y="1441449"/>
            <a:ext cx="7934959" cy="43313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68605" marR="20955" indent="-256540">
              <a:lnSpc>
                <a:spcPct val="9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b="1" spc="-10" dirty="0">
                <a:latin typeface="Arial"/>
                <a:cs typeface="Arial"/>
              </a:rPr>
              <a:t>Measures </a:t>
            </a:r>
            <a:r>
              <a:rPr sz="2500" b="1" spc="50" dirty="0">
                <a:latin typeface="Arial"/>
                <a:cs typeface="Arial"/>
              </a:rPr>
              <a:t>of </a:t>
            </a:r>
            <a:r>
              <a:rPr sz="2500" b="1" spc="15" dirty="0">
                <a:latin typeface="Arial"/>
                <a:cs typeface="Arial"/>
              </a:rPr>
              <a:t>central </a:t>
            </a:r>
            <a:r>
              <a:rPr sz="2500" b="1" dirty="0">
                <a:latin typeface="Arial"/>
                <a:cs typeface="Arial"/>
              </a:rPr>
              <a:t>tendency: </a:t>
            </a:r>
            <a:r>
              <a:rPr sz="2500" spc="75" dirty="0">
                <a:latin typeface="Arial"/>
                <a:cs typeface="Arial"/>
              </a:rPr>
              <a:t>There </a:t>
            </a:r>
            <a:r>
              <a:rPr sz="2500" spc="55" dirty="0">
                <a:latin typeface="Arial"/>
                <a:cs typeface="Arial"/>
              </a:rPr>
              <a:t>are </a:t>
            </a:r>
            <a:r>
              <a:rPr sz="2500" spc="80" dirty="0">
                <a:latin typeface="Arial"/>
                <a:cs typeface="Arial"/>
              </a:rPr>
              <a:t>precisely  </a:t>
            </a:r>
            <a:r>
              <a:rPr sz="2500" spc="110" dirty="0">
                <a:latin typeface="Arial"/>
                <a:cs typeface="Arial"/>
              </a:rPr>
              <a:t>three </a:t>
            </a:r>
            <a:r>
              <a:rPr sz="2500" spc="45" dirty="0">
                <a:latin typeface="Arial"/>
                <a:cs typeface="Arial"/>
              </a:rPr>
              <a:t>ways </a:t>
            </a:r>
            <a:r>
              <a:rPr sz="2500" spc="185" dirty="0">
                <a:latin typeface="Arial"/>
                <a:cs typeface="Arial"/>
              </a:rPr>
              <a:t>to </a:t>
            </a:r>
            <a:r>
              <a:rPr sz="2500" spc="180" dirty="0">
                <a:latin typeface="Arial"/>
                <a:cs typeface="Arial"/>
              </a:rPr>
              <a:t>find </a:t>
            </a:r>
            <a:r>
              <a:rPr sz="2500" spc="130" dirty="0">
                <a:latin typeface="Arial"/>
                <a:cs typeface="Arial"/>
              </a:rPr>
              <a:t>the </a:t>
            </a:r>
            <a:r>
              <a:rPr sz="2500" spc="105" dirty="0">
                <a:latin typeface="Arial"/>
                <a:cs typeface="Arial"/>
              </a:rPr>
              <a:t>central </a:t>
            </a:r>
            <a:r>
              <a:rPr sz="2500" spc="75" dirty="0">
                <a:latin typeface="Arial"/>
                <a:cs typeface="Arial"/>
              </a:rPr>
              <a:t>value: </a:t>
            </a:r>
            <a:r>
              <a:rPr sz="2500" spc="150" dirty="0">
                <a:latin typeface="Arial"/>
                <a:cs typeface="Arial"/>
              </a:rPr>
              <a:t>Arithmetic  </a:t>
            </a:r>
            <a:r>
              <a:rPr sz="2500" spc="95" dirty="0">
                <a:latin typeface="Arial"/>
                <a:cs typeface="Arial"/>
              </a:rPr>
              <a:t>mean, </a:t>
            </a:r>
            <a:r>
              <a:rPr sz="2500" spc="90" dirty="0">
                <a:latin typeface="Arial"/>
                <a:cs typeface="Arial"/>
              </a:rPr>
              <a:t>Median </a:t>
            </a:r>
            <a:r>
              <a:rPr sz="2500" spc="105" dirty="0">
                <a:latin typeface="Arial"/>
                <a:cs typeface="Arial"/>
              </a:rPr>
              <a:t>and</a:t>
            </a:r>
            <a:r>
              <a:rPr sz="2500" spc="100" dirty="0">
                <a:latin typeface="Arial"/>
                <a:cs typeface="Arial"/>
              </a:rPr>
              <a:t> </a:t>
            </a:r>
            <a:r>
              <a:rPr sz="2500" spc="90" dirty="0">
                <a:latin typeface="Arial"/>
                <a:cs typeface="Arial"/>
              </a:rPr>
              <a:t>Mode.</a:t>
            </a:r>
            <a:endParaRPr sz="2500" dirty="0">
              <a:latin typeface="Arial"/>
              <a:cs typeface="Arial"/>
            </a:endParaRPr>
          </a:p>
          <a:p>
            <a:pPr marL="268605" marR="5080" indent="-256540">
              <a:lnSpc>
                <a:spcPts val="2700"/>
              </a:lnSpc>
              <a:spcBef>
                <a:spcPts val="434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b="1" spc="25" dirty="0">
                <a:latin typeface="Arial"/>
                <a:cs typeface="Arial"/>
              </a:rPr>
              <a:t>Mean </a:t>
            </a:r>
            <a:r>
              <a:rPr sz="2500" spc="160" dirty="0">
                <a:latin typeface="Arial"/>
                <a:cs typeface="Arial"/>
              </a:rPr>
              <a:t>or </a:t>
            </a:r>
            <a:r>
              <a:rPr sz="2500" spc="55" dirty="0">
                <a:latin typeface="Arial"/>
                <a:cs typeface="Arial"/>
              </a:rPr>
              <a:t>average, </a:t>
            </a:r>
            <a:r>
              <a:rPr sz="2500" spc="90" dirty="0">
                <a:latin typeface="Arial"/>
                <a:cs typeface="Arial"/>
              </a:rPr>
              <a:t>is calculated </a:t>
            </a:r>
            <a:r>
              <a:rPr sz="2500" spc="110" dirty="0">
                <a:latin typeface="Arial"/>
                <a:cs typeface="Arial"/>
              </a:rPr>
              <a:t>by </a:t>
            </a:r>
            <a:r>
              <a:rPr sz="2500" spc="165" dirty="0">
                <a:latin typeface="Arial"/>
                <a:cs typeface="Arial"/>
              </a:rPr>
              <a:t>finding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140" dirty="0">
                <a:latin typeface="Arial"/>
                <a:cs typeface="Arial"/>
              </a:rPr>
              <a:t>sum  </a:t>
            </a:r>
            <a:r>
              <a:rPr sz="2500" spc="180" dirty="0">
                <a:latin typeface="Arial"/>
                <a:cs typeface="Arial"/>
              </a:rPr>
              <a:t>of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130" dirty="0">
                <a:latin typeface="Arial"/>
                <a:cs typeface="Arial"/>
              </a:rPr>
              <a:t>study </a:t>
            </a:r>
            <a:r>
              <a:rPr sz="2500" spc="95" dirty="0">
                <a:latin typeface="Arial"/>
                <a:cs typeface="Arial"/>
              </a:rPr>
              <a:t>data </a:t>
            </a:r>
            <a:r>
              <a:rPr sz="2500" spc="105" dirty="0">
                <a:latin typeface="Arial"/>
                <a:cs typeface="Arial"/>
              </a:rPr>
              <a:t>and </a:t>
            </a:r>
            <a:r>
              <a:rPr sz="2500" spc="145" dirty="0">
                <a:latin typeface="Arial"/>
                <a:cs typeface="Arial"/>
              </a:rPr>
              <a:t>dividing </a:t>
            </a:r>
            <a:r>
              <a:rPr sz="2500" spc="200" dirty="0">
                <a:latin typeface="Arial"/>
                <a:cs typeface="Arial"/>
              </a:rPr>
              <a:t>it </a:t>
            </a:r>
            <a:r>
              <a:rPr sz="2500" spc="110" dirty="0">
                <a:latin typeface="Arial"/>
                <a:cs typeface="Arial"/>
              </a:rPr>
              <a:t>by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150" dirty="0">
                <a:latin typeface="Arial"/>
                <a:cs typeface="Arial"/>
              </a:rPr>
              <a:t>total  </a:t>
            </a:r>
            <a:r>
              <a:rPr sz="2500" spc="155" dirty="0">
                <a:latin typeface="Arial"/>
                <a:cs typeface="Arial"/>
              </a:rPr>
              <a:t>number </a:t>
            </a:r>
            <a:r>
              <a:rPr sz="2500" spc="180" dirty="0">
                <a:latin typeface="Arial"/>
                <a:cs typeface="Arial"/>
              </a:rPr>
              <a:t>of</a:t>
            </a:r>
            <a:r>
              <a:rPr sz="2500" spc="50" dirty="0">
                <a:latin typeface="Arial"/>
                <a:cs typeface="Arial"/>
              </a:rPr>
              <a:t> </a:t>
            </a:r>
            <a:r>
              <a:rPr sz="2500" spc="95" dirty="0">
                <a:latin typeface="Arial"/>
                <a:cs typeface="Arial"/>
              </a:rPr>
              <a:t>data.</a:t>
            </a:r>
            <a:endParaRPr sz="2500" dirty="0">
              <a:latin typeface="Arial"/>
              <a:cs typeface="Arial"/>
            </a:endParaRPr>
          </a:p>
          <a:p>
            <a:pPr marL="268605" marR="21590" indent="-256540">
              <a:lnSpc>
                <a:spcPts val="27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b="1" spc="30" dirty="0">
                <a:latin typeface="Arial"/>
                <a:cs typeface="Arial"/>
              </a:rPr>
              <a:t>The </a:t>
            </a:r>
            <a:r>
              <a:rPr sz="2500" b="1" spc="35" dirty="0">
                <a:latin typeface="Arial"/>
                <a:cs typeface="Arial"/>
              </a:rPr>
              <a:t>median </a:t>
            </a:r>
            <a:r>
              <a:rPr sz="2500" spc="90" dirty="0">
                <a:latin typeface="Arial"/>
                <a:cs typeface="Arial"/>
              </a:rPr>
              <a:t>is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150" dirty="0">
                <a:latin typeface="Arial"/>
                <a:cs typeface="Arial"/>
              </a:rPr>
              <a:t>middle </a:t>
            </a:r>
            <a:r>
              <a:rPr sz="2500" spc="70" dirty="0">
                <a:latin typeface="Arial"/>
                <a:cs typeface="Arial"/>
              </a:rPr>
              <a:t>value </a:t>
            </a:r>
            <a:r>
              <a:rPr sz="2500" spc="155" dirty="0">
                <a:latin typeface="Arial"/>
                <a:cs typeface="Arial"/>
              </a:rPr>
              <a:t>in </a:t>
            </a:r>
            <a:r>
              <a:rPr sz="2500" spc="-15" dirty="0">
                <a:latin typeface="Arial"/>
                <a:cs typeface="Arial"/>
              </a:rPr>
              <a:t>a </a:t>
            </a:r>
            <a:r>
              <a:rPr sz="2500" spc="85" dirty="0">
                <a:latin typeface="Arial"/>
                <a:cs typeface="Arial"/>
              </a:rPr>
              <a:t>set </a:t>
            </a:r>
            <a:r>
              <a:rPr sz="2500" spc="180" dirty="0">
                <a:latin typeface="Arial"/>
                <a:cs typeface="Arial"/>
              </a:rPr>
              <a:t>of </a:t>
            </a:r>
            <a:r>
              <a:rPr sz="2500" spc="95" dirty="0">
                <a:latin typeface="Arial"/>
                <a:cs typeface="Arial"/>
              </a:rPr>
              <a:t>data. </a:t>
            </a:r>
            <a:r>
              <a:rPr sz="2500" spc="125" dirty="0">
                <a:latin typeface="Arial"/>
                <a:cs typeface="Arial"/>
              </a:rPr>
              <a:t>It  </a:t>
            </a:r>
            <a:r>
              <a:rPr sz="2500" spc="90" dirty="0">
                <a:latin typeface="Arial"/>
                <a:cs typeface="Arial"/>
              </a:rPr>
              <a:t>is calculated </a:t>
            </a:r>
            <a:r>
              <a:rPr sz="2500" spc="110" dirty="0">
                <a:latin typeface="Arial"/>
                <a:cs typeface="Arial"/>
              </a:rPr>
              <a:t>by </a:t>
            </a:r>
            <a:r>
              <a:rPr sz="2500" spc="160" dirty="0">
                <a:latin typeface="Arial"/>
                <a:cs typeface="Arial"/>
              </a:rPr>
              <a:t>first </a:t>
            </a:r>
            <a:r>
              <a:rPr sz="2500" spc="125" dirty="0">
                <a:latin typeface="Arial"/>
                <a:cs typeface="Arial"/>
              </a:rPr>
              <a:t>arranging the </a:t>
            </a:r>
            <a:r>
              <a:rPr sz="2500" spc="95" dirty="0">
                <a:latin typeface="Arial"/>
                <a:cs typeface="Arial"/>
              </a:rPr>
              <a:t>data </a:t>
            </a:r>
            <a:r>
              <a:rPr sz="2500" spc="155" dirty="0">
                <a:latin typeface="Arial"/>
                <a:cs typeface="Arial"/>
              </a:rPr>
              <a:t>in  </a:t>
            </a:r>
            <a:r>
              <a:rPr sz="2500" spc="120" dirty="0">
                <a:latin typeface="Arial"/>
                <a:cs typeface="Arial"/>
              </a:rPr>
              <a:t>numerical </a:t>
            </a:r>
            <a:r>
              <a:rPr sz="2500" spc="140" dirty="0">
                <a:latin typeface="Arial"/>
                <a:cs typeface="Arial"/>
              </a:rPr>
              <a:t>order </a:t>
            </a:r>
            <a:r>
              <a:rPr sz="2500" spc="135" dirty="0">
                <a:latin typeface="Arial"/>
                <a:cs typeface="Arial"/>
              </a:rPr>
              <a:t>then </a:t>
            </a:r>
            <a:r>
              <a:rPr sz="2500" spc="90" dirty="0">
                <a:latin typeface="Arial"/>
                <a:cs typeface="Arial"/>
              </a:rPr>
              <a:t>locate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70" dirty="0">
                <a:latin typeface="Arial"/>
                <a:cs typeface="Arial"/>
              </a:rPr>
              <a:t>value </a:t>
            </a:r>
            <a:r>
              <a:rPr sz="2500" spc="155" dirty="0">
                <a:latin typeface="Arial"/>
                <a:cs typeface="Arial"/>
              </a:rPr>
              <a:t>in </a:t>
            </a:r>
            <a:r>
              <a:rPr sz="2500" spc="125" dirty="0">
                <a:latin typeface="Arial"/>
                <a:cs typeface="Arial"/>
              </a:rPr>
              <a:t>the  </a:t>
            </a:r>
            <a:r>
              <a:rPr sz="2500" spc="155" dirty="0">
                <a:latin typeface="Arial"/>
                <a:cs typeface="Arial"/>
              </a:rPr>
              <a:t>middle </a:t>
            </a:r>
            <a:r>
              <a:rPr sz="2500" spc="180" dirty="0">
                <a:latin typeface="Arial"/>
                <a:cs typeface="Arial"/>
              </a:rPr>
              <a:t>of </a:t>
            </a:r>
            <a:r>
              <a:rPr sz="2500" spc="125" dirty="0">
                <a:latin typeface="Arial"/>
                <a:cs typeface="Arial"/>
              </a:rPr>
              <a:t>the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135" dirty="0">
                <a:latin typeface="Arial"/>
                <a:cs typeface="Arial"/>
              </a:rPr>
              <a:t>list.</a:t>
            </a:r>
            <a:endParaRPr sz="2500" dirty="0">
              <a:latin typeface="Arial"/>
              <a:cs typeface="Arial"/>
            </a:endParaRPr>
          </a:p>
          <a:p>
            <a:pPr marL="268605" marR="973455" indent="-256540">
              <a:lnSpc>
                <a:spcPts val="27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700" spc="-49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b="1" spc="30" dirty="0">
                <a:latin typeface="Arial"/>
                <a:cs typeface="Arial"/>
              </a:rPr>
              <a:t>The </a:t>
            </a:r>
            <a:r>
              <a:rPr sz="2500" b="1" spc="45" dirty="0">
                <a:latin typeface="Arial"/>
                <a:cs typeface="Arial"/>
              </a:rPr>
              <a:t>mode </a:t>
            </a:r>
            <a:r>
              <a:rPr sz="2500" spc="90" dirty="0">
                <a:latin typeface="Arial"/>
                <a:cs typeface="Arial"/>
              </a:rPr>
              <a:t>is </a:t>
            </a:r>
            <a:r>
              <a:rPr sz="2500" spc="130" dirty="0">
                <a:latin typeface="Arial"/>
                <a:cs typeface="Arial"/>
              </a:rPr>
              <a:t>the </a:t>
            </a:r>
            <a:r>
              <a:rPr sz="2500" spc="150" dirty="0">
                <a:latin typeface="Arial"/>
                <a:cs typeface="Arial"/>
              </a:rPr>
              <a:t>number that </a:t>
            </a:r>
            <a:r>
              <a:rPr sz="2500" spc="75" dirty="0">
                <a:latin typeface="Arial"/>
                <a:cs typeface="Arial"/>
              </a:rPr>
              <a:t>appears </a:t>
            </a:r>
            <a:r>
              <a:rPr sz="2500" spc="155" dirty="0">
                <a:latin typeface="Arial"/>
                <a:cs typeface="Arial"/>
              </a:rPr>
              <a:t>most  </a:t>
            </a:r>
            <a:r>
              <a:rPr sz="2500" spc="135" dirty="0">
                <a:latin typeface="Arial"/>
                <a:cs typeface="Arial"/>
              </a:rPr>
              <a:t>frequently </a:t>
            </a:r>
            <a:r>
              <a:rPr sz="2500" spc="155" dirty="0">
                <a:latin typeface="Arial"/>
                <a:cs typeface="Arial"/>
              </a:rPr>
              <a:t>in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85" dirty="0">
                <a:latin typeface="Arial"/>
                <a:cs typeface="Arial"/>
              </a:rPr>
              <a:t>set </a:t>
            </a:r>
            <a:r>
              <a:rPr sz="2500" spc="180" dirty="0">
                <a:latin typeface="Arial"/>
                <a:cs typeface="Arial"/>
              </a:rPr>
              <a:t>of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95" dirty="0">
                <a:latin typeface="Arial"/>
                <a:cs typeface="Arial"/>
              </a:rPr>
              <a:t>data.</a:t>
            </a: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5961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645668" y="1441449"/>
            <a:ext cx="7923530" cy="46742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68605" marR="5080" indent="-256540">
              <a:lnSpc>
                <a:spcPct val="9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b="1" spc="-10" dirty="0">
                <a:latin typeface="Arial"/>
                <a:cs typeface="Arial"/>
              </a:rPr>
              <a:t>Measures </a:t>
            </a:r>
            <a:r>
              <a:rPr sz="2500" b="1" spc="50" dirty="0">
                <a:latin typeface="Arial"/>
                <a:cs typeface="Arial"/>
              </a:rPr>
              <a:t>of </a:t>
            </a:r>
            <a:r>
              <a:rPr sz="2500" b="1" spc="-5" dirty="0">
                <a:latin typeface="Arial"/>
                <a:cs typeface="Arial"/>
              </a:rPr>
              <a:t>Dispersion: </a:t>
            </a:r>
            <a:r>
              <a:rPr sz="2500" spc="-114" dirty="0">
                <a:latin typeface="Arial"/>
                <a:cs typeface="Arial"/>
              </a:rPr>
              <a:t>We </a:t>
            </a:r>
            <a:r>
              <a:rPr sz="2500" spc="50" dirty="0">
                <a:latin typeface="Arial"/>
                <a:cs typeface="Arial"/>
              </a:rPr>
              <a:t>even </a:t>
            </a:r>
            <a:r>
              <a:rPr sz="2500" spc="120" dirty="0">
                <a:latin typeface="Arial"/>
                <a:cs typeface="Arial"/>
              </a:rPr>
              <a:t>want </a:t>
            </a:r>
            <a:r>
              <a:rPr sz="2500" spc="190" dirty="0">
                <a:latin typeface="Arial"/>
                <a:cs typeface="Arial"/>
              </a:rPr>
              <a:t>to </a:t>
            </a:r>
            <a:r>
              <a:rPr sz="2500" spc="180" dirty="0">
                <a:latin typeface="Arial"/>
                <a:cs typeface="Arial"/>
              </a:rPr>
              <a:t>find </a:t>
            </a:r>
            <a:r>
              <a:rPr sz="2500" spc="175" dirty="0">
                <a:latin typeface="Arial"/>
                <a:cs typeface="Arial"/>
              </a:rPr>
              <a:t>out  </a:t>
            </a:r>
            <a:r>
              <a:rPr sz="2500" spc="140" dirty="0">
                <a:latin typeface="Arial"/>
                <a:cs typeface="Arial"/>
              </a:rPr>
              <a:t>how </a:t>
            </a:r>
            <a:r>
              <a:rPr sz="2500" spc="185" dirty="0">
                <a:latin typeface="Arial"/>
                <a:cs typeface="Arial"/>
              </a:rPr>
              <a:t>to </a:t>
            </a:r>
            <a:r>
              <a:rPr sz="2500" spc="90" dirty="0">
                <a:latin typeface="Arial"/>
                <a:cs typeface="Arial"/>
              </a:rPr>
              <a:t>spread </a:t>
            </a:r>
            <a:r>
              <a:rPr sz="2500" spc="175" dirty="0">
                <a:latin typeface="Arial"/>
                <a:cs typeface="Arial"/>
              </a:rPr>
              <a:t>out </a:t>
            </a:r>
            <a:r>
              <a:rPr sz="2500" spc="135" dirty="0">
                <a:latin typeface="Arial"/>
                <a:cs typeface="Arial"/>
              </a:rPr>
              <a:t>the </a:t>
            </a:r>
            <a:r>
              <a:rPr sz="2500" spc="95" dirty="0">
                <a:latin typeface="Arial"/>
                <a:cs typeface="Arial"/>
              </a:rPr>
              <a:t>data </a:t>
            </a:r>
            <a:r>
              <a:rPr sz="2500" spc="90" dirty="0">
                <a:latin typeface="Arial"/>
                <a:cs typeface="Arial"/>
              </a:rPr>
              <a:t>is </a:t>
            </a:r>
            <a:r>
              <a:rPr sz="2500" spc="195" dirty="0">
                <a:latin typeface="Arial"/>
                <a:cs typeface="Arial"/>
              </a:rPr>
              <a:t>from </a:t>
            </a:r>
            <a:r>
              <a:rPr sz="2500" spc="130" dirty="0">
                <a:latin typeface="Arial"/>
                <a:cs typeface="Arial"/>
              </a:rPr>
              <a:t>the </a:t>
            </a:r>
            <a:r>
              <a:rPr sz="2500" spc="105" dirty="0">
                <a:latin typeface="Arial"/>
                <a:cs typeface="Arial"/>
              </a:rPr>
              <a:t>central  </a:t>
            </a:r>
            <a:r>
              <a:rPr sz="2500" spc="70" dirty="0">
                <a:latin typeface="Arial"/>
                <a:cs typeface="Arial"/>
              </a:rPr>
              <a:t>value </a:t>
            </a:r>
            <a:r>
              <a:rPr sz="2500" spc="85" dirty="0">
                <a:latin typeface="Arial"/>
                <a:cs typeface="Arial"/>
              </a:rPr>
              <a:t>i.e. </a:t>
            </a:r>
            <a:r>
              <a:rPr sz="2500" spc="95" dirty="0">
                <a:latin typeface="Arial"/>
                <a:cs typeface="Arial"/>
              </a:rPr>
              <a:t>mean. </a:t>
            </a:r>
            <a:r>
              <a:rPr sz="2500" spc="85" dirty="0">
                <a:latin typeface="Arial"/>
                <a:cs typeface="Arial"/>
              </a:rPr>
              <a:t>In </a:t>
            </a:r>
            <a:r>
              <a:rPr sz="2500" spc="140" dirty="0">
                <a:latin typeface="Arial"/>
                <a:cs typeface="Arial"/>
              </a:rPr>
              <a:t>this </a:t>
            </a:r>
            <a:r>
              <a:rPr sz="2500" spc="25" dirty="0">
                <a:latin typeface="Arial"/>
                <a:cs typeface="Arial"/>
              </a:rPr>
              <a:t>case, </a:t>
            </a:r>
            <a:r>
              <a:rPr sz="2500" spc="55" dirty="0">
                <a:latin typeface="Arial"/>
                <a:cs typeface="Arial"/>
              </a:rPr>
              <a:t>we </a:t>
            </a:r>
            <a:r>
              <a:rPr sz="2500" spc="150" dirty="0">
                <a:latin typeface="Arial"/>
                <a:cs typeface="Arial"/>
              </a:rPr>
              <a:t>would </a:t>
            </a:r>
            <a:r>
              <a:rPr sz="2500" spc="130" dirty="0">
                <a:latin typeface="Arial"/>
                <a:cs typeface="Arial"/>
              </a:rPr>
              <a:t>like </a:t>
            </a:r>
            <a:r>
              <a:rPr sz="2500" spc="185" dirty="0">
                <a:latin typeface="Arial"/>
                <a:cs typeface="Arial"/>
              </a:rPr>
              <a:t>to  </a:t>
            </a:r>
            <a:r>
              <a:rPr sz="2500" spc="45" dirty="0">
                <a:latin typeface="Arial"/>
                <a:cs typeface="Arial"/>
              </a:rPr>
              <a:t>have </a:t>
            </a:r>
            <a:r>
              <a:rPr sz="2500" spc="-15" dirty="0">
                <a:latin typeface="Arial"/>
                <a:cs typeface="Arial"/>
              </a:rPr>
              <a:t>a </a:t>
            </a:r>
            <a:r>
              <a:rPr sz="2500" spc="160" dirty="0">
                <a:latin typeface="Arial"/>
                <a:cs typeface="Arial"/>
              </a:rPr>
              <a:t>look </a:t>
            </a:r>
            <a:r>
              <a:rPr sz="2500" spc="110" dirty="0">
                <a:latin typeface="Arial"/>
                <a:cs typeface="Arial"/>
              </a:rPr>
              <a:t>at </a:t>
            </a:r>
            <a:r>
              <a:rPr sz="2500" spc="75" dirty="0">
                <a:latin typeface="Arial"/>
                <a:cs typeface="Arial"/>
              </a:rPr>
              <a:t>measures </a:t>
            </a:r>
            <a:r>
              <a:rPr sz="2500" spc="180" dirty="0">
                <a:latin typeface="Arial"/>
                <a:cs typeface="Arial"/>
              </a:rPr>
              <a:t>of </a:t>
            </a:r>
            <a:r>
              <a:rPr sz="2500" spc="114" dirty="0">
                <a:latin typeface="Arial"/>
                <a:cs typeface="Arial"/>
              </a:rPr>
              <a:t>dispersion </a:t>
            </a:r>
            <a:r>
              <a:rPr sz="2500" spc="130" dirty="0">
                <a:latin typeface="Arial"/>
                <a:cs typeface="Arial"/>
              </a:rPr>
              <a:t>like </a:t>
            </a:r>
            <a:r>
              <a:rPr sz="2500" spc="25" dirty="0">
                <a:latin typeface="Arial"/>
                <a:cs typeface="Arial"/>
              </a:rPr>
              <a:t>Range,  </a:t>
            </a:r>
            <a:r>
              <a:rPr sz="2500" spc="60" dirty="0">
                <a:latin typeface="Arial"/>
                <a:cs typeface="Arial"/>
              </a:rPr>
              <a:t>Variance, </a:t>
            </a:r>
            <a:r>
              <a:rPr sz="2500" spc="75" dirty="0">
                <a:latin typeface="Arial"/>
                <a:cs typeface="Arial"/>
              </a:rPr>
              <a:t>Standard</a:t>
            </a:r>
            <a:r>
              <a:rPr sz="2500" spc="125" dirty="0">
                <a:latin typeface="Arial"/>
                <a:cs typeface="Arial"/>
              </a:rPr>
              <a:t> </a:t>
            </a:r>
            <a:r>
              <a:rPr sz="2500" spc="100" dirty="0">
                <a:latin typeface="Arial"/>
                <a:cs typeface="Arial"/>
              </a:rPr>
              <a:t>Deviation.</a:t>
            </a:r>
            <a:endParaRPr sz="2500" dirty="0">
              <a:latin typeface="Arial"/>
              <a:cs typeface="Arial"/>
            </a:endParaRPr>
          </a:p>
          <a:p>
            <a:pPr marL="268605" marR="60960" indent="-256540">
              <a:lnSpc>
                <a:spcPts val="2700"/>
              </a:lnSpc>
              <a:spcBef>
                <a:spcPts val="434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b="1" spc="-30" dirty="0">
                <a:latin typeface="Arial"/>
                <a:cs typeface="Arial"/>
              </a:rPr>
              <a:t>Range: </a:t>
            </a:r>
            <a:r>
              <a:rPr sz="2500" spc="90" dirty="0">
                <a:latin typeface="Arial"/>
                <a:cs typeface="Arial"/>
              </a:rPr>
              <a:t>To </a:t>
            </a:r>
            <a:r>
              <a:rPr sz="2500" spc="140" dirty="0">
                <a:latin typeface="Arial"/>
                <a:cs typeface="Arial"/>
              </a:rPr>
              <a:t>obtain </a:t>
            </a:r>
            <a:r>
              <a:rPr sz="2500" spc="95" dirty="0">
                <a:latin typeface="Arial"/>
                <a:cs typeface="Arial"/>
              </a:rPr>
              <a:t>range </a:t>
            </a:r>
            <a:r>
              <a:rPr sz="2500" spc="114" dirty="0">
                <a:latin typeface="Arial"/>
                <a:cs typeface="Arial"/>
              </a:rPr>
              <a:t>you </a:t>
            </a:r>
            <a:r>
              <a:rPr sz="2500" spc="130" dirty="0">
                <a:latin typeface="Arial"/>
                <a:cs typeface="Arial"/>
              </a:rPr>
              <a:t>subtract the </a:t>
            </a:r>
            <a:r>
              <a:rPr sz="2500" spc="105" dirty="0">
                <a:latin typeface="Arial"/>
                <a:cs typeface="Arial"/>
              </a:rPr>
              <a:t>smallest  </a:t>
            </a:r>
            <a:r>
              <a:rPr sz="2500" spc="155" dirty="0">
                <a:latin typeface="Arial"/>
                <a:cs typeface="Arial"/>
              </a:rPr>
              <a:t>number </a:t>
            </a:r>
            <a:r>
              <a:rPr sz="2500" spc="200" dirty="0">
                <a:latin typeface="Arial"/>
                <a:cs typeface="Arial"/>
              </a:rPr>
              <a:t>from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105" dirty="0">
                <a:latin typeface="Arial"/>
                <a:cs typeface="Arial"/>
              </a:rPr>
              <a:t>largest</a:t>
            </a:r>
            <a:r>
              <a:rPr sz="2500" spc="-85" dirty="0">
                <a:latin typeface="Arial"/>
                <a:cs typeface="Arial"/>
              </a:rPr>
              <a:t> </a:t>
            </a:r>
            <a:r>
              <a:rPr sz="2500" spc="145" dirty="0">
                <a:latin typeface="Arial"/>
                <a:cs typeface="Arial"/>
              </a:rPr>
              <a:t>number.</a:t>
            </a:r>
            <a:endParaRPr sz="2500" dirty="0">
              <a:latin typeface="Arial"/>
              <a:cs typeface="Arial"/>
            </a:endParaRPr>
          </a:p>
          <a:p>
            <a:pPr marL="268605" marR="430530" indent="-256540">
              <a:lnSpc>
                <a:spcPts val="27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b="1" spc="5" dirty="0">
                <a:latin typeface="Arial"/>
                <a:cs typeface="Arial"/>
              </a:rPr>
              <a:t>Variance</a:t>
            </a:r>
            <a:r>
              <a:rPr sz="2500" spc="5" dirty="0">
                <a:latin typeface="Arial"/>
                <a:cs typeface="Arial"/>
              </a:rPr>
              <a:t>: </a:t>
            </a:r>
            <a:r>
              <a:rPr sz="2500" spc="125" dirty="0">
                <a:latin typeface="Arial"/>
                <a:cs typeface="Arial"/>
              </a:rPr>
              <a:t>It </a:t>
            </a:r>
            <a:r>
              <a:rPr sz="2500" spc="85" dirty="0">
                <a:latin typeface="Arial"/>
                <a:cs typeface="Arial"/>
              </a:rPr>
              <a:t>comes </a:t>
            </a:r>
            <a:r>
              <a:rPr sz="2500" spc="200" dirty="0">
                <a:latin typeface="Arial"/>
                <a:cs typeface="Arial"/>
              </a:rPr>
              <a:t>from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135" dirty="0">
                <a:latin typeface="Arial"/>
                <a:cs typeface="Arial"/>
              </a:rPr>
              <a:t>sum </a:t>
            </a:r>
            <a:r>
              <a:rPr sz="2500" spc="180" dirty="0">
                <a:latin typeface="Arial"/>
                <a:cs typeface="Arial"/>
              </a:rPr>
              <a:t>of </a:t>
            </a:r>
            <a:r>
              <a:rPr sz="2500" spc="100" dirty="0">
                <a:latin typeface="Arial"/>
                <a:cs typeface="Arial"/>
              </a:rPr>
              <a:t>squared  </a:t>
            </a:r>
            <a:r>
              <a:rPr sz="2500" spc="110" dirty="0">
                <a:latin typeface="Arial"/>
                <a:cs typeface="Arial"/>
              </a:rPr>
              <a:t>difference </a:t>
            </a:r>
            <a:r>
              <a:rPr sz="2500" spc="180" dirty="0">
                <a:latin typeface="Arial"/>
                <a:cs typeface="Arial"/>
              </a:rPr>
              <a:t>of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40" dirty="0">
                <a:latin typeface="Arial"/>
                <a:cs typeface="Arial"/>
              </a:rPr>
              <a:t>each </a:t>
            </a:r>
            <a:r>
              <a:rPr sz="2500" spc="95" dirty="0">
                <a:latin typeface="Arial"/>
                <a:cs typeface="Arial"/>
              </a:rPr>
              <a:t>data </a:t>
            </a:r>
            <a:r>
              <a:rPr sz="2500" spc="200" dirty="0">
                <a:latin typeface="Arial"/>
                <a:cs typeface="Arial"/>
              </a:rPr>
              <a:t>from </a:t>
            </a:r>
            <a:r>
              <a:rPr sz="2500" spc="125" dirty="0">
                <a:latin typeface="Arial"/>
                <a:cs typeface="Arial"/>
              </a:rPr>
              <a:t>the</a:t>
            </a:r>
            <a:r>
              <a:rPr sz="2500" spc="-60" dirty="0">
                <a:latin typeface="Arial"/>
                <a:cs typeface="Arial"/>
              </a:rPr>
              <a:t> </a:t>
            </a:r>
            <a:r>
              <a:rPr sz="2500" spc="135" dirty="0">
                <a:latin typeface="Arial"/>
                <a:cs typeface="Arial"/>
              </a:rPr>
              <a:t>arithmetic  </a:t>
            </a:r>
            <a:r>
              <a:rPr sz="2500" spc="95" dirty="0">
                <a:latin typeface="Arial"/>
                <a:cs typeface="Arial"/>
              </a:rPr>
              <a:t>mean </a:t>
            </a:r>
            <a:r>
              <a:rPr sz="2500" spc="185" dirty="0">
                <a:latin typeface="Arial"/>
                <a:cs typeface="Arial"/>
              </a:rPr>
              <a:t>of </a:t>
            </a:r>
            <a:r>
              <a:rPr sz="2500" spc="125" dirty="0">
                <a:latin typeface="Arial"/>
                <a:cs typeface="Arial"/>
              </a:rPr>
              <a:t>the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95" dirty="0">
                <a:latin typeface="Arial"/>
                <a:cs typeface="Arial"/>
              </a:rPr>
              <a:t>data.</a:t>
            </a:r>
            <a:endParaRPr sz="2500" dirty="0">
              <a:latin typeface="Arial"/>
              <a:cs typeface="Arial"/>
            </a:endParaRPr>
          </a:p>
          <a:p>
            <a:pPr marL="268605" marR="309880" indent="-256540">
              <a:lnSpc>
                <a:spcPct val="90000"/>
              </a:lnSpc>
              <a:spcBef>
                <a:spcPts val="365"/>
              </a:spcBef>
              <a:tabLst>
                <a:tab pos="268605" algn="l"/>
              </a:tabLst>
            </a:pPr>
            <a:r>
              <a:rPr sz="1700" spc="-49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b="1" spc="-5" dirty="0">
                <a:latin typeface="Arial"/>
                <a:cs typeface="Arial"/>
              </a:rPr>
              <a:t>Standard </a:t>
            </a:r>
            <a:r>
              <a:rPr sz="2500" b="1" spc="15" dirty="0">
                <a:latin typeface="Arial"/>
                <a:cs typeface="Arial"/>
              </a:rPr>
              <a:t>Deviation: </a:t>
            </a:r>
            <a:r>
              <a:rPr sz="2500" spc="60" dirty="0">
                <a:latin typeface="Arial"/>
                <a:cs typeface="Arial"/>
              </a:rPr>
              <a:t>Take </a:t>
            </a:r>
            <a:r>
              <a:rPr sz="2500" spc="130" dirty="0">
                <a:latin typeface="Arial"/>
                <a:cs typeface="Arial"/>
              </a:rPr>
              <a:t>the </a:t>
            </a:r>
            <a:r>
              <a:rPr sz="2500" spc="90" dirty="0">
                <a:latin typeface="Arial"/>
                <a:cs typeface="Arial"/>
              </a:rPr>
              <a:t>square </a:t>
            </a:r>
            <a:r>
              <a:rPr sz="2500" spc="175" dirty="0">
                <a:latin typeface="Arial"/>
                <a:cs typeface="Arial"/>
              </a:rPr>
              <a:t>root </a:t>
            </a:r>
            <a:r>
              <a:rPr sz="2500" spc="180" dirty="0">
                <a:latin typeface="Arial"/>
                <a:cs typeface="Arial"/>
              </a:rPr>
              <a:t>of</a:t>
            </a:r>
            <a:r>
              <a:rPr sz="2500" spc="40" dirty="0">
                <a:latin typeface="Arial"/>
                <a:cs typeface="Arial"/>
              </a:rPr>
              <a:t> </a:t>
            </a:r>
            <a:r>
              <a:rPr sz="2500" spc="125" dirty="0">
                <a:latin typeface="Arial"/>
                <a:cs typeface="Arial"/>
              </a:rPr>
              <a:t>the  </a:t>
            </a:r>
            <a:r>
              <a:rPr sz="2500" spc="70" dirty="0">
                <a:latin typeface="Arial"/>
                <a:cs typeface="Arial"/>
              </a:rPr>
              <a:t>variance, </a:t>
            </a:r>
            <a:r>
              <a:rPr sz="2500" spc="55" dirty="0">
                <a:latin typeface="Arial"/>
                <a:cs typeface="Arial"/>
              </a:rPr>
              <a:t>we </a:t>
            </a:r>
            <a:r>
              <a:rPr sz="2500" spc="135" dirty="0">
                <a:latin typeface="Arial"/>
                <a:cs typeface="Arial"/>
              </a:rPr>
              <a:t>get </a:t>
            </a:r>
            <a:r>
              <a:rPr sz="2500" spc="130" dirty="0">
                <a:latin typeface="Arial"/>
                <a:cs typeface="Arial"/>
              </a:rPr>
              <a:t>the </a:t>
            </a:r>
            <a:r>
              <a:rPr sz="2500" spc="75" dirty="0">
                <a:latin typeface="Arial"/>
                <a:cs typeface="Arial"/>
              </a:rPr>
              <a:t>Standard </a:t>
            </a:r>
            <a:r>
              <a:rPr sz="2500" spc="100" dirty="0">
                <a:latin typeface="Arial"/>
                <a:cs typeface="Arial"/>
              </a:rPr>
              <a:t>Deviation </a:t>
            </a:r>
            <a:r>
              <a:rPr sz="2500" spc="180" dirty="0">
                <a:latin typeface="Arial"/>
                <a:cs typeface="Arial"/>
              </a:rPr>
              <a:t>of </a:t>
            </a:r>
            <a:r>
              <a:rPr sz="2500" spc="125" dirty="0">
                <a:latin typeface="Arial"/>
                <a:cs typeface="Arial"/>
              </a:rPr>
              <a:t>the  </a:t>
            </a:r>
            <a:r>
              <a:rPr sz="2500" spc="95" dirty="0">
                <a:latin typeface="Arial"/>
                <a:cs typeface="Arial"/>
              </a:rPr>
              <a:t>data.</a:t>
            </a: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7188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645668" y="1441449"/>
            <a:ext cx="7798434" cy="427926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68605" marR="526415" indent="-256540">
              <a:lnSpc>
                <a:spcPct val="9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b="1" spc="30" dirty="0">
                <a:latin typeface="Arial"/>
                <a:cs typeface="Arial"/>
              </a:rPr>
              <a:t>The </a:t>
            </a:r>
            <a:r>
              <a:rPr sz="2500" b="1" spc="-5" dirty="0">
                <a:latin typeface="Arial"/>
                <a:cs typeface="Arial"/>
              </a:rPr>
              <a:t>shape </a:t>
            </a:r>
            <a:r>
              <a:rPr sz="2500" b="1" spc="50" dirty="0">
                <a:latin typeface="Arial"/>
                <a:cs typeface="Arial"/>
              </a:rPr>
              <a:t>of </a:t>
            </a:r>
            <a:r>
              <a:rPr sz="2500" b="1" spc="45" dirty="0">
                <a:latin typeface="Arial"/>
                <a:cs typeface="Arial"/>
              </a:rPr>
              <a:t>the </a:t>
            </a:r>
            <a:r>
              <a:rPr sz="2500" b="1" spc="35" dirty="0">
                <a:latin typeface="Arial"/>
                <a:cs typeface="Arial"/>
              </a:rPr>
              <a:t>distribution</a:t>
            </a:r>
            <a:r>
              <a:rPr sz="2500" spc="35" dirty="0">
                <a:latin typeface="Arial"/>
                <a:cs typeface="Arial"/>
              </a:rPr>
              <a:t>: </a:t>
            </a:r>
            <a:r>
              <a:rPr sz="2500" spc="75" dirty="0">
                <a:latin typeface="Arial"/>
                <a:cs typeface="Arial"/>
              </a:rPr>
              <a:t>There </a:t>
            </a:r>
            <a:r>
              <a:rPr sz="2500" spc="55" dirty="0">
                <a:latin typeface="Arial"/>
                <a:cs typeface="Arial"/>
              </a:rPr>
              <a:t>are </a:t>
            </a:r>
            <a:r>
              <a:rPr sz="2500" spc="160" dirty="0">
                <a:latin typeface="Arial"/>
                <a:cs typeface="Arial"/>
              </a:rPr>
              <a:t>two  </a:t>
            </a:r>
            <a:r>
              <a:rPr sz="2500" spc="114" dirty="0">
                <a:latin typeface="Arial"/>
                <a:cs typeface="Arial"/>
              </a:rPr>
              <a:t>statistics </a:t>
            </a:r>
            <a:r>
              <a:rPr sz="2500" spc="105" dirty="0">
                <a:latin typeface="Arial"/>
                <a:cs typeface="Arial"/>
              </a:rPr>
              <a:t>related </a:t>
            </a:r>
            <a:r>
              <a:rPr sz="2500" spc="185" dirty="0">
                <a:latin typeface="Arial"/>
                <a:cs typeface="Arial"/>
              </a:rPr>
              <a:t>to </a:t>
            </a:r>
            <a:r>
              <a:rPr sz="2500" spc="130" dirty="0">
                <a:latin typeface="Arial"/>
                <a:cs typeface="Arial"/>
              </a:rPr>
              <a:t>the </a:t>
            </a:r>
            <a:r>
              <a:rPr sz="2500" spc="75" dirty="0">
                <a:latin typeface="Arial"/>
                <a:cs typeface="Arial"/>
              </a:rPr>
              <a:t>shape, </a:t>
            </a:r>
            <a:r>
              <a:rPr sz="2500" spc="30" dirty="0">
                <a:latin typeface="Arial"/>
                <a:cs typeface="Arial"/>
              </a:rPr>
              <a:t>Skewness,</a:t>
            </a:r>
            <a:r>
              <a:rPr sz="2500" spc="-125" dirty="0">
                <a:latin typeface="Arial"/>
                <a:cs typeface="Arial"/>
              </a:rPr>
              <a:t> </a:t>
            </a:r>
            <a:r>
              <a:rPr sz="2500" spc="105" dirty="0">
                <a:latin typeface="Arial"/>
                <a:cs typeface="Arial"/>
              </a:rPr>
              <a:t>and  Kurtosis.</a:t>
            </a:r>
            <a:endParaRPr sz="2500" dirty="0">
              <a:latin typeface="Arial"/>
              <a:cs typeface="Arial"/>
            </a:endParaRPr>
          </a:p>
          <a:p>
            <a:pPr marL="268605" marR="1282065" indent="-256540" algn="just">
              <a:lnSpc>
                <a:spcPts val="2700"/>
              </a:lnSpc>
              <a:spcBef>
                <a:spcPts val="434"/>
              </a:spcBef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700" spc="63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500" b="1" spc="-40" dirty="0">
                <a:latin typeface="Arial"/>
                <a:cs typeface="Arial"/>
              </a:rPr>
              <a:t>Skewness</a:t>
            </a:r>
            <a:r>
              <a:rPr sz="2500" spc="-40" dirty="0">
                <a:latin typeface="Arial"/>
                <a:cs typeface="Arial"/>
              </a:rPr>
              <a:t>: </a:t>
            </a:r>
            <a:r>
              <a:rPr sz="2500" spc="125" dirty="0">
                <a:latin typeface="Arial"/>
                <a:cs typeface="Arial"/>
              </a:rPr>
              <a:t>It </a:t>
            </a:r>
            <a:r>
              <a:rPr sz="2500" spc="100" dirty="0">
                <a:latin typeface="Arial"/>
                <a:cs typeface="Arial"/>
              </a:rPr>
              <a:t>detects </a:t>
            </a:r>
            <a:r>
              <a:rPr sz="2500" spc="120" dirty="0">
                <a:latin typeface="Arial"/>
                <a:cs typeface="Arial"/>
              </a:rPr>
              <a:t>whether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95" dirty="0">
                <a:latin typeface="Arial"/>
                <a:cs typeface="Arial"/>
              </a:rPr>
              <a:t>data </a:t>
            </a:r>
            <a:r>
              <a:rPr sz="2500" spc="85" dirty="0">
                <a:latin typeface="Arial"/>
                <a:cs typeface="Arial"/>
              </a:rPr>
              <a:t>is  </a:t>
            </a:r>
            <a:r>
              <a:rPr sz="2500" spc="130" dirty="0">
                <a:latin typeface="Arial"/>
                <a:cs typeface="Arial"/>
              </a:rPr>
              <a:t>symmetric </a:t>
            </a:r>
            <a:r>
              <a:rPr sz="2500" spc="135" dirty="0">
                <a:latin typeface="Arial"/>
                <a:cs typeface="Arial"/>
              </a:rPr>
              <a:t>about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105" dirty="0">
                <a:latin typeface="Arial"/>
                <a:cs typeface="Arial"/>
              </a:rPr>
              <a:t>central </a:t>
            </a:r>
            <a:r>
              <a:rPr sz="2500" spc="70" dirty="0">
                <a:latin typeface="Arial"/>
                <a:cs typeface="Arial"/>
              </a:rPr>
              <a:t>value </a:t>
            </a:r>
            <a:r>
              <a:rPr sz="2500" spc="185" dirty="0">
                <a:latin typeface="Arial"/>
                <a:cs typeface="Arial"/>
              </a:rPr>
              <a:t>of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125" dirty="0">
                <a:latin typeface="Arial"/>
                <a:cs typeface="Arial"/>
              </a:rPr>
              <a:t>the  </a:t>
            </a:r>
            <a:r>
              <a:rPr sz="2500" spc="155" dirty="0">
                <a:latin typeface="Arial"/>
                <a:cs typeface="Arial"/>
              </a:rPr>
              <a:t>distribution.</a:t>
            </a:r>
            <a:endParaRPr sz="2500" dirty="0">
              <a:latin typeface="Arial"/>
              <a:cs typeface="Arial"/>
            </a:endParaRPr>
          </a:p>
          <a:p>
            <a:pPr marL="268605" marR="5080" indent="-256540">
              <a:lnSpc>
                <a:spcPct val="90000"/>
              </a:lnSpc>
              <a:spcBef>
                <a:spcPts val="360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b="1" spc="-25" dirty="0">
                <a:latin typeface="Arial"/>
                <a:cs typeface="Arial"/>
              </a:rPr>
              <a:t>Kurtosis: </a:t>
            </a:r>
            <a:r>
              <a:rPr sz="2500" spc="125" dirty="0">
                <a:latin typeface="Arial"/>
                <a:cs typeface="Arial"/>
              </a:rPr>
              <a:t>It </a:t>
            </a:r>
            <a:r>
              <a:rPr sz="2500" spc="90" dirty="0">
                <a:latin typeface="Arial"/>
                <a:cs typeface="Arial"/>
              </a:rPr>
              <a:t>is </a:t>
            </a:r>
            <a:r>
              <a:rPr sz="2500" spc="-15" dirty="0">
                <a:latin typeface="Arial"/>
                <a:cs typeface="Arial"/>
              </a:rPr>
              <a:t>a </a:t>
            </a:r>
            <a:r>
              <a:rPr sz="2500" spc="80" dirty="0">
                <a:latin typeface="Arial"/>
                <a:cs typeface="Arial"/>
              </a:rPr>
              <a:t>measure </a:t>
            </a:r>
            <a:r>
              <a:rPr sz="2500" spc="155" dirty="0">
                <a:latin typeface="Arial"/>
                <a:cs typeface="Arial"/>
              </a:rPr>
              <a:t>that </a:t>
            </a:r>
            <a:r>
              <a:rPr sz="2500" spc="55" dirty="0">
                <a:latin typeface="Arial"/>
                <a:cs typeface="Arial"/>
              </a:rPr>
              <a:t>can </a:t>
            </a:r>
            <a:r>
              <a:rPr sz="2500" spc="20" dirty="0">
                <a:latin typeface="Arial"/>
                <a:cs typeface="Arial"/>
              </a:rPr>
              <a:t>say </a:t>
            </a:r>
            <a:r>
              <a:rPr sz="2500" spc="135" dirty="0">
                <a:latin typeface="Arial"/>
                <a:cs typeface="Arial"/>
              </a:rPr>
              <a:t>about how  </a:t>
            </a:r>
            <a:r>
              <a:rPr sz="2500" spc="150" dirty="0">
                <a:latin typeface="Arial"/>
                <a:cs typeface="Arial"/>
              </a:rPr>
              <a:t>flat </a:t>
            </a:r>
            <a:r>
              <a:rPr sz="2500" spc="160" dirty="0">
                <a:latin typeface="Arial"/>
                <a:cs typeface="Arial"/>
              </a:rPr>
              <a:t>or </a:t>
            </a:r>
            <a:r>
              <a:rPr sz="2500" spc="90" dirty="0">
                <a:latin typeface="Arial"/>
                <a:cs typeface="Arial"/>
              </a:rPr>
              <a:t>peaked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95" dirty="0">
                <a:latin typeface="Arial"/>
                <a:cs typeface="Arial"/>
              </a:rPr>
              <a:t>data </a:t>
            </a:r>
            <a:r>
              <a:rPr sz="2500" spc="90" dirty="0">
                <a:latin typeface="Arial"/>
                <a:cs typeface="Arial"/>
              </a:rPr>
              <a:t>is. </a:t>
            </a:r>
            <a:r>
              <a:rPr sz="2500" spc="120" dirty="0">
                <a:latin typeface="Arial"/>
                <a:cs typeface="Arial"/>
              </a:rPr>
              <a:t>If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70" dirty="0">
                <a:latin typeface="Arial"/>
                <a:cs typeface="Arial"/>
              </a:rPr>
              <a:t>value </a:t>
            </a:r>
            <a:r>
              <a:rPr sz="2500" spc="180" dirty="0">
                <a:latin typeface="Arial"/>
                <a:cs typeface="Arial"/>
              </a:rPr>
              <a:t>of</a:t>
            </a:r>
            <a:r>
              <a:rPr sz="2500" spc="-90" dirty="0">
                <a:latin typeface="Arial"/>
                <a:cs typeface="Arial"/>
              </a:rPr>
              <a:t> </a:t>
            </a:r>
            <a:r>
              <a:rPr sz="2500" spc="140" dirty="0">
                <a:latin typeface="Arial"/>
                <a:cs typeface="Arial"/>
              </a:rPr>
              <a:t>kurtosis  </a:t>
            </a:r>
            <a:r>
              <a:rPr sz="2500" spc="90" dirty="0">
                <a:latin typeface="Arial"/>
                <a:cs typeface="Arial"/>
              </a:rPr>
              <a:t>is </a:t>
            </a:r>
            <a:r>
              <a:rPr sz="2500" spc="114" dirty="0">
                <a:latin typeface="Arial"/>
                <a:cs typeface="Arial"/>
              </a:rPr>
              <a:t>positive </a:t>
            </a:r>
            <a:r>
              <a:rPr sz="2500" spc="55" dirty="0">
                <a:latin typeface="Arial"/>
                <a:cs typeface="Arial"/>
              </a:rPr>
              <a:t>we </a:t>
            </a:r>
            <a:r>
              <a:rPr sz="2500" spc="60" dirty="0">
                <a:latin typeface="Arial"/>
                <a:cs typeface="Arial"/>
              </a:rPr>
              <a:t>can </a:t>
            </a:r>
            <a:r>
              <a:rPr sz="2500" spc="125" dirty="0">
                <a:latin typeface="Arial"/>
                <a:cs typeface="Arial"/>
              </a:rPr>
              <a:t>understand </a:t>
            </a:r>
            <a:r>
              <a:rPr sz="2500" spc="150" dirty="0">
                <a:latin typeface="Arial"/>
                <a:cs typeface="Arial"/>
              </a:rPr>
              <a:t>that </a:t>
            </a:r>
            <a:r>
              <a:rPr sz="2500" spc="130" dirty="0">
                <a:latin typeface="Arial"/>
                <a:cs typeface="Arial"/>
              </a:rPr>
              <a:t>the </a:t>
            </a:r>
            <a:r>
              <a:rPr sz="2500" spc="95" dirty="0">
                <a:latin typeface="Arial"/>
                <a:cs typeface="Arial"/>
              </a:rPr>
              <a:t>data </a:t>
            </a:r>
            <a:r>
              <a:rPr sz="2500" spc="85" dirty="0">
                <a:latin typeface="Arial"/>
                <a:cs typeface="Arial"/>
              </a:rPr>
              <a:t>is  </a:t>
            </a:r>
            <a:r>
              <a:rPr sz="2500" spc="90" dirty="0">
                <a:latin typeface="Arial"/>
                <a:cs typeface="Arial"/>
              </a:rPr>
              <a:t>leptokurtic(Peaked), </a:t>
            </a:r>
            <a:r>
              <a:rPr sz="2500" spc="190" dirty="0">
                <a:latin typeface="Arial"/>
                <a:cs typeface="Arial"/>
              </a:rPr>
              <a:t>if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65" dirty="0">
                <a:latin typeface="Arial"/>
                <a:cs typeface="Arial"/>
              </a:rPr>
              <a:t>value </a:t>
            </a:r>
            <a:r>
              <a:rPr sz="2500" spc="90" dirty="0">
                <a:latin typeface="Arial"/>
                <a:cs typeface="Arial"/>
              </a:rPr>
              <a:t>is </a:t>
            </a:r>
            <a:r>
              <a:rPr sz="2500" spc="95" dirty="0">
                <a:latin typeface="Arial"/>
                <a:cs typeface="Arial"/>
              </a:rPr>
              <a:t>negative </a:t>
            </a:r>
            <a:r>
              <a:rPr sz="2500" spc="125" dirty="0">
                <a:latin typeface="Arial"/>
                <a:cs typeface="Arial"/>
              </a:rPr>
              <a:t>the  </a:t>
            </a:r>
            <a:r>
              <a:rPr sz="2500" spc="95" dirty="0">
                <a:latin typeface="Arial"/>
                <a:cs typeface="Arial"/>
              </a:rPr>
              <a:t>data </a:t>
            </a:r>
            <a:r>
              <a:rPr sz="2500" spc="90" dirty="0">
                <a:latin typeface="Arial"/>
                <a:cs typeface="Arial"/>
              </a:rPr>
              <a:t>is </a:t>
            </a:r>
            <a:r>
              <a:rPr sz="2500" spc="100" dirty="0">
                <a:latin typeface="Arial"/>
                <a:cs typeface="Arial"/>
              </a:rPr>
              <a:t>platykurtic(Flat). </a:t>
            </a:r>
            <a:r>
              <a:rPr sz="2500" spc="65" dirty="0">
                <a:latin typeface="Arial"/>
                <a:cs typeface="Arial"/>
              </a:rPr>
              <a:t>The </a:t>
            </a:r>
            <a:r>
              <a:rPr sz="2500" spc="70" dirty="0">
                <a:latin typeface="Arial"/>
                <a:cs typeface="Arial"/>
              </a:rPr>
              <a:t>value </a:t>
            </a:r>
            <a:r>
              <a:rPr sz="2500" spc="180" dirty="0">
                <a:latin typeface="Arial"/>
                <a:cs typeface="Arial"/>
              </a:rPr>
              <a:t>of </a:t>
            </a:r>
            <a:r>
              <a:rPr sz="2500" spc="140" dirty="0">
                <a:latin typeface="Arial"/>
                <a:cs typeface="Arial"/>
              </a:rPr>
              <a:t>kurtosis </a:t>
            </a:r>
            <a:r>
              <a:rPr sz="2500" spc="185" dirty="0">
                <a:latin typeface="Arial"/>
                <a:cs typeface="Arial"/>
              </a:rPr>
              <a:t>for  </a:t>
            </a:r>
            <a:r>
              <a:rPr sz="2500" spc="-15" dirty="0">
                <a:latin typeface="Arial"/>
                <a:cs typeface="Arial"/>
              </a:rPr>
              <a:t>a </a:t>
            </a:r>
            <a:r>
              <a:rPr sz="2500" spc="120" dirty="0">
                <a:latin typeface="Arial"/>
                <a:cs typeface="Arial"/>
              </a:rPr>
              <a:t>Mesokurtic </a:t>
            </a:r>
            <a:r>
              <a:rPr sz="2500" spc="150" dirty="0">
                <a:latin typeface="Arial"/>
                <a:cs typeface="Arial"/>
              </a:rPr>
              <a:t>Distribution </a:t>
            </a:r>
            <a:r>
              <a:rPr sz="2500" spc="90" dirty="0">
                <a:latin typeface="Arial"/>
                <a:cs typeface="Arial"/>
              </a:rPr>
              <a:t>is</a:t>
            </a:r>
            <a:r>
              <a:rPr sz="2500" spc="160" dirty="0">
                <a:latin typeface="Arial"/>
                <a:cs typeface="Arial"/>
              </a:rPr>
              <a:t> </a:t>
            </a:r>
            <a:r>
              <a:rPr sz="2500" spc="100" dirty="0">
                <a:latin typeface="Arial"/>
                <a:cs typeface="Arial"/>
              </a:rPr>
              <a:t>zero(Normal).</a:t>
            </a: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8870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16736" y="595871"/>
            <a:ext cx="4560570" cy="499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/>
          <p:nvPr/>
        </p:nvSpPr>
        <p:spPr>
          <a:xfrm>
            <a:off x="340868" y="1465834"/>
            <a:ext cx="8595360" cy="362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162433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85" dirty="0">
                <a:latin typeface="Arial"/>
                <a:cs typeface="Arial"/>
              </a:rPr>
              <a:t>Should </a:t>
            </a:r>
            <a:r>
              <a:rPr sz="2700" spc="25" dirty="0">
                <a:latin typeface="Arial"/>
                <a:cs typeface="Arial"/>
              </a:rPr>
              <a:t>I </a:t>
            </a:r>
            <a:r>
              <a:rPr sz="2700" spc="150" dirty="0">
                <a:latin typeface="Arial"/>
                <a:cs typeface="Arial"/>
              </a:rPr>
              <a:t>staff </a:t>
            </a:r>
            <a:r>
              <a:rPr sz="2700" spc="155" dirty="0">
                <a:latin typeface="Arial"/>
                <a:cs typeface="Arial"/>
              </a:rPr>
              <a:t>this </a:t>
            </a:r>
            <a:r>
              <a:rPr sz="2700" spc="145" dirty="0">
                <a:latin typeface="Arial"/>
                <a:cs typeface="Arial"/>
              </a:rPr>
              <a:t>project </a:t>
            </a:r>
            <a:r>
              <a:rPr sz="2700" spc="185" dirty="0">
                <a:latin typeface="Arial"/>
                <a:cs typeface="Arial"/>
              </a:rPr>
              <a:t>with </a:t>
            </a:r>
            <a:r>
              <a:rPr sz="2700" spc="105" dirty="0">
                <a:latin typeface="Arial"/>
                <a:cs typeface="Arial"/>
              </a:rPr>
              <a:t>one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spc="155" dirty="0">
                <a:latin typeface="Arial"/>
                <a:cs typeface="Arial"/>
              </a:rPr>
              <a:t>more  </a:t>
            </a:r>
            <a:r>
              <a:rPr sz="2700" spc="114" dirty="0">
                <a:latin typeface="Arial"/>
                <a:cs typeface="Arial"/>
              </a:rPr>
              <a:t>programmer?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85" dirty="0">
                <a:latin typeface="Arial"/>
                <a:cs typeface="Arial"/>
              </a:rPr>
              <a:t>Should </a:t>
            </a:r>
            <a:r>
              <a:rPr sz="2700" spc="65" dirty="0">
                <a:latin typeface="Arial"/>
                <a:cs typeface="Arial"/>
              </a:rPr>
              <a:t>we </a:t>
            </a:r>
            <a:r>
              <a:rPr sz="2700" spc="125" dirty="0">
                <a:latin typeface="Arial"/>
                <a:cs typeface="Arial"/>
              </a:rPr>
              <a:t>open </a:t>
            </a:r>
            <a:r>
              <a:rPr sz="2700" spc="175" dirty="0">
                <a:latin typeface="Arial"/>
                <a:cs typeface="Arial"/>
              </a:rPr>
              <a:t>our </a:t>
            </a:r>
            <a:r>
              <a:rPr sz="2700" spc="100" dirty="0">
                <a:latin typeface="Arial"/>
                <a:cs typeface="Arial"/>
              </a:rPr>
              <a:t>new </a:t>
            </a:r>
            <a:r>
              <a:rPr sz="2700" spc="130" dirty="0">
                <a:latin typeface="Arial"/>
                <a:cs typeface="Arial"/>
              </a:rPr>
              <a:t>retail store </a:t>
            </a:r>
            <a:r>
              <a:rPr sz="2700" spc="114" dirty="0">
                <a:latin typeface="Arial"/>
                <a:cs typeface="Arial"/>
              </a:rPr>
              <a:t>at </a:t>
            </a:r>
            <a:r>
              <a:rPr sz="2700" spc="135" dirty="0">
                <a:latin typeface="Arial"/>
                <a:cs typeface="Arial"/>
              </a:rPr>
              <a:t>location</a:t>
            </a:r>
            <a:r>
              <a:rPr sz="2700" spc="-95" dirty="0">
                <a:latin typeface="Arial"/>
                <a:cs typeface="Arial"/>
              </a:rPr>
              <a:t> </a:t>
            </a:r>
            <a:r>
              <a:rPr sz="2700" spc="-240" dirty="0">
                <a:latin typeface="Arial"/>
                <a:cs typeface="Arial"/>
              </a:rPr>
              <a:t>X?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85" dirty="0">
                <a:latin typeface="Arial"/>
                <a:cs typeface="Arial"/>
              </a:rPr>
              <a:t>Should </a:t>
            </a:r>
            <a:r>
              <a:rPr sz="2700" spc="65" dirty="0">
                <a:latin typeface="Arial"/>
                <a:cs typeface="Arial"/>
              </a:rPr>
              <a:t>we </a:t>
            </a:r>
            <a:r>
              <a:rPr sz="2700" spc="140" dirty="0">
                <a:latin typeface="Arial"/>
                <a:cs typeface="Arial"/>
              </a:rPr>
              <a:t>hire </a:t>
            </a:r>
            <a:r>
              <a:rPr sz="2700" spc="155" dirty="0">
                <a:latin typeface="Arial"/>
                <a:cs typeface="Arial"/>
              </a:rPr>
              <a:t>this </a:t>
            </a:r>
            <a:r>
              <a:rPr sz="2700" spc="145" dirty="0">
                <a:latin typeface="Arial"/>
                <a:cs typeface="Arial"/>
              </a:rPr>
              <a:t>consulting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spc="60" dirty="0">
                <a:latin typeface="Arial"/>
                <a:cs typeface="Arial"/>
              </a:rPr>
              <a:t>company?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90" dirty="0">
                <a:latin typeface="Arial"/>
                <a:cs typeface="Arial"/>
              </a:rPr>
              <a:t>Should </a:t>
            </a:r>
            <a:r>
              <a:rPr sz="2700" spc="65" dirty="0">
                <a:latin typeface="Arial"/>
                <a:cs typeface="Arial"/>
              </a:rPr>
              <a:t>we </a:t>
            </a:r>
            <a:r>
              <a:rPr sz="2700" spc="105" dirty="0">
                <a:latin typeface="Arial"/>
                <a:cs typeface="Arial"/>
              </a:rPr>
              <a:t>acquire </a:t>
            </a:r>
            <a:r>
              <a:rPr sz="2700" spc="155" dirty="0">
                <a:latin typeface="Arial"/>
                <a:cs typeface="Arial"/>
              </a:rPr>
              <a:t>this</a:t>
            </a:r>
            <a:r>
              <a:rPr sz="2700" spc="60" dirty="0">
                <a:latin typeface="Arial"/>
                <a:cs typeface="Arial"/>
              </a:rPr>
              <a:t> airline?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85" dirty="0">
                <a:latin typeface="Arial"/>
                <a:cs typeface="Arial"/>
              </a:rPr>
              <a:t>Should </a:t>
            </a:r>
            <a:r>
              <a:rPr sz="2700" spc="65" dirty="0">
                <a:latin typeface="Arial"/>
                <a:cs typeface="Arial"/>
              </a:rPr>
              <a:t>we </a:t>
            </a:r>
            <a:r>
              <a:rPr sz="2700" spc="110" dirty="0">
                <a:latin typeface="Arial"/>
                <a:cs typeface="Arial"/>
              </a:rPr>
              <a:t>invest </a:t>
            </a:r>
            <a:r>
              <a:rPr sz="2700" spc="170" dirty="0">
                <a:latin typeface="Arial"/>
                <a:cs typeface="Arial"/>
              </a:rPr>
              <a:t>in </a:t>
            </a:r>
            <a:r>
              <a:rPr sz="2700" spc="140" dirty="0">
                <a:latin typeface="Arial"/>
                <a:cs typeface="Arial"/>
              </a:rPr>
              <a:t>online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80" dirty="0">
                <a:latin typeface="Arial"/>
                <a:cs typeface="Arial"/>
              </a:rPr>
              <a:t>advertising?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85" dirty="0">
                <a:latin typeface="Arial"/>
                <a:cs typeface="Arial"/>
              </a:rPr>
              <a:t>Should </a:t>
            </a:r>
            <a:r>
              <a:rPr sz="2700" spc="65" dirty="0">
                <a:latin typeface="Arial"/>
                <a:cs typeface="Arial"/>
              </a:rPr>
              <a:t>we </a:t>
            </a:r>
            <a:r>
              <a:rPr sz="2700" spc="70" dirty="0">
                <a:latin typeface="Arial"/>
                <a:cs typeface="Arial"/>
              </a:rPr>
              <a:t>increase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130" dirty="0">
                <a:latin typeface="Arial"/>
                <a:cs typeface="Arial"/>
              </a:rPr>
              <a:t>interest </a:t>
            </a:r>
            <a:r>
              <a:rPr sz="2700" spc="110" dirty="0">
                <a:latin typeface="Arial"/>
                <a:cs typeface="Arial"/>
              </a:rPr>
              <a:t>rate </a:t>
            </a:r>
            <a:r>
              <a:rPr sz="2700" spc="200" dirty="0">
                <a:latin typeface="Arial"/>
                <a:cs typeface="Arial"/>
              </a:rPr>
              <a:t>for </a:t>
            </a:r>
            <a:r>
              <a:rPr sz="2700" spc="155" dirty="0">
                <a:latin typeface="Arial"/>
                <a:cs typeface="Arial"/>
              </a:rPr>
              <a:t>this</a:t>
            </a:r>
            <a:r>
              <a:rPr sz="2700" spc="-85" dirty="0">
                <a:latin typeface="Arial"/>
                <a:cs typeface="Arial"/>
              </a:rPr>
              <a:t> </a:t>
            </a:r>
            <a:r>
              <a:rPr sz="2700" spc="20" dirty="0">
                <a:latin typeface="Arial"/>
                <a:cs typeface="Arial"/>
              </a:rPr>
              <a:t>loan?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85" dirty="0">
                <a:latin typeface="Arial"/>
                <a:cs typeface="Arial"/>
              </a:rPr>
              <a:t>Should </a:t>
            </a:r>
            <a:r>
              <a:rPr sz="2700" spc="65" dirty="0">
                <a:latin typeface="Arial"/>
                <a:cs typeface="Arial"/>
              </a:rPr>
              <a:t>we </a:t>
            </a:r>
            <a:r>
              <a:rPr sz="2700" spc="120" dirty="0">
                <a:latin typeface="Arial"/>
                <a:cs typeface="Arial"/>
              </a:rPr>
              <a:t>enter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120" dirty="0">
                <a:latin typeface="Arial"/>
                <a:cs typeface="Arial"/>
              </a:rPr>
              <a:t>Indian </a:t>
            </a:r>
            <a:r>
              <a:rPr sz="2700" spc="130" dirty="0">
                <a:latin typeface="Arial"/>
                <a:cs typeface="Arial"/>
              </a:rPr>
              <a:t>retail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80" dirty="0">
                <a:latin typeface="Arial"/>
                <a:cs typeface="Arial"/>
              </a:rPr>
              <a:t>market?</a:t>
            </a:r>
            <a:endParaRPr sz="2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3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Statistics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45668" y="1465834"/>
            <a:ext cx="7715250" cy="208343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8605" marR="5080" indent="-256540">
              <a:spcBef>
                <a:spcPts val="100"/>
              </a:spcBef>
              <a:tabLst>
                <a:tab pos="268605" algn="l"/>
              </a:tabLst>
            </a:pPr>
            <a:r>
              <a:rPr lang="en-US" sz="1800" spc="-505" smtClean="0">
                <a:solidFill>
                  <a:srgbClr val="2CA1BE"/>
                </a:solidFill>
              </a:rPr>
              <a:t>	</a:t>
            </a:r>
            <a:r>
              <a:rPr lang="en-US" sz="2700" spc="85" smtClean="0"/>
              <a:t>Statistics </a:t>
            </a:r>
            <a:r>
              <a:rPr lang="en-US" sz="2700" spc="100" smtClean="0"/>
              <a:t>is </a:t>
            </a:r>
            <a:r>
              <a:rPr lang="en-US" sz="2700" spc="140" smtClean="0"/>
              <a:t>the </a:t>
            </a:r>
            <a:r>
              <a:rPr lang="en-US" sz="2700" spc="60" smtClean="0"/>
              <a:t>science </a:t>
            </a:r>
            <a:r>
              <a:rPr lang="en-US" sz="2700" spc="165" smtClean="0"/>
              <a:t>that </a:t>
            </a:r>
            <a:r>
              <a:rPr lang="en-US" sz="2700" spc="75" smtClean="0"/>
              <a:t>deals </a:t>
            </a:r>
            <a:r>
              <a:rPr lang="en-US" sz="2700" spc="185" smtClean="0"/>
              <a:t>with </a:t>
            </a:r>
            <a:r>
              <a:rPr lang="en-US" sz="2700" spc="140" smtClean="0"/>
              <a:t>the  </a:t>
            </a:r>
            <a:r>
              <a:rPr lang="en-US" sz="2700" spc="125" smtClean="0"/>
              <a:t>collection, </a:t>
            </a:r>
            <a:r>
              <a:rPr lang="en-US" sz="2700" spc="105" smtClean="0"/>
              <a:t>Classification, </a:t>
            </a:r>
            <a:r>
              <a:rPr lang="en-US" sz="2700" spc="75" smtClean="0"/>
              <a:t>analysis </a:t>
            </a:r>
            <a:r>
              <a:rPr lang="en-US" sz="2700" spc="114" smtClean="0"/>
              <a:t>and  </a:t>
            </a:r>
            <a:r>
              <a:rPr lang="en-US" sz="2700" spc="145" smtClean="0"/>
              <a:t>Interpretation </a:t>
            </a:r>
            <a:r>
              <a:rPr lang="en-US" sz="2700" spc="195" smtClean="0"/>
              <a:t>of </a:t>
            </a:r>
            <a:r>
              <a:rPr lang="en-US" sz="2700" spc="130" smtClean="0"/>
              <a:t>numerical </a:t>
            </a:r>
            <a:r>
              <a:rPr lang="en-US" sz="2700" spc="110" smtClean="0"/>
              <a:t>facts </a:t>
            </a:r>
            <a:r>
              <a:rPr lang="en-US" sz="2700" spc="114" smtClean="0"/>
              <a:t>and </a:t>
            </a:r>
            <a:r>
              <a:rPr lang="en-US" sz="2700" spc="140" smtClean="0"/>
              <a:t>the</a:t>
            </a:r>
            <a:r>
              <a:rPr lang="en-US" sz="2700" spc="-170" smtClean="0"/>
              <a:t> </a:t>
            </a:r>
            <a:r>
              <a:rPr lang="en-US" sz="2700" spc="65" smtClean="0"/>
              <a:t>use  </a:t>
            </a:r>
            <a:r>
              <a:rPr lang="en-US" sz="2700" spc="195" smtClean="0"/>
              <a:t>of </a:t>
            </a:r>
            <a:r>
              <a:rPr lang="en-US" sz="2700" spc="160" smtClean="0"/>
              <a:t>probability </a:t>
            </a:r>
            <a:r>
              <a:rPr lang="en-US" sz="2700" spc="135" smtClean="0"/>
              <a:t>theory </a:t>
            </a:r>
            <a:r>
              <a:rPr lang="en-US" sz="2700" spc="204" smtClean="0"/>
              <a:t>to </a:t>
            </a:r>
            <a:r>
              <a:rPr lang="en-US" sz="2700" spc="135" smtClean="0"/>
              <a:t>impose </a:t>
            </a:r>
            <a:r>
              <a:rPr lang="en-US" sz="2700" spc="150" smtClean="0"/>
              <a:t>order </a:t>
            </a:r>
            <a:r>
              <a:rPr lang="en-US" sz="2700" spc="160" smtClean="0"/>
              <a:t>on  </a:t>
            </a:r>
            <a:r>
              <a:rPr lang="en-US" sz="2700" spc="95" smtClean="0"/>
              <a:t>aggregates </a:t>
            </a:r>
            <a:r>
              <a:rPr lang="en-US" sz="2700" spc="195" smtClean="0"/>
              <a:t>of</a:t>
            </a:r>
            <a:r>
              <a:rPr lang="en-US" sz="2700" spc="105" smtClean="0"/>
              <a:t> </a:t>
            </a:r>
            <a:r>
              <a:rPr lang="en-US" sz="2700" spc="100" smtClean="0"/>
              <a:t>data.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65836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6047" y="595871"/>
            <a:ext cx="6709409" cy="499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645668" y="1433829"/>
            <a:ext cx="7703820" cy="42437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8605" marR="5080" indent="-256540">
              <a:lnSpc>
                <a:spcPct val="90000"/>
              </a:lnSpc>
              <a:spcBef>
                <a:spcPts val="42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50" dirty="0">
                <a:latin typeface="Arial"/>
                <a:cs typeface="Arial"/>
              </a:rPr>
              <a:t>Begin </a:t>
            </a:r>
            <a:r>
              <a:rPr sz="2700" spc="125" dirty="0">
                <a:latin typeface="Arial"/>
                <a:cs typeface="Arial"/>
              </a:rPr>
              <a:t>by </a:t>
            </a:r>
            <a:r>
              <a:rPr sz="2700" spc="120" dirty="0">
                <a:latin typeface="Arial"/>
                <a:cs typeface="Arial"/>
              </a:rPr>
              <a:t>assuming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114" dirty="0">
                <a:latin typeface="Arial"/>
                <a:cs typeface="Arial"/>
              </a:rPr>
              <a:t>H0 </a:t>
            </a:r>
            <a:r>
              <a:rPr sz="2700" spc="105" dirty="0">
                <a:latin typeface="Arial"/>
                <a:cs typeface="Arial"/>
              </a:rPr>
              <a:t>(typically </a:t>
            </a:r>
            <a:r>
              <a:rPr sz="2700" spc="120" dirty="0">
                <a:latin typeface="Arial"/>
                <a:cs typeface="Arial"/>
              </a:rPr>
              <a:t>status  </a:t>
            </a:r>
            <a:r>
              <a:rPr sz="2700" spc="125" dirty="0">
                <a:latin typeface="Arial"/>
                <a:cs typeface="Arial"/>
              </a:rPr>
              <a:t>quo)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60" dirty="0">
                <a:latin typeface="Arial"/>
                <a:cs typeface="Arial"/>
              </a:rPr>
              <a:t>true?: </a:t>
            </a:r>
            <a:r>
              <a:rPr sz="2700" spc="90" dirty="0">
                <a:latin typeface="Arial"/>
                <a:cs typeface="Arial"/>
              </a:rPr>
              <a:t>e.g. </a:t>
            </a:r>
            <a:r>
              <a:rPr sz="2700" spc="25" dirty="0">
                <a:latin typeface="Arial"/>
                <a:cs typeface="Arial"/>
              </a:rPr>
              <a:t>I </a:t>
            </a:r>
            <a:r>
              <a:rPr sz="2700" spc="80" dirty="0">
                <a:latin typeface="Arial"/>
                <a:cs typeface="Arial"/>
              </a:rPr>
              <a:t>believe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140" dirty="0">
                <a:latin typeface="Arial"/>
                <a:cs typeface="Arial"/>
              </a:rPr>
              <a:t>the spending  </a:t>
            </a:r>
            <a:r>
              <a:rPr sz="2700" spc="165" dirty="0">
                <a:latin typeface="Arial"/>
                <a:cs typeface="Arial"/>
              </a:rPr>
              <a:t>will </a:t>
            </a:r>
            <a:r>
              <a:rPr sz="2700" spc="100" dirty="0">
                <a:latin typeface="Arial"/>
                <a:cs typeface="Arial"/>
              </a:rPr>
              <a:t>be </a:t>
            </a:r>
            <a:r>
              <a:rPr sz="2700" spc="55" dirty="0">
                <a:latin typeface="Arial"/>
                <a:cs typeface="Arial"/>
              </a:rPr>
              <a:t>less </a:t>
            </a:r>
            <a:r>
              <a:rPr sz="2700" spc="145" dirty="0">
                <a:latin typeface="Arial"/>
                <a:cs typeface="Arial"/>
              </a:rPr>
              <a:t>than </a:t>
            </a:r>
            <a:r>
              <a:rPr sz="2700" spc="175" dirty="0">
                <a:latin typeface="Arial"/>
                <a:cs typeface="Arial"/>
              </a:rPr>
              <a:t>or </a:t>
            </a:r>
            <a:r>
              <a:rPr sz="2700" spc="105" dirty="0">
                <a:latin typeface="Arial"/>
                <a:cs typeface="Arial"/>
              </a:rPr>
              <a:t>equal </a:t>
            </a:r>
            <a:r>
              <a:rPr sz="2700" spc="200" dirty="0">
                <a:latin typeface="Arial"/>
                <a:cs typeface="Arial"/>
              </a:rPr>
              <a:t>to</a:t>
            </a:r>
            <a:r>
              <a:rPr sz="2700" spc="-85" dirty="0">
                <a:latin typeface="Arial"/>
                <a:cs typeface="Arial"/>
              </a:rPr>
              <a:t> </a:t>
            </a:r>
            <a:r>
              <a:rPr sz="2700" spc="180" dirty="0">
                <a:latin typeface="Arial"/>
                <a:cs typeface="Arial"/>
              </a:rPr>
              <a:t>$120.</a:t>
            </a:r>
            <a:endParaRPr sz="2700" dirty="0">
              <a:latin typeface="Arial"/>
              <a:cs typeface="Arial"/>
            </a:endParaRPr>
          </a:p>
          <a:p>
            <a:pPr marL="268605" marR="281305" indent="-256540">
              <a:lnSpc>
                <a:spcPct val="9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30" dirty="0">
                <a:latin typeface="Arial"/>
                <a:cs typeface="Arial"/>
              </a:rPr>
              <a:t>Quantify </a:t>
            </a:r>
            <a:r>
              <a:rPr sz="2700" spc="135" dirty="0">
                <a:latin typeface="Arial"/>
                <a:cs typeface="Arial"/>
              </a:rPr>
              <a:t>what </a:t>
            </a:r>
            <a:r>
              <a:rPr sz="2700" spc="95" dirty="0">
                <a:latin typeface="Arial"/>
                <a:cs typeface="Arial"/>
              </a:rPr>
              <a:t>is </a:t>
            </a:r>
            <a:r>
              <a:rPr sz="2700" spc="135" dirty="0">
                <a:latin typeface="Arial"/>
                <a:cs typeface="Arial"/>
              </a:rPr>
              <a:t>meant </a:t>
            </a:r>
            <a:r>
              <a:rPr sz="2700" spc="125" dirty="0">
                <a:latin typeface="Arial"/>
                <a:cs typeface="Arial"/>
              </a:rPr>
              <a:t>by </a:t>
            </a:r>
            <a:r>
              <a:rPr sz="2700" spc="155" dirty="0">
                <a:latin typeface="Arial"/>
                <a:cs typeface="Arial"/>
              </a:rPr>
              <a:t>“strong </a:t>
            </a:r>
            <a:r>
              <a:rPr sz="2700" spc="135" dirty="0">
                <a:latin typeface="Arial"/>
                <a:cs typeface="Arial"/>
              </a:rPr>
              <a:t>enough  </a:t>
            </a:r>
            <a:r>
              <a:rPr sz="2700" spc="75" dirty="0">
                <a:latin typeface="Arial"/>
                <a:cs typeface="Arial"/>
              </a:rPr>
              <a:t>evidence” </a:t>
            </a:r>
            <a:r>
              <a:rPr sz="2700" spc="204" dirty="0">
                <a:latin typeface="Arial"/>
                <a:cs typeface="Arial"/>
              </a:rPr>
              <a:t>to </a:t>
            </a:r>
            <a:r>
              <a:rPr sz="2700" spc="114" dirty="0">
                <a:latin typeface="Arial"/>
                <a:cs typeface="Arial"/>
              </a:rPr>
              <a:t>reject </a:t>
            </a:r>
            <a:r>
              <a:rPr sz="2700" spc="110" dirty="0">
                <a:latin typeface="Arial"/>
                <a:cs typeface="Arial"/>
              </a:rPr>
              <a:t>H0: </a:t>
            </a:r>
            <a:r>
              <a:rPr sz="2700" spc="90" dirty="0">
                <a:latin typeface="Arial"/>
                <a:cs typeface="Arial"/>
              </a:rPr>
              <a:t>e.g. </a:t>
            </a:r>
            <a:r>
              <a:rPr sz="2700" spc="114" dirty="0">
                <a:latin typeface="Arial"/>
                <a:cs typeface="Arial"/>
              </a:rPr>
              <a:t>Probability </a:t>
            </a:r>
            <a:r>
              <a:rPr sz="2700" spc="190" dirty="0">
                <a:latin typeface="Arial"/>
                <a:cs typeface="Arial"/>
              </a:rPr>
              <a:t>of  finding </a:t>
            </a:r>
            <a:r>
              <a:rPr sz="2700" spc="-10" dirty="0">
                <a:latin typeface="Arial"/>
                <a:cs typeface="Arial"/>
              </a:rPr>
              <a:t>a </a:t>
            </a:r>
            <a:r>
              <a:rPr sz="2700" spc="110" dirty="0">
                <a:latin typeface="Arial"/>
                <a:cs typeface="Arial"/>
              </a:rPr>
              <a:t>sample mean </a:t>
            </a:r>
            <a:r>
              <a:rPr sz="2700" spc="150" dirty="0">
                <a:latin typeface="Arial"/>
                <a:cs typeface="Arial"/>
              </a:rPr>
              <a:t>should </a:t>
            </a:r>
            <a:r>
              <a:rPr sz="2700" spc="95" dirty="0">
                <a:latin typeface="Arial"/>
                <a:cs typeface="Arial"/>
              </a:rPr>
              <a:t>be </a:t>
            </a:r>
            <a:r>
              <a:rPr sz="2700" spc="55" dirty="0">
                <a:latin typeface="Arial"/>
                <a:cs typeface="Arial"/>
              </a:rPr>
              <a:t>less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spc="145" dirty="0">
                <a:latin typeface="Arial"/>
                <a:cs typeface="Arial"/>
              </a:rPr>
              <a:t>than  </a:t>
            </a:r>
            <a:r>
              <a:rPr sz="2700" spc="175" dirty="0">
                <a:latin typeface="Arial"/>
                <a:cs typeface="Arial"/>
              </a:rPr>
              <a:t>0.05</a:t>
            </a:r>
            <a:endParaRPr sz="2700" dirty="0">
              <a:latin typeface="Arial"/>
              <a:cs typeface="Arial"/>
            </a:endParaRPr>
          </a:p>
          <a:p>
            <a:pPr marL="268605" marR="348615" indent="-256540">
              <a:lnSpc>
                <a:spcPct val="9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00" dirty="0">
                <a:latin typeface="Arial"/>
                <a:cs typeface="Arial"/>
              </a:rPr>
              <a:t>Collect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70" dirty="0">
                <a:latin typeface="Arial"/>
                <a:cs typeface="Arial"/>
              </a:rPr>
              <a:t>evidence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160" dirty="0">
                <a:latin typeface="Arial"/>
                <a:cs typeface="Arial"/>
              </a:rPr>
              <a:t>would </a:t>
            </a:r>
            <a:r>
              <a:rPr sz="2700" spc="95" dirty="0">
                <a:latin typeface="Arial"/>
                <a:cs typeface="Arial"/>
              </a:rPr>
              <a:t>be </a:t>
            </a:r>
            <a:r>
              <a:rPr sz="2700" spc="100" dirty="0">
                <a:latin typeface="Arial"/>
                <a:cs typeface="Arial"/>
              </a:rPr>
              <a:t>used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spc="200" dirty="0">
                <a:latin typeface="Arial"/>
                <a:cs typeface="Arial"/>
              </a:rPr>
              <a:t>to  </a:t>
            </a:r>
            <a:r>
              <a:rPr sz="2700" spc="130" dirty="0">
                <a:latin typeface="Arial"/>
                <a:cs typeface="Arial"/>
              </a:rPr>
              <a:t>test </a:t>
            </a:r>
            <a:r>
              <a:rPr sz="2700" spc="100" dirty="0">
                <a:latin typeface="Arial"/>
                <a:cs typeface="Arial"/>
              </a:rPr>
              <a:t>H0:e.g. </a:t>
            </a:r>
            <a:r>
              <a:rPr sz="2700" spc="60" dirty="0">
                <a:latin typeface="Arial"/>
                <a:cs typeface="Arial"/>
              </a:rPr>
              <a:t>A </a:t>
            </a:r>
            <a:r>
              <a:rPr sz="2700" spc="190" dirty="0">
                <a:latin typeface="Arial"/>
                <a:cs typeface="Arial"/>
              </a:rPr>
              <a:t>pilot </a:t>
            </a:r>
            <a:r>
              <a:rPr sz="2700" spc="125" dirty="0">
                <a:latin typeface="Arial"/>
                <a:cs typeface="Arial"/>
              </a:rPr>
              <a:t>resulted </a:t>
            </a:r>
            <a:r>
              <a:rPr sz="2700" spc="170" dirty="0">
                <a:latin typeface="Arial"/>
                <a:cs typeface="Arial"/>
              </a:rPr>
              <a:t>in </a:t>
            </a:r>
            <a:r>
              <a:rPr sz="2700" spc="50" dirty="0">
                <a:latin typeface="Arial"/>
                <a:cs typeface="Arial"/>
              </a:rPr>
              <a:t>average  </a:t>
            </a:r>
            <a:r>
              <a:rPr sz="2700" spc="140" dirty="0">
                <a:latin typeface="Arial"/>
                <a:cs typeface="Arial"/>
              </a:rPr>
              <a:t>spending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200" dirty="0">
                <a:latin typeface="Arial"/>
                <a:cs typeface="Arial"/>
              </a:rPr>
              <a:t>$130 </a:t>
            </a:r>
            <a:r>
              <a:rPr sz="2700" spc="175" dirty="0">
                <a:latin typeface="Arial"/>
                <a:cs typeface="Arial"/>
              </a:rPr>
              <a:t>in </a:t>
            </a:r>
            <a:r>
              <a:rPr sz="2700" spc="-10" dirty="0">
                <a:latin typeface="Arial"/>
                <a:cs typeface="Arial"/>
              </a:rPr>
              <a:t>a </a:t>
            </a:r>
            <a:r>
              <a:rPr sz="2700" spc="105" dirty="0">
                <a:latin typeface="Arial"/>
                <a:cs typeface="Arial"/>
              </a:rPr>
              <a:t>sample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200" dirty="0">
                <a:latin typeface="Arial"/>
                <a:cs typeface="Arial"/>
              </a:rPr>
              <a:t>80  </a:t>
            </a:r>
            <a:r>
              <a:rPr sz="2700" spc="120" dirty="0">
                <a:latin typeface="Arial"/>
                <a:cs typeface="Arial"/>
              </a:rPr>
              <a:t>customers</a:t>
            </a:r>
            <a:endParaRPr sz="2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551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2"/>
          <p:cNvSpPr txBox="1"/>
          <p:nvPr/>
        </p:nvSpPr>
        <p:spPr>
          <a:xfrm>
            <a:off x="645668" y="1433829"/>
            <a:ext cx="7703820" cy="42437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8605" marR="5080" indent="-256540">
              <a:lnSpc>
                <a:spcPct val="90000"/>
              </a:lnSpc>
              <a:spcBef>
                <a:spcPts val="42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50" dirty="0">
                <a:latin typeface="Arial"/>
                <a:cs typeface="Arial"/>
              </a:rPr>
              <a:t>Begin </a:t>
            </a:r>
            <a:r>
              <a:rPr sz="2700" spc="125" dirty="0">
                <a:latin typeface="Arial"/>
                <a:cs typeface="Arial"/>
              </a:rPr>
              <a:t>by </a:t>
            </a:r>
            <a:r>
              <a:rPr sz="2700" spc="120" dirty="0">
                <a:latin typeface="Arial"/>
                <a:cs typeface="Arial"/>
              </a:rPr>
              <a:t>assuming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114" dirty="0">
                <a:latin typeface="Arial"/>
                <a:cs typeface="Arial"/>
              </a:rPr>
              <a:t>H0 </a:t>
            </a:r>
            <a:r>
              <a:rPr sz="2700" spc="105" dirty="0">
                <a:latin typeface="Arial"/>
                <a:cs typeface="Arial"/>
              </a:rPr>
              <a:t>(typically </a:t>
            </a:r>
            <a:r>
              <a:rPr sz="2700" spc="120" dirty="0">
                <a:latin typeface="Arial"/>
                <a:cs typeface="Arial"/>
              </a:rPr>
              <a:t>status  </a:t>
            </a:r>
            <a:r>
              <a:rPr sz="2700" spc="125" dirty="0">
                <a:latin typeface="Arial"/>
                <a:cs typeface="Arial"/>
              </a:rPr>
              <a:t>quo)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60" dirty="0">
                <a:latin typeface="Arial"/>
                <a:cs typeface="Arial"/>
              </a:rPr>
              <a:t>true?: </a:t>
            </a:r>
            <a:r>
              <a:rPr sz="2700" spc="90" dirty="0">
                <a:latin typeface="Arial"/>
                <a:cs typeface="Arial"/>
              </a:rPr>
              <a:t>e.g. </a:t>
            </a:r>
            <a:r>
              <a:rPr sz="2700" spc="25" dirty="0">
                <a:latin typeface="Arial"/>
                <a:cs typeface="Arial"/>
              </a:rPr>
              <a:t>I </a:t>
            </a:r>
            <a:r>
              <a:rPr sz="2700" spc="80" dirty="0">
                <a:latin typeface="Arial"/>
                <a:cs typeface="Arial"/>
              </a:rPr>
              <a:t>believe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140" dirty="0">
                <a:latin typeface="Arial"/>
                <a:cs typeface="Arial"/>
              </a:rPr>
              <a:t>the spending  </a:t>
            </a:r>
            <a:r>
              <a:rPr sz="2700" spc="165" dirty="0">
                <a:latin typeface="Arial"/>
                <a:cs typeface="Arial"/>
              </a:rPr>
              <a:t>will </a:t>
            </a:r>
            <a:r>
              <a:rPr sz="2700" spc="100" dirty="0">
                <a:latin typeface="Arial"/>
                <a:cs typeface="Arial"/>
              </a:rPr>
              <a:t>be </a:t>
            </a:r>
            <a:r>
              <a:rPr sz="2700" spc="55" dirty="0">
                <a:latin typeface="Arial"/>
                <a:cs typeface="Arial"/>
              </a:rPr>
              <a:t>less </a:t>
            </a:r>
            <a:r>
              <a:rPr sz="2700" spc="145" dirty="0">
                <a:latin typeface="Arial"/>
                <a:cs typeface="Arial"/>
              </a:rPr>
              <a:t>than </a:t>
            </a:r>
            <a:r>
              <a:rPr sz="2700" spc="175" dirty="0">
                <a:latin typeface="Arial"/>
                <a:cs typeface="Arial"/>
              </a:rPr>
              <a:t>or </a:t>
            </a:r>
            <a:r>
              <a:rPr sz="2700" spc="105" dirty="0">
                <a:latin typeface="Arial"/>
                <a:cs typeface="Arial"/>
              </a:rPr>
              <a:t>equal </a:t>
            </a:r>
            <a:r>
              <a:rPr sz="2700" spc="200" dirty="0">
                <a:latin typeface="Arial"/>
                <a:cs typeface="Arial"/>
              </a:rPr>
              <a:t>to</a:t>
            </a:r>
            <a:r>
              <a:rPr sz="2700" spc="-85" dirty="0">
                <a:latin typeface="Arial"/>
                <a:cs typeface="Arial"/>
              </a:rPr>
              <a:t> </a:t>
            </a:r>
            <a:r>
              <a:rPr sz="2700" spc="180" dirty="0">
                <a:latin typeface="Arial"/>
                <a:cs typeface="Arial"/>
              </a:rPr>
              <a:t>$120.</a:t>
            </a:r>
            <a:endParaRPr sz="2700" dirty="0">
              <a:latin typeface="Arial"/>
              <a:cs typeface="Arial"/>
            </a:endParaRPr>
          </a:p>
          <a:p>
            <a:pPr marL="268605" marR="281305" indent="-256540">
              <a:lnSpc>
                <a:spcPct val="9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30" dirty="0">
                <a:latin typeface="Arial"/>
                <a:cs typeface="Arial"/>
              </a:rPr>
              <a:t>Quantify </a:t>
            </a:r>
            <a:r>
              <a:rPr sz="2700" spc="135" dirty="0">
                <a:latin typeface="Arial"/>
                <a:cs typeface="Arial"/>
              </a:rPr>
              <a:t>what </a:t>
            </a:r>
            <a:r>
              <a:rPr sz="2700" spc="95" dirty="0">
                <a:latin typeface="Arial"/>
                <a:cs typeface="Arial"/>
              </a:rPr>
              <a:t>is </a:t>
            </a:r>
            <a:r>
              <a:rPr sz="2700" spc="135" dirty="0">
                <a:latin typeface="Arial"/>
                <a:cs typeface="Arial"/>
              </a:rPr>
              <a:t>meant </a:t>
            </a:r>
            <a:r>
              <a:rPr sz="2700" spc="125" dirty="0">
                <a:latin typeface="Arial"/>
                <a:cs typeface="Arial"/>
              </a:rPr>
              <a:t>by </a:t>
            </a:r>
            <a:r>
              <a:rPr sz="2700" spc="155" dirty="0">
                <a:latin typeface="Arial"/>
                <a:cs typeface="Arial"/>
              </a:rPr>
              <a:t>“strong </a:t>
            </a:r>
            <a:r>
              <a:rPr sz="2700" spc="135" dirty="0">
                <a:latin typeface="Arial"/>
                <a:cs typeface="Arial"/>
              </a:rPr>
              <a:t>enough  </a:t>
            </a:r>
            <a:r>
              <a:rPr sz="2700" spc="75" dirty="0">
                <a:latin typeface="Arial"/>
                <a:cs typeface="Arial"/>
              </a:rPr>
              <a:t>evidence” </a:t>
            </a:r>
            <a:r>
              <a:rPr sz="2700" spc="204" dirty="0">
                <a:latin typeface="Arial"/>
                <a:cs typeface="Arial"/>
              </a:rPr>
              <a:t>to </a:t>
            </a:r>
            <a:r>
              <a:rPr sz="2700" spc="114" dirty="0">
                <a:latin typeface="Arial"/>
                <a:cs typeface="Arial"/>
              </a:rPr>
              <a:t>reject </a:t>
            </a:r>
            <a:r>
              <a:rPr sz="2700" spc="110" dirty="0">
                <a:latin typeface="Arial"/>
                <a:cs typeface="Arial"/>
              </a:rPr>
              <a:t>H0: </a:t>
            </a:r>
            <a:r>
              <a:rPr sz="2700" spc="90" dirty="0">
                <a:latin typeface="Arial"/>
                <a:cs typeface="Arial"/>
              </a:rPr>
              <a:t>e.g. </a:t>
            </a:r>
            <a:r>
              <a:rPr sz="2700" spc="114" dirty="0">
                <a:latin typeface="Arial"/>
                <a:cs typeface="Arial"/>
              </a:rPr>
              <a:t>Probability </a:t>
            </a:r>
            <a:r>
              <a:rPr sz="2700" spc="190" dirty="0">
                <a:latin typeface="Arial"/>
                <a:cs typeface="Arial"/>
              </a:rPr>
              <a:t>of  finding </a:t>
            </a:r>
            <a:r>
              <a:rPr sz="2700" spc="-10" dirty="0">
                <a:latin typeface="Arial"/>
                <a:cs typeface="Arial"/>
              </a:rPr>
              <a:t>a </a:t>
            </a:r>
            <a:r>
              <a:rPr sz="2700" spc="110" dirty="0">
                <a:latin typeface="Arial"/>
                <a:cs typeface="Arial"/>
              </a:rPr>
              <a:t>sample mean </a:t>
            </a:r>
            <a:r>
              <a:rPr sz="2700" spc="150" dirty="0">
                <a:latin typeface="Arial"/>
                <a:cs typeface="Arial"/>
              </a:rPr>
              <a:t>should </a:t>
            </a:r>
            <a:r>
              <a:rPr sz="2700" spc="95" dirty="0">
                <a:latin typeface="Arial"/>
                <a:cs typeface="Arial"/>
              </a:rPr>
              <a:t>be </a:t>
            </a:r>
            <a:r>
              <a:rPr sz="2700" spc="55" dirty="0">
                <a:latin typeface="Arial"/>
                <a:cs typeface="Arial"/>
              </a:rPr>
              <a:t>less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spc="145" dirty="0">
                <a:latin typeface="Arial"/>
                <a:cs typeface="Arial"/>
              </a:rPr>
              <a:t>than  </a:t>
            </a:r>
            <a:r>
              <a:rPr sz="2700" spc="175" dirty="0">
                <a:latin typeface="Arial"/>
                <a:cs typeface="Arial"/>
              </a:rPr>
              <a:t>0.05</a:t>
            </a:r>
            <a:endParaRPr sz="2700" dirty="0">
              <a:latin typeface="Arial"/>
              <a:cs typeface="Arial"/>
            </a:endParaRPr>
          </a:p>
          <a:p>
            <a:pPr marL="268605" marR="348615" indent="-256540">
              <a:lnSpc>
                <a:spcPct val="9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00" dirty="0">
                <a:latin typeface="Arial"/>
                <a:cs typeface="Arial"/>
              </a:rPr>
              <a:t>Collect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70" dirty="0">
                <a:latin typeface="Arial"/>
                <a:cs typeface="Arial"/>
              </a:rPr>
              <a:t>evidence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160" dirty="0">
                <a:latin typeface="Arial"/>
                <a:cs typeface="Arial"/>
              </a:rPr>
              <a:t>would </a:t>
            </a:r>
            <a:r>
              <a:rPr sz="2700" spc="95" dirty="0">
                <a:latin typeface="Arial"/>
                <a:cs typeface="Arial"/>
              </a:rPr>
              <a:t>be </a:t>
            </a:r>
            <a:r>
              <a:rPr sz="2700" spc="100" dirty="0">
                <a:latin typeface="Arial"/>
                <a:cs typeface="Arial"/>
              </a:rPr>
              <a:t>used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spc="200" dirty="0">
                <a:latin typeface="Arial"/>
                <a:cs typeface="Arial"/>
              </a:rPr>
              <a:t>to  </a:t>
            </a:r>
            <a:r>
              <a:rPr sz="2700" spc="130" dirty="0">
                <a:latin typeface="Arial"/>
                <a:cs typeface="Arial"/>
              </a:rPr>
              <a:t>test </a:t>
            </a:r>
            <a:r>
              <a:rPr sz="2700" spc="100" dirty="0">
                <a:latin typeface="Arial"/>
                <a:cs typeface="Arial"/>
              </a:rPr>
              <a:t>H0:e.g. </a:t>
            </a:r>
            <a:r>
              <a:rPr sz="2700" spc="60" dirty="0">
                <a:latin typeface="Arial"/>
                <a:cs typeface="Arial"/>
              </a:rPr>
              <a:t>A </a:t>
            </a:r>
            <a:r>
              <a:rPr sz="2700" spc="190" dirty="0">
                <a:latin typeface="Arial"/>
                <a:cs typeface="Arial"/>
              </a:rPr>
              <a:t>pilot </a:t>
            </a:r>
            <a:r>
              <a:rPr sz="2700" spc="125" dirty="0">
                <a:latin typeface="Arial"/>
                <a:cs typeface="Arial"/>
              </a:rPr>
              <a:t>resulted </a:t>
            </a:r>
            <a:r>
              <a:rPr sz="2700" spc="170" dirty="0">
                <a:latin typeface="Arial"/>
                <a:cs typeface="Arial"/>
              </a:rPr>
              <a:t>in </a:t>
            </a:r>
            <a:r>
              <a:rPr sz="2700" spc="50" dirty="0">
                <a:latin typeface="Arial"/>
                <a:cs typeface="Arial"/>
              </a:rPr>
              <a:t>average  </a:t>
            </a:r>
            <a:r>
              <a:rPr sz="2700" spc="140" dirty="0">
                <a:latin typeface="Arial"/>
                <a:cs typeface="Arial"/>
              </a:rPr>
              <a:t>spending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200" dirty="0">
                <a:latin typeface="Arial"/>
                <a:cs typeface="Arial"/>
              </a:rPr>
              <a:t>$130 </a:t>
            </a:r>
            <a:r>
              <a:rPr sz="2700" spc="175" dirty="0">
                <a:latin typeface="Arial"/>
                <a:cs typeface="Arial"/>
              </a:rPr>
              <a:t>in </a:t>
            </a:r>
            <a:r>
              <a:rPr sz="2700" spc="-10" dirty="0">
                <a:latin typeface="Arial"/>
                <a:cs typeface="Arial"/>
              </a:rPr>
              <a:t>a </a:t>
            </a:r>
            <a:r>
              <a:rPr sz="2700" spc="105" dirty="0">
                <a:latin typeface="Arial"/>
                <a:cs typeface="Arial"/>
              </a:rPr>
              <a:t>sample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200" dirty="0">
                <a:latin typeface="Arial"/>
                <a:cs typeface="Arial"/>
              </a:rPr>
              <a:t>80  </a:t>
            </a:r>
            <a:r>
              <a:rPr sz="2700" spc="120" dirty="0">
                <a:latin typeface="Arial"/>
                <a:cs typeface="Arial"/>
              </a:rPr>
              <a:t>customers</a:t>
            </a:r>
            <a:endParaRPr sz="2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4775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91767" y="589775"/>
            <a:ext cx="3172206" cy="525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/>
          <p:nvPr/>
        </p:nvSpPr>
        <p:spPr>
          <a:xfrm>
            <a:off x="645668" y="1465834"/>
            <a:ext cx="7420609" cy="222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70" dirty="0">
                <a:latin typeface="Arial"/>
                <a:cs typeface="Arial"/>
              </a:rPr>
              <a:t>The </a:t>
            </a:r>
            <a:r>
              <a:rPr sz="2700" spc="160" dirty="0">
                <a:latin typeface="Arial"/>
                <a:cs typeface="Arial"/>
              </a:rPr>
              <a:t>probability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185" dirty="0">
                <a:latin typeface="Arial"/>
                <a:cs typeface="Arial"/>
              </a:rPr>
              <a:t>finding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125" dirty="0">
                <a:latin typeface="Arial"/>
                <a:cs typeface="Arial"/>
              </a:rPr>
              <a:t>difference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spc="185" dirty="0">
                <a:latin typeface="Arial"/>
                <a:cs typeface="Arial"/>
              </a:rPr>
              <a:t>with  </a:t>
            </a:r>
            <a:r>
              <a:rPr sz="2700" spc="175" dirty="0">
                <a:latin typeface="Arial"/>
                <a:cs typeface="Arial"/>
              </a:rPr>
              <a:t>our </a:t>
            </a:r>
            <a:r>
              <a:rPr sz="2700" spc="110" dirty="0">
                <a:latin typeface="Arial"/>
                <a:cs typeface="Arial"/>
              </a:rPr>
              <a:t>sample </a:t>
            </a:r>
            <a:r>
              <a:rPr sz="2700" spc="125" dirty="0">
                <a:latin typeface="Arial"/>
                <a:cs typeface="Arial"/>
              </a:rPr>
              <a:t>compared </a:t>
            </a:r>
            <a:r>
              <a:rPr sz="2700" spc="204" dirty="0">
                <a:latin typeface="Arial"/>
                <a:cs typeface="Arial"/>
              </a:rPr>
              <a:t>to </a:t>
            </a:r>
            <a:r>
              <a:rPr sz="2700" spc="160" dirty="0" smtClean="0">
                <a:latin typeface="Arial"/>
                <a:cs typeface="Arial"/>
              </a:rPr>
              <a:t>population</a:t>
            </a:r>
            <a:r>
              <a:rPr sz="1800" spc="-505" dirty="0" smtClean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endParaRPr lang="en-US" spc="-505" dirty="0">
              <a:solidFill>
                <a:srgbClr val="2CA1BE"/>
              </a:solidFill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lang="en-US" sz="2700" spc="-505" dirty="0">
                <a:solidFill>
                  <a:srgbClr val="2CA1BE"/>
                </a:solidFill>
                <a:latin typeface="Arial"/>
                <a:cs typeface="Arial"/>
              </a:rPr>
              <a:t>	</a:t>
            </a:r>
            <a:r>
              <a:rPr sz="2700" spc="114" dirty="0" smtClean="0">
                <a:latin typeface="Arial"/>
                <a:cs typeface="Arial"/>
              </a:rPr>
              <a:t>Known </a:t>
            </a:r>
            <a:r>
              <a:rPr sz="2700" spc="5" dirty="0">
                <a:latin typeface="Arial"/>
                <a:cs typeface="Arial"/>
              </a:rPr>
              <a:t>as </a:t>
            </a:r>
            <a:r>
              <a:rPr sz="2700" spc="145" dirty="0">
                <a:latin typeface="Arial"/>
                <a:cs typeface="Arial"/>
              </a:rPr>
              <a:t>the </a:t>
            </a:r>
            <a:r>
              <a:rPr sz="2700" spc="370" dirty="0">
                <a:latin typeface="Arial"/>
                <a:cs typeface="Arial"/>
              </a:rPr>
              <a:t>α </a:t>
            </a:r>
            <a:r>
              <a:rPr sz="2700" spc="110" dirty="0">
                <a:latin typeface="Arial"/>
                <a:cs typeface="Arial"/>
              </a:rPr>
              <a:t>(or </a:t>
            </a:r>
            <a:r>
              <a:rPr sz="2700" spc="120" dirty="0">
                <a:latin typeface="Arial"/>
                <a:cs typeface="Arial"/>
              </a:rPr>
              <a:t>“type </a:t>
            </a:r>
            <a:r>
              <a:rPr sz="2700" spc="204" dirty="0">
                <a:latin typeface="Arial"/>
                <a:cs typeface="Arial"/>
              </a:rPr>
              <a:t>1</a:t>
            </a:r>
            <a:r>
              <a:rPr sz="2700" spc="-200" dirty="0">
                <a:latin typeface="Arial"/>
                <a:cs typeface="Arial"/>
              </a:rPr>
              <a:t> </a:t>
            </a:r>
            <a:r>
              <a:rPr sz="2700" spc="114" dirty="0">
                <a:latin typeface="Arial"/>
                <a:cs typeface="Arial"/>
              </a:rPr>
              <a:t>error”)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75" dirty="0">
                <a:latin typeface="Arial"/>
                <a:cs typeface="Arial"/>
              </a:rPr>
              <a:t>Usually </a:t>
            </a:r>
            <a:r>
              <a:rPr sz="2700" spc="95" dirty="0">
                <a:latin typeface="Arial"/>
                <a:cs typeface="Arial"/>
              </a:rPr>
              <a:t>set </a:t>
            </a:r>
            <a:r>
              <a:rPr sz="2700" spc="120" dirty="0">
                <a:latin typeface="Arial"/>
                <a:cs typeface="Arial"/>
              </a:rPr>
              <a:t>at </a:t>
            </a:r>
            <a:r>
              <a:rPr sz="2700" spc="-200" dirty="0">
                <a:latin typeface="Arial"/>
                <a:cs typeface="Arial"/>
              </a:rPr>
              <a:t>5% </a:t>
            </a:r>
            <a:r>
              <a:rPr sz="2700" spc="110" dirty="0">
                <a:latin typeface="Arial"/>
                <a:cs typeface="Arial"/>
              </a:rPr>
              <a:t>(or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135" dirty="0">
                <a:latin typeface="Arial"/>
                <a:cs typeface="Arial"/>
              </a:rPr>
              <a:t>0.05)</a:t>
            </a:r>
            <a:endParaRPr sz="2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725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56360" y="583666"/>
            <a:ext cx="3172205" cy="531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/>
          <p:nvPr/>
        </p:nvSpPr>
        <p:spPr>
          <a:xfrm>
            <a:off x="645668" y="1465834"/>
            <a:ext cx="7271384" cy="310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70" dirty="0">
                <a:latin typeface="Arial"/>
                <a:cs typeface="Arial"/>
              </a:rPr>
              <a:t>The </a:t>
            </a:r>
            <a:r>
              <a:rPr sz="2700" spc="160" dirty="0">
                <a:latin typeface="Arial"/>
                <a:cs typeface="Arial"/>
              </a:rPr>
              <a:t>probability </a:t>
            </a:r>
            <a:r>
              <a:rPr sz="2700" spc="195" dirty="0">
                <a:latin typeface="Arial"/>
                <a:cs typeface="Arial"/>
              </a:rPr>
              <a:t>of not </a:t>
            </a:r>
            <a:r>
              <a:rPr sz="2700" spc="190" dirty="0">
                <a:latin typeface="Arial"/>
                <a:cs typeface="Arial"/>
              </a:rPr>
              <a:t>finding </a:t>
            </a:r>
            <a:r>
              <a:rPr sz="2700" spc="-15" dirty="0">
                <a:latin typeface="Arial"/>
                <a:cs typeface="Arial"/>
              </a:rPr>
              <a:t>a</a:t>
            </a:r>
            <a:r>
              <a:rPr sz="2700" spc="-270" dirty="0">
                <a:latin typeface="Arial"/>
                <a:cs typeface="Arial"/>
              </a:rPr>
              <a:t> </a:t>
            </a:r>
            <a:r>
              <a:rPr sz="2700" spc="125" dirty="0">
                <a:latin typeface="Arial"/>
                <a:cs typeface="Arial"/>
              </a:rPr>
              <a:t>difference 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105" dirty="0">
                <a:latin typeface="Arial"/>
                <a:cs typeface="Arial"/>
              </a:rPr>
              <a:t>actually </a:t>
            </a:r>
            <a:r>
              <a:rPr sz="2700" spc="130" dirty="0">
                <a:latin typeface="Arial"/>
                <a:cs typeface="Arial"/>
              </a:rPr>
              <a:t>exists </a:t>
            </a:r>
            <a:r>
              <a:rPr sz="2700" spc="105" dirty="0">
                <a:latin typeface="Arial"/>
                <a:cs typeface="Arial"/>
              </a:rPr>
              <a:t>between </a:t>
            </a:r>
            <a:r>
              <a:rPr sz="2700" spc="175" dirty="0">
                <a:latin typeface="Arial"/>
                <a:cs typeface="Arial"/>
              </a:rPr>
              <a:t>our </a:t>
            </a:r>
            <a:r>
              <a:rPr sz="2700" spc="110" dirty="0">
                <a:latin typeface="Arial"/>
                <a:cs typeface="Arial"/>
              </a:rPr>
              <a:t>sample  </a:t>
            </a:r>
            <a:r>
              <a:rPr sz="2700" spc="125" dirty="0">
                <a:latin typeface="Arial"/>
                <a:cs typeface="Arial"/>
              </a:rPr>
              <a:t>compared </a:t>
            </a:r>
            <a:r>
              <a:rPr sz="2700" spc="204" dirty="0">
                <a:latin typeface="Arial"/>
                <a:cs typeface="Arial"/>
              </a:rPr>
              <a:t>to </a:t>
            </a:r>
            <a:r>
              <a:rPr sz="2700" spc="140" dirty="0">
                <a:latin typeface="Arial"/>
                <a:cs typeface="Arial"/>
              </a:rPr>
              <a:t>the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150" dirty="0">
                <a:latin typeface="Arial"/>
                <a:cs typeface="Arial"/>
              </a:rPr>
              <a:t>population…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20" dirty="0">
                <a:latin typeface="Arial"/>
                <a:cs typeface="Arial"/>
              </a:rPr>
              <a:t>Known </a:t>
            </a:r>
            <a:r>
              <a:rPr sz="2700" spc="5" dirty="0">
                <a:latin typeface="Arial"/>
                <a:cs typeface="Arial"/>
              </a:rPr>
              <a:t>as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75" dirty="0">
                <a:latin typeface="Arial"/>
                <a:cs typeface="Arial"/>
              </a:rPr>
              <a:t>β </a:t>
            </a:r>
            <a:r>
              <a:rPr sz="2700" spc="110" dirty="0">
                <a:latin typeface="Arial"/>
                <a:cs typeface="Arial"/>
              </a:rPr>
              <a:t>(or </a:t>
            </a:r>
            <a:r>
              <a:rPr sz="2700" spc="125" dirty="0">
                <a:latin typeface="Arial"/>
                <a:cs typeface="Arial"/>
              </a:rPr>
              <a:t>“type </a:t>
            </a:r>
            <a:r>
              <a:rPr sz="2700" spc="204" dirty="0">
                <a:latin typeface="Arial"/>
                <a:cs typeface="Arial"/>
              </a:rPr>
              <a:t>2</a:t>
            </a:r>
            <a:r>
              <a:rPr sz="2700" spc="55" dirty="0">
                <a:latin typeface="Arial"/>
                <a:cs typeface="Arial"/>
              </a:rPr>
              <a:t> </a:t>
            </a:r>
            <a:r>
              <a:rPr sz="2700" spc="114" dirty="0">
                <a:latin typeface="Arial"/>
                <a:cs typeface="Arial"/>
              </a:rPr>
              <a:t>error”)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35" dirty="0">
                <a:latin typeface="Arial"/>
                <a:cs typeface="Arial"/>
              </a:rPr>
              <a:t>Power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270" dirty="0">
                <a:latin typeface="Arial"/>
                <a:cs typeface="Arial"/>
              </a:rPr>
              <a:t>(1- </a:t>
            </a:r>
            <a:r>
              <a:rPr sz="2700" spc="25" dirty="0">
                <a:latin typeface="Arial"/>
                <a:cs typeface="Arial"/>
              </a:rPr>
              <a:t>β) </a:t>
            </a:r>
            <a:r>
              <a:rPr sz="2700" spc="114" dirty="0">
                <a:latin typeface="Arial"/>
                <a:cs typeface="Arial"/>
              </a:rPr>
              <a:t>and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110" dirty="0">
                <a:latin typeface="Arial"/>
                <a:cs typeface="Arial"/>
              </a:rPr>
              <a:t>usually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spc="-70" dirty="0">
                <a:latin typeface="Arial"/>
                <a:cs typeface="Arial"/>
              </a:rPr>
              <a:t>80%</a:t>
            </a:r>
            <a:endParaRPr sz="2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293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381000" y="228600"/>
            <a:ext cx="4658106" cy="454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645668" y="1441449"/>
            <a:ext cx="7381875" cy="4241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20" dirty="0">
                <a:latin typeface="Arial"/>
                <a:cs typeface="Arial"/>
              </a:rPr>
              <a:t>Where </a:t>
            </a:r>
            <a:r>
              <a:rPr sz="2500" spc="135" dirty="0">
                <a:latin typeface="Arial"/>
                <a:cs typeface="Arial"/>
              </a:rPr>
              <a:t>should </a:t>
            </a:r>
            <a:r>
              <a:rPr sz="2500" spc="55" dirty="0">
                <a:latin typeface="Arial"/>
                <a:cs typeface="Arial"/>
              </a:rPr>
              <a:t>we </a:t>
            </a:r>
            <a:r>
              <a:rPr sz="2500" spc="114" dirty="0">
                <a:latin typeface="Arial"/>
                <a:cs typeface="Arial"/>
              </a:rPr>
              <a:t>open </a:t>
            </a:r>
            <a:r>
              <a:rPr sz="2500" spc="160" dirty="0">
                <a:latin typeface="Arial"/>
                <a:cs typeface="Arial"/>
              </a:rPr>
              <a:t>our </a:t>
            </a:r>
            <a:r>
              <a:rPr sz="2500" spc="90" dirty="0">
                <a:latin typeface="Arial"/>
                <a:cs typeface="Arial"/>
              </a:rPr>
              <a:t>new </a:t>
            </a:r>
            <a:r>
              <a:rPr sz="2500" spc="120" dirty="0">
                <a:latin typeface="Arial"/>
                <a:cs typeface="Arial"/>
              </a:rPr>
              <a:t>retail</a:t>
            </a:r>
            <a:r>
              <a:rPr sz="2500" spc="60" dirty="0">
                <a:latin typeface="Arial"/>
                <a:cs typeface="Arial"/>
              </a:rPr>
              <a:t> </a:t>
            </a:r>
            <a:r>
              <a:rPr sz="2500" spc="40" dirty="0">
                <a:latin typeface="Arial"/>
                <a:cs typeface="Arial"/>
              </a:rPr>
              <a:t>store?</a:t>
            </a: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700" spc="-49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95" dirty="0">
                <a:latin typeface="Arial"/>
                <a:cs typeface="Arial"/>
              </a:rPr>
              <a:t>How </a:t>
            </a:r>
            <a:r>
              <a:rPr sz="2500" spc="165" dirty="0">
                <a:latin typeface="Arial"/>
                <a:cs typeface="Arial"/>
              </a:rPr>
              <a:t>big </a:t>
            </a:r>
            <a:r>
              <a:rPr sz="2500" spc="130" dirty="0">
                <a:latin typeface="Arial"/>
                <a:cs typeface="Arial"/>
              </a:rPr>
              <a:t>the </a:t>
            </a:r>
            <a:r>
              <a:rPr sz="2500" spc="100" dirty="0">
                <a:latin typeface="Arial"/>
                <a:cs typeface="Arial"/>
              </a:rPr>
              <a:t>premises </a:t>
            </a:r>
            <a:r>
              <a:rPr sz="2500" spc="75" dirty="0">
                <a:latin typeface="Arial"/>
                <a:cs typeface="Arial"/>
              </a:rPr>
              <a:t>Should </a:t>
            </a:r>
            <a:r>
              <a:rPr sz="2500" spc="60" dirty="0">
                <a:latin typeface="Arial"/>
                <a:cs typeface="Arial"/>
              </a:rPr>
              <a:t>we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45" dirty="0">
                <a:latin typeface="Arial"/>
                <a:cs typeface="Arial"/>
              </a:rPr>
              <a:t>rent?</a:t>
            </a: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95" dirty="0">
                <a:latin typeface="Arial"/>
                <a:cs typeface="Arial"/>
              </a:rPr>
              <a:t>How </a:t>
            </a:r>
            <a:r>
              <a:rPr sz="2500" spc="110" dirty="0">
                <a:latin typeface="Arial"/>
                <a:cs typeface="Arial"/>
              </a:rPr>
              <a:t>many </a:t>
            </a:r>
            <a:r>
              <a:rPr sz="2500" spc="105" dirty="0">
                <a:latin typeface="Arial"/>
                <a:cs typeface="Arial"/>
              </a:rPr>
              <a:t>people </a:t>
            </a:r>
            <a:r>
              <a:rPr sz="2500" spc="135" dirty="0">
                <a:latin typeface="Arial"/>
                <a:cs typeface="Arial"/>
              </a:rPr>
              <a:t>should </a:t>
            </a:r>
            <a:r>
              <a:rPr sz="2500" spc="20" dirty="0">
                <a:latin typeface="Arial"/>
                <a:cs typeface="Arial"/>
              </a:rPr>
              <a:t>I </a:t>
            </a:r>
            <a:r>
              <a:rPr sz="2500" spc="140" dirty="0">
                <a:latin typeface="Arial"/>
                <a:cs typeface="Arial"/>
              </a:rPr>
              <a:t>staff </a:t>
            </a:r>
            <a:r>
              <a:rPr sz="2500" spc="180" dirty="0">
                <a:latin typeface="Arial"/>
                <a:cs typeface="Arial"/>
              </a:rPr>
              <a:t>for </a:t>
            </a:r>
            <a:r>
              <a:rPr sz="2500" spc="140" dirty="0">
                <a:latin typeface="Arial"/>
                <a:cs typeface="Arial"/>
              </a:rPr>
              <a:t>this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40" dirty="0">
                <a:latin typeface="Arial"/>
                <a:cs typeface="Arial"/>
              </a:rPr>
              <a:t>store?</a:t>
            </a:r>
            <a:endParaRPr sz="2500" dirty="0">
              <a:latin typeface="Arial"/>
              <a:cs typeface="Arial"/>
            </a:endParaRPr>
          </a:p>
          <a:p>
            <a:pPr marL="268605" marR="455295" indent="-256540">
              <a:lnSpc>
                <a:spcPts val="2700"/>
              </a:lnSpc>
              <a:spcBef>
                <a:spcPts val="44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35" dirty="0">
                <a:latin typeface="Arial"/>
                <a:cs typeface="Arial"/>
              </a:rPr>
              <a:t>What </a:t>
            </a:r>
            <a:r>
              <a:rPr sz="2500" spc="90" dirty="0">
                <a:latin typeface="Arial"/>
                <a:cs typeface="Arial"/>
              </a:rPr>
              <a:t>is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180" dirty="0">
                <a:latin typeface="Arial"/>
                <a:cs typeface="Arial"/>
              </a:rPr>
              <a:t>right </a:t>
            </a:r>
            <a:r>
              <a:rPr sz="2500" spc="70" dirty="0">
                <a:latin typeface="Arial"/>
                <a:cs typeface="Arial"/>
              </a:rPr>
              <a:t>level </a:t>
            </a:r>
            <a:r>
              <a:rPr sz="2500" spc="185" dirty="0">
                <a:latin typeface="Arial"/>
                <a:cs typeface="Arial"/>
              </a:rPr>
              <a:t>of </a:t>
            </a:r>
            <a:r>
              <a:rPr sz="2500" spc="120" dirty="0">
                <a:latin typeface="Arial"/>
                <a:cs typeface="Arial"/>
              </a:rPr>
              <a:t>inventory </a:t>
            </a:r>
            <a:r>
              <a:rPr sz="2500" spc="180" dirty="0">
                <a:latin typeface="Arial"/>
                <a:cs typeface="Arial"/>
              </a:rPr>
              <a:t>for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40" dirty="0">
                <a:latin typeface="Arial"/>
                <a:cs typeface="Arial"/>
              </a:rPr>
              <a:t>each  </a:t>
            </a:r>
            <a:r>
              <a:rPr sz="2500" spc="95" dirty="0">
                <a:latin typeface="Arial"/>
                <a:cs typeface="Arial"/>
              </a:rPr>
              <a:t>product?</a:t>
            </a:r>
            <a:endParaRPr sz="2500" dirty="0">
              <a:latin typeface="Arial"/>
              <a:cs typeface="Arial"/>
            </a:endParaRPr>
          </a:p>
          <a:p>
            <a:pPr marL="268605" marR="409575" indent="-256540">
              <a:lnSpc>
                <a:spcPts val="27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700" spc="-49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95" dirty="0">
                <a:latin typeface="Arial"/>
                <a:cs typeface="Arial"/>
              </a:rPr>
              <a:t>How </a:t>
            </a:r>
            <a:r>
              <a:rPr sz="2500" spc="185" dirty="0">
                <a:latin typeface="Arial"/>
                <a:cs typeface="Arial"/>
              </a:rPr>
              <a:t>to </a:t>
            </a:r>
            <a:r>
              <a:rPr sz="2500" spc="65" dirty="0">
                <a:latin typeface="Arial"/>
                <a:cs typeface="Arial"/>
              </a:rPr>
              <a:t>increase </a:t>
            </a:r>
            <a:r>
              <a:rPr sz="2500" spc="120" dirty="0">
                <a:latin typeface="Arial"/>
                <a:cs typeface="Arial"/>
              </a:rPr>
              <a:t>customer </a:t>
            </a:r>
            <a:r>
              <a:rPr sz="2500" spc="70" dirty="0">
                <a:latin typeface="Arial"/>
                <a:cs typeface="Arial"/>
              </a:rPr>
              <a:t>value </a:t>
            </a:r>
            <a:r>
              <a:rPr sz="2500" spc="105" dirty="0">
                <a:latin typeface="Arial"/>
                <a:cs typeface="Arial"/>
              </a:rPr>
              <a:t>and </a:t>
            </a:r>
            <a:r>
              <a:rPr sz="2500" spc="95" dirty="0">
                <a:latin typeface="Arial"/>
                <a:cs typeface="Arial"/>
              </a:rPr>
              <a:t>overall  </a:t>
            </a:r>
            <a:r>
              <a:rPr sz="2500" spc="20" dirty="0">
                <a:latin typeface="Arial"/>
                <a:cs typeface="Arial"/>
              </a:rPr>
              <a:t>revenues?</a:t>
            </a: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95" dirty="0">
                <a:latin typeface="Arial"/>
                <a:cs typeface="Arial"/>
              </a:rPr>
              <a:t>How </a:t>
            </a:r>
            <a:r>
              <a:rPr sz="2500" spc="190" dirty="0">
                <a:latin typeface="Arial"/>
                <a:cs typeface="Arial"/>
              </a:rPr>
              <a:t>to </a:t>
            </a:r>
            <a:r>
              <a:rPr sz="2500" spc="100" dirty="0">
                <a:latin typeface="Arial"/>
                <a:cs typeface="Arial"/>
              </a:rPr>
              <a:t>develop </a:t>
            </a:r>
            <a:r>
              <a:rPr sz="2500" spc="80" dirty="0">
                <a:latin typeface="Arial"/>
                <a:cs typeface="Arial"/>
              </a:rPr>
              <a:t>successful </a:t>
            </a:r>
            <a:r>
              <a:rPr sz="2500" spc="90" dirty="0">
                <a:latin typeface="Arial"/>
                <a:cs typeface="Arial"/>
              </a:rPr>
              <a:t>new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85" dirty="0">
                <a:latin typeface="Arial"/>
                <a:cs typeface="Arial"/>
              </a:rPr>
              <a:t>products?</a:t>
            </a: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80" dirty="0">
                <a:latin typeface="Arial"/>
                <a:cs typeface="Arial"/>
              </a:rPr>
              <a:t>Should </a:t>
            </a:r>
            <a:r>
              <a:rPr sz="2500" spc="55" dirty="0">
                <a:latin typeface="Arial"/>
                <a:cs typeface="Arial"/>
              </a:rPr>
              <a:t>we </a:t>
            </a:r>
            <a:r>
              <a:rPr sz="2500" spc="75" dirty="0">
                <a:latin typeface="Arial"/>
                <a:cs typeface="Arial"/>
              </a:rPr>
              <a:t>accept </a:t>
            </a:r>
            <a:r>
              <a:rPr sz="2500" spc="125" dirty="0">
                <a:latin typeface="Arial"/>
                <a:cs typeface="Arial"/>
              </a:rPr>
              <a:t>online </a:t>
            </a:r>
            <a:r>
              <a:rPr sz="2500" spc="114" dirty="0">
                <a:latin typeface="Arial"/>
                <a:cs typeface="Arial"/>
              </a:rPr>
              <a:t>orders </a:t>
            </a:r>
            <a:r>
              <a:rPr sz="2500" spc="160" dirty="0">
                <a:latin typeface="Arial"/>
                <a:cs typeface="Arial"/>
              </a:rPr>
              <a:t>or</a:t>
            </a:r>
            <a:r>
              <a:rPr sz="2500" spc="80" dirty="0">
                <a:latin typeface="Arial"/>
                <a:cs typeface="Arial"/>
              </a:rPr>
              <a:t> </a:t>
            </a:r>
            <a:r>
              <a:rPr sz="2500" spc="50" dirty="0">
                <a:latin typeface="Arial"/>
                <a:cs typeface="Arial"/>
              </a:rPr>
              <a:t>not?</a:t>
            </a: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700" spc="-49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95" dirty="0">
                <a:latin typeface="Arial"/>
                <a:cs typeface="Arial"/>
              </a:rPr>
              <a:t>How </a:t>
            </a:r>
            <a:r>
              <a:rPr sz="2500" spc="145" dirty="0">
                <a:latin typeface="Arial"/>
                <a:cs typeface="Arial"/>
              </a:rPr>
              <a:t>much </a:t>
            </a:r>
            <a:r>
              <a:rPr sz="2500" spc="135" dirty="0">
                <a:latin typeface="Arial"/>
                <a:cs typeface="Arial"/>
              </a:rPr>
              <a:t>should </a:t>
            </a:r>
            <a:r>
              <a:rPr sz="2500" spc="60" dirty="0">
                <a:latin typeface="Arial"/>
                <a:cs typeface="Arial"/>
              </a:rPr>
              <a:t>we </a:t>
            </a:r>
            <a:r>
              <a:rPr sz="2500" spc="100" dirty="0">
                <a:latin typeface="Arial"/>
                <a:cs typeface="Arial"/>
              </a:rPr>
              <a:t>invest </a:t>
            </a:r>
            <a:r>
              <a:rPr sz="2500" spc="160" dirty="0">
                <a:latin typeface="Arial"/>
                <a:cs typeface="Arial"/>
              </a:rPr>
              <a:t>in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75" dirty="0">
                <a:latin typeface="Arial"/>
                <a:cs typeface="Arial"/>
              </a:rPr>
              <a:t>advertising?</a:t>
            </a: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95" dirty="0">
                <a:latin typeface="Arial"/>
                <a:cs typeface="Arial"/>
              </a:rPr>
              <a:t>How </a:t>
            </a:r>
            <a:r>
              <a:rPr sz="2500" spc="185" dirty="0">
                <a:latin typeface="Arial"/>
                <a:cs typeface="Arial"/>
              </a:rPr>
              <a:t>to </a:t>
            </a:r>
            <a:r>
              <a:rPr sz="2500" spc="85" dirty="0">
                <a:latin typeface="Arial"/>
                <a:cs typeface="Arial"/>
              </a:rPr>
              <a:t>reduce </a:t>
            </a:r>
            <a:r>
              <a:rPr sz="2500" spc="114" dirty="0">
                <a:latin typeface="Arial"/>
                <a:cs typeface="Arial"/>
              </a:rPr>
              <a:t>operational</a:t>
            </a:r>
            <a:r>
              <a:rPr sz="2500" spc="20" dirty="0">
                <a:latin typeface="Arial"/>
                <a:cs typeface="Arial"/>
              </a:rPr>
              <a:t> cost?</a:t>
            </a: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887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11580" y="568439"/>
            <a:ext cx="5799582" cy="552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/>
          <p:nvPr/>
        </p:nvSpPr>
        <p:spPr>
          <a:xfrm>
            <a:off x="645668" y="1465834"/>
            <a:ext cx="7845425" cy="388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447675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-5" dirty="0">
                <a:latin typeface="Arial"/>
                <a:cs typeface="Arial"/>
              </a:rPr>
              <a:t>Population: </a:t>
            </a:r>
            <a:r>
              <a:rPr sz="2700" spc="110" dirty="0">
                <a:latin typeface="Arial"/>
                <a:cs typeface="Arial"/>
              </a:rPr>
              <a:t>Population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130" dirty="0">
                <a:latin typeface="Arial"/>
                <a:cs typeface="Arial"/>
              </a:rPr>
              <a:t>complete </a:t>
            </a:r>
            <a:r>
              <a:rPr sz="2700" spc="95" dirty="0">
                <a:latin typeface="Arial"/>
                <a:cs typeface="Arial"/>
              </a:rPr>
              <a:t>set </a:t>
            </a:r>
            <a:r>
              <a:rPr sz="2700" spc="190" dirty="0">
                <a:latin typeface="Arial"/>
                <a:cs typeface="Arial"/>
              </a:rPr>
              <a:t>of  </a:t>
            </a:r>
            <a:r>
              <a:rPr sz="2700" spc="110" dirty="0">
                <a:latin typeface="Arial"/>
                <a:cs typeface="Arial"/>
              </a:rPr>
              <a:t>Items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80" dirty="0">
                <a:latin typeface="Arial"/>
                <a:cs typeface="Arial"/>
              </a:rPr>
              <a:t>share </a:t>
            </a:r>
            <a:r>
              <a:rPr sz="2700" spc="120" dirty="0">
                <a:latin typeface="Arial"/>
                <a:cs typeface="Arial"/>
              </a:rPr>
              <a:t>at </a:t>
            </a:r>
            <a:r>
              <a:rPr sz="2700" spc="85" dirty="0">
                <a:latin typeface="Arial"/>
                <a:cs typeface="Arial"/>
              </a:rPr>
              <a:t>least </a:t>
            </a:r>
            <a:r>
              <a:rPr sz="2700" spc="105" dirty="0">
                <a:latin typeface="Arial"/>
                <a:cs typeface="Arial"/>
              </a:rPr>
              <a:t>one </a:t>
            </a:r>
            <a:r>
              <a:rPr sz="2700" spc="155" dirty="0">
                <a:latin typeface="Arial"/>
                <a:cs typeface="Arial"/>
              </a:rPr>
              <a:t>property </a:t>
            </a:r>
            <a:r>
              <a:rPr sz="2700" spc="170" dirty="0">
                <a:latin typeface="Arial"/>
                <a:cs typeface="Arial"/>
              </a:rPr>
              <a:t>in  </a:t>
            </a:r>
            <a:r>
              <a:rPr sz="2700" spc="160" dirty="0">
                <a:latin typeface="Arial"/>
                <a:cs typeface="Arial"/>
              </a:rPr>
              <a:t>common.</a:t>
            </a:r>
            <a:endParaRPr sz="2700" dirty="0">
              <a:latin typeface="Arial"/>
              <a:cs typeface="Arial"/>
            </a:endParaRPr>
          </a:p>
          <a:p>
            <a:pPr marL="268605" marR="575310" indent="-25654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-30" dirty="0">
                <a:latin typeface="Arial"/>
                <a:cs typeface="Arial"/>
              </a:rPr>
              <a:t>Sample: </a:t>
            </a:r>
            <a:r>
              <a:rPr sz="2700" spc="60" dirty="0">
                <a:latin typeface="Arial"/>
                <a:cs typeface="Arial"/>
              </a:rPr>
              <a:t>A </a:t>
            </a:r>
            <a:r>
              <a:rPr sz="2700" spc="110" dirty="0">
                <a:latin typeface="Arial"/>
                <a:cs typeface="Arial"/>
              </a:rPr>
              <a:t>subset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165" dirty="0">
                <a:latin typeface="Arial"/>
                <a:cs typeface="Arial"/>
              </a:rPr>
              <a:t>population that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spc="95" dirty="0">
                <a:latin typeface="Arial"/>
                <a:cs typeface="Arial"/>
              </a:rPr>
              <a:t>is  </a:t>
            </a:r>
            <a:r>
              <a:rPr sz="2700" spc="85" dirty="0">
                <a:latin typeface="Arial"/>
                <a:cs typeface="Arial"/>
              </a:rPr>
              <a:t>selected </a:t>
            </a:r>
            <a:r>
              <a:rPr sz="2700" spc="200" dirty="0">
                <a:latin typeface="Arial"/>
                <a:cs typeface="Arial"/>
              </a:rPr>
              <a:t>for</a:t>
            </a:r>
            <a:r>
              <a:rPr sz="2700" spc="100" dirty="0">
                <a:latin typeface="Arial"/>
                <a:cs typeface="Arial"/>
              </a:rPr>
              <a:t> </a:t>
            </a:r>
            <a:r>
              <a:rPr sz="2700" spc="80" dirty="0">
                <a:latin typeface="Arial"/>
                <a:cs typeface="Arial"/>
              </a:rPr>
              <a:t>analysis.</a:t>
            </a:r>
            <a:endParaRPr sz="2700" dirty="0">
              <a:latin typeface="Arial"/>
              <a:cs typeface="Arial"/>
            </a:endParaRPr>
          </a:p>
          <a:p>
            <a:pPr marL="268605" marR="451484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-5" dirty="0">
                <a:latin typeface="Arial"/>
                <a:cs typeface="Arial"/>
              </a:rPr>
              <a:t>Parameter: </a:t>
            </a:r>
            <a:r>
              <a:rPr sz="2700" spc="60" dirty="0">
                <a:latin typeface="Arial"/>
                <a:cs typeface="Arial"/>
              </a:rPr>
              <a:t>A </a:t>
            </a:r>
            <a:r>
              <a:rPr sz="2700" spc="90" dirty="0">
                <a:latin typeface="Arial"/>
                <a:cs typeface="Arial"/>
              </a:rPr>
              <a:t>measure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95" dirty="0">
                <a:latin typeface="Arial"/>
                <a:cs typeface="Arial"/>
              </a:rPr>
              <a:t>calculated </a:t>
            </a:r>
            <a:r>
              <a:rPr sz="2700" spc="160" dirty="0">
                <a:latin typeface="Arial"/>
                <a:cs typeface="Arial"/>
              </a:rPr>
              <a:t>on 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130" dirty="0">
                <a:latin typeface="Arial"/>
                <a:cs typeface="Arial"/>
              </a:rPr>
              <a:t>entire</a:t>
            </a:r>
            <a:r>
              <a:rPr sz="2700" spc="45" dirty="0">
                <a:latin typeface="Arial"/>
                <a:cs typeface="Arial"/>
              </a:rPr>
              <a:t> </a:t>
            </a:r>
            <a:r>
              <a:rPr sz="2700" spc="160" dirty="0">
                <a:latin typeface="Arial"/>
                <a:cs typeface="Arial"/>
              </a:rPr>
              <a:t>population.</a:t>
            </a:r>
            <a:endParaRPr sz="2700" dirty="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-35" dirty="0">
                <a:latin typeface="Arial"/>
                <a:cs typeface="Arial"/>
              </a:rPr>
              <a:t>Statistics: </a:t>
            </a:r>
            <a:r>
              <a:rPr sz="2700" spc="60" dirty="0">
                <a:latin typeface="Arial"/>
                <a:cs typeface="Arial"/>
              </a:rPr>
              <a:t>A </a:t>
            </a:r>
            <a:r>
              <a:rPr sz="2700" spc="90" dirty="0">
                <a:latin typeface="Arial"/>
                <a:cs typeface="Arial"/>
              </a:rPr>
              <a:t>measure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95" dirty="0">
                <a:latin typeface="Arial"/>
                <a:cs typeface="Arial"/>
              </a:rPr>
              <a:t>calculated </a:t>
            </a:r>
            <a:r>
              <a:rPr sz="2700" spc="160" dirty="0">
                <a:latin typeface="Arial"/>
                <a:cs typeface="Arial"/>
              </a:rPr>
              <a:t>on </a:t>
            </a:r>
            <a:r>
              <a:rPr sz="2700" spc="140" dirty="0">
                <a:latin typeface="Arial"/>
                <a:cs typeface="Arial"/>
              </a:rPr>
              <a:t>the  </a:t>
            </a:r>
            <a:r>
              <a:rPr sz="2700" spc="110" dirty="0">
                <a:latin typeface="Arial"/>
                <a:cs typeface="Arial"/>
              </a:rPr>
              <a:t>sample.</a:t>
            </a:r>
            <a:endParaRPr sz="2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917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6172" y="568439"/>
            <a:ext cx="5799582" cy="552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/>
          <p:nvPr/>
        </p:nvSpPr>
        <p:spPr>
          <a:xfrm>
            <a:off x="645668" y="1441449"/>
            <a:ext cx="7933055" cy="46742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68605" marR="123825" indent="-256540">
              <a:lnSpc>
                <a:spcPct val="9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b="1" dirty="0">
                <a:latin typeface="Arial"/>
                <a:cs typeface="Arial"/>
              </a:rPr>
              <a:t>Descriptive </a:t>
            </a:r>
            <a:r>
              <a:rPr sz="2500" b="1" spc="-30" dirty="0">
                <a:latin typeface="Arial"/>
                <a:cs typeface="Arial"/>
              </a:rPr>
              <a:t>Statistics: </a:t>
            </a:r>
            <a:r>
              <a:rPr sz="2500" spc="40" dirty="0">
                <a:latin typeface="Arial"/>
                <a:cs typeface="Arial"/>
              </a:rPr>
              <a:t>These </a:t>
            </a:r>
            <a:r>
              <a:rPr sz="2500" spc="55" dirty="0">
                <a:latin typeface="Arial"/>
                <a:cs typeface="Arial"/>
              </a:rPr>
              <a:t>are </a:t>
            </a:r>
            <a:r>
              <a:rPr sz="2500" spc="85" dirty="0">
                <a:latin typeface="Arial"/>
                <a:cs typeface="Arial"/>
              </a:rPr>
              <a:t>used </a:t>
            </a:r>
            <a:r>
              <a:rPr sz="2500" spc="190" dirty="0">
                <a:latin typeface="Arial"/>
                <a:cs typeface="Arial"/>
              </a:rPr>
              <a:t>to </a:t>
            </a:r>
            <a:r>
              <a:rPr sz="2500" spc="90" dirty="0">
                <a:latin typeface="Arial"/>
                <a:cs typeface="Arial"/>
              </a:rPr>
              <a:t>describe  </a:t>
            </a:r>
            <a:r>
              <a:rPr sz="2500" spc="160" dirty="0">
                <a:latin typeface="Arial"/>
                <a:cs typeface="Arial"/>
              </a:rPr>
              <a:t>or </a:t>
            </a:r>
            <a:r>
              <a:rPr sz="2500" spc="135" dirty="0">
                <a:latin typeface="Arial"/>
                <a:cs typeface="Arial"/>
              </a:rPr>
              <a:t>summarize </a:t>
            </a:r>
            <a:r>
              <a:rPr sz="2500" spc="95" dirty="0">
                <a:latin typeface="Arial"/>
                <a:cs typeface="Arial"/>
              </a:rPr>
              <a:t>data </a:t>
            </a:r>
            <a:r>
              <a:rPr sz="2500" spc="155" dirty="0">
                <a:latin typeface="Arial"/>
                <a:cs typeface="Arial"/>
              </a:rPr>
              <a:t>in </a:t>
            </a:r>
            <a:r>
              <a:rPr sz="2500" spc="45" dirty="0">
                <a:latin typeface="Arial"/>
                <a:cs typeface="Arial"/>
              </a:rPr>
              <a:t>ways </a:t>
            </a:r>
            <a:r>
              <a:rPr sz="2500" spc="150" dirty="0">
                <a:latin typeface="Arial"/>
                <a:cs typeface="Arial"/>
              </a:rPr>
              <a:t>that </a:t>
            </a:r>
            <a:r>
              <a:rPr sz="2500" spc="55" dirty="0">
                <a:latin typeface="Arial"/>
                <a:cs typeface="Arial"/>
              </a:rPr>
              <a:t>are </a:t>
            </a:r>
            <a:r>
              <a:rPr sz="2500" spc="140" dirty="0">
                <a:latin typeface="Arial"/>
                <a:cs typeface="Arial"/>
              </a:rPr>
              <a:t>meaningful  </a:t>
            </a:r>
            <a:r>
              <a:rPr sz="2500" spc="105" dirty="0">
                <a:latin typeface="Arial"/>
                <a:cs typeface="Arial"/>
              </a:rPr>
              <a:t>and</a:t>
            </a:r>
            <a:r>
              <a:rPr sz="2500" spc="95" dirty="0">
                <a:latin typeface="Arial"/>
                <a:cs typeface="Arial"/>
              </a:rPr>
              <a:t> </a:t>
            </a:r>
            <a:r>
              <a:rPr sz="2500" spc="114" dirty="0">
                <a:latin typeface="Arial"/>
                <a:cs typeface="Arial"/>
              </a:rPr>
              <a:t>useful.</a:t>
            </a:r>
            <a:endParaRPr sz="2500" dirty="0">
              <a:latin typeface="Arial"/>
              <a:cs typeface="Arial"/>
            </a:endParaRPr>
          </a:p>
          <a:p>
            <a:pPr marL="268605" marR="161290" indent="-256540">
              <a:lnSpc>
                <a:spcPct val="9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b="1" spc="35" dirty="0">
                <a:latin typeface="Arial"/>
                <a:cs typeface="Arial"/>
              </a:rPr>
              <a:t>Inferential </a:t>
            </a:r>
            <a:r>
              <a:rPr sz="2500" b="1" spc="-30" dirty="0">
                <a:latin typeface="Arial"/>
                <a:cs typeface="Arial"/>
              </a:rPr>
              <a:t>Statistics: </a:t>
            </a:r>
            <a:r>
              <a:rPr sz="2500" spc="110" dirty="0">
                <a:latin typeface="Arial"/>
                <a:cs typeface="Arial"/>
              </a:rPr>
              <a:t>Methods </a:t>
            </a:r>
            <a:r>
              <a:rPr sz="2500" spc="150" dirty="0">
                <a:latin typeface="Arial"/>
                <a:cs typeface="Arial"/>
              </a:rPr>
              <a:t>that </a:t>
            </a:r>
            <a:r>
              <a:rPr sz="2500" spc="125" dirty="0">
                <a:latin typeface="Arial"/>
                <a:cs typeface="Arial"/>
              </a:rPr>
              <a:t>employ  </a:t>
            </a:r>
            <a:r>
              <a:rPr sz="2500" spc="145" dirty="0">
                <a:latin typeface="Arial"/>
                <a:cs typeface="Arial"/>
              </a:rPr>
              <a:t>probability </a:t>
            </a:r>
            <a:r>
              <a:rPr sz="2500" spc="125" dirty="0">
                <a:latin typeface="Arial"/>
                <a:cs typeface="Arial"/>
              </a:rPr>
              <a:t>theory </a:t>
            </a:r>
            <a:r>
              <a:rPr sz="2500" spc="180" dirty="0">
                <a:latin typeface="Arial"/>
                <a:cs typeface="Arial"/>
              </a:rPr>
              <a:t>for </a:t>
            </a:r>
            <a:r>
              <a:rPr sz="2500" spc="125" dirty="0">
                <a:latin typeface="Arial"/>
                <a:cs typeface="Arial"/>
              </a:rPr>
              <a:t>deducing the properties</a:t>
            </a:r>
            <a:r>
              <a:rPr sz="2500" spc="-60" dirty="0">
                <a:latin typeface="Arial"/>
                <a:cs typeface="Arial"/>
              </a:rPr>
              <a:t> </a:t>
            </a:r>
            <a:r>
              <a:rPr sz="2500" spc="175" dirty="0">
                <a:latin typeface="Arial"/>
                <a:cs typeface="Arial"/>
              </a:rPr>
              <a:t>of  </a:t>
            </a:r>
            <a:r>
              <a:rPr sz="2500" spc="-15" dirty="0">
                <a:latin typeface="Arial"/>
                <a:cs typeface="Arial"/>
              </a:rPr>
              <a:t>a </a:t>
            </a:r>
            <a:r>
              <a:rPr sz="2500" spc="150" dirty="0">
                <a:latin typeface="Arial"/>
                <a:cs typeface="Arial"/>
              </a:rPr>
              <a:t>population </a:t>
            </a:r>
            <a:r>
              <a:rPr sz="2500" spc="200" dirty="0">
                <a:latin typeface="Arial"/>
                <a:cs typeface="Arial"/>
              </a:rPr>
              <a:t>from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65" dirty="0">
                <a:latin typeface="Arial"/>
                <a:cs typeface="Arial"/>
              </a:rPr>
              <a:t>analysis </a:t>
            </a:r>
            <a:r>
              <a:rPr sz="2500" spc="185" dirty="0">
                <a:latin typeface="Arial"/>
                <a:cs typeface="Arial"/>
              </a:rPr>
              <a:t>of </a:t>
            </a:r>
            <a:r>
              <a:rPr sz="2500" spc="125" dirty="0">
                <a:latin typeface="Arial"/>
                <a:cs typeface="Arial"/>
              </a:rPr>
              <a:t>the properties  </a:t>
            </a:r>
            <a:r>
              <a:rPr sz="2500" spc="180" dirty="0">
                <a:latin typeface="Arial"/>
                <a:cs typeface="Arial"/>
              </a:rPr>
              <a:t>of </a:t>
            </a:r>
            <a:r>
              <a:rPr sz="2500" spc="-15" dirty="0">
                <a:latin typeface="Arial"/>
                <a:cs typeface="Arial"/>
              </a:rPr>
              <a:t>a </a:t>
            </a:r>
            <a:r>
              <a:rPr sz="2500" spc="95" dirty="0">
                <a:latin typeface="Arial"/>
                <a:cs typeface="Arial"/>
              </a:rPr>
              <a:t>data </a:t>
            </a:r>
            <a:r>
              <a:rPr sz="2500" spc="100" dirty="0">
                <a:latin typeface="Arial"/>
                <a:cs typeface="Arial"/>
              </a:rPr>
              <a:t>sample </a:t>
            </a:r>
            <a:r>
              <a:rPr sz="2500" spc="120" dirty="0">
                <a:latin typeface="Arial"/>
                <a:cs typeface="Arial"/>
              </a:rPr>
              <a:t>drawn </a:t>
            </a:r>
            <a:r>
              <a:rPr sz="2500" spc="200" dirty="0">
                <a:latin typeface="Arial"/>
                <a:cs typeface="Arial"/>
              </a:rPr>
              <a:t>from</a:t>
            </a:r>
            <a:r>
              <a:rPr sz="2500" spc="105" dirty="0">
                <a:latin typeface="Arial"/>
                <a:cs typeface="Arial"/>
              </a:rPr>
              <a:t> </a:t>
            </a:r>
            <a:r>
              <a:rPr sz="2500" spc="160" dirty="0">
                <a:latin typeface="Arial"/>
                <a:cs typeface="Arial"/>
              </a:rPr>
              <a:t>it.</a:t>
            </a:r>
            <a:endParaRPr sz="2500" dirty="0">
              <a:latin typeface="Arial"/>
              <a:cs typeface="Arial"/>
            </a:endParaRPr>
          </a:p>
          <a:p>
            <a:pPr marL="268605" marR="5080" indent="-256540">
              <a:lnSpc>
                <a:spcPts val="2700"/>
              </a:lnSpc>
              <a:spcBef>
                <a:spcPts val="434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b="1" spc="-20" dirty="0">
                <a:latin typeface="Arial"/>
                <a:cs typeface="Arial"/>
              </a:rPr>
              <a:t>Predictive </a:t>
            </a:r>
            <a:r>
              <a:rPr sz="2500" b="1" spc="-15" dirty="0">
                <a:latin typeface="Arial"/>
                <a:cs typeface="Arial"/>
              </a:rPr>
              <a:t>Statistics</a:t>
            </a:r>
            <a:r>
              <a:rPr sz="2500" spc="-15" dirty="0">
                <a:latin typeface="Arial"/>
                <a:cs typeface="Arial"/>
              </a:rPr>
              <a:t>: </a:t>
            </a:r>
            <a:r>
              <a:rPr sz="2500" spc="110" dirty="0">
                <a:latin typeface="Arial"/>
                <a:cs typeface="Arial"/>
              </a:rPr>
              <a:t>Methods </a:t>
            </a:r>
            <a:r>
              <a:rPr sz="2500" spc="95" dirty="0">
                <a:latin typeface="Arial"/>
                <a:cs typeface="Arial"/>
              </a:rPr>
              <a:t>concerned </a:t>
            </a:r>
            <a:r>
              <a:rPr sz="2500" spc="170" dirty="0">
                <a:latin typeface="Arial"/>
                <a:cs typeface="Arial"/>
              </a:rPr>
              <a:t>with  </a:t>
            </a:r>
            <a:r>
              <a:rPr sz="2500" spc="140" dirty="0">
                <a:latin typeface="Arial"/>
                <a:cs typeface="Arial"/>
              </a:rPr>
              <a:t>predicting </a:t>
            </a:r>
            <a:r>
              <a:rPr sz="2500" spc="160" dirty="0">
                <a:latin typeface="Arial"/>
                <a:cs typeface="Arial"/>
              </a:rPr>
              <a:t>future </a:t>
            </a:r>
            <a:r>
              <a:rPr sz="2500" spc="130" dirty="0">
                <a:latin typeface="Arial"/>
                <a:cs typeface="Arial"/>
              </a:rPr>
              <a:t>probabilities </a:t>
            </a:r>
            <a:r>
              <a:rPr sz="2500" spc="70" dirty="0">
                <a:latin typeface="Arial"/>
                <a:cs typeface="Arial"/>
              </a:rPr>
              <a:t>based </a:t>
            </a:r>
            <a:r>
              <a:rPr sz="2500" spc="145" dirty="0">
                <a:latin typeface="Arial"/>
                <a:cs typeface="Arial"/>
              </a:rPr>
              <a:t>on </a:t>
            </a:r>
            <a:r>
              <a:rPr sz="2500" spc="125" dirty="0">
                <a:latin typeface="Arial"/>
                <a:cs typeface="Arial"/>
              </a:rPr>
              <a:t>historical  </a:t>
            </a:r>
            <a:r>
              <a:rPr sz="2500" spc="95" dirty="0">
                <a:latin typeface="Arial"/>
                <a:cs typeface="Arial"/>
              </a:rPr>
              <a:t>data.</a:t>
            </a:r>
            <a:endParaRPr sz="2500" dirty="0">
              <a:latin typeface="Arial"/>
              <a:cs typeface="Arial"/>
            </a:endParaRPr>
          </a:p>
          <a:p>
            <a:pPr marL="268605" marR="25400" indent="-256540">
              <a:lnSpc>
                <a:spcPct val="90000"/>
              </a:lnSpc>
              <a:spcBef>
                <a:spcPts val="370"/>
              </a:spcBef>
              <a:tabLst>
                <a:tab pos="268605" algn="l"/>
              </a:tabLst>
            </a:pPr>
            <a:r>
              <a:rPr sz="1700" spc="-49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b="1" spc="-25" dirty="0">
                <a:latin typeface="Arial"/>
                <a:cs typeface="Arial"/>
              </a:rPr>
              <a:t>Prescriptive </a:t>
            </a:r>
            <a:r>
              <a:rPr sz="2500" b="1" spc="-35" dirty="0">
                <a:latin typeface="Arial"/>
                <a:cs typeface="Arial"/>
              </a:rPr>
              <a:t>Statistics: </a:t>
            </a:r>
            <a:r>
              <a:rPr sz="2500" spc="110" dirty="0">
                <a:latin typeface="Arial"/>
                <a:cs typeface="Arial"/>
              </a:rPr>
              <a:t>Methods allow </a:t>
            </a:r>
            <a:r>
              <a:rPr sz="2500" spc="90" dirty="0">
                <a:latin typeface="Arial"/>
                <a:cs typeface="Arial"/>
              </a:rPr>
              <a:t>us </a:t>
            </a:r>
            <a:r>
              <a:rPr sz="2500" spc="185" dirty="0">
                <a:latin typeface="Arial"/>
                <a:cs typeface="Arial"/>
              </a:rPr>
              <a:t>to  </a:t>
            </a:r>
            <a:r>
              <a:rPr sz="2500" spc="100" dirty="0">
                <a:latin typeface="Arial"/>
                <a:cs typeface="Arial"/>
              </a:rPr>
              <a:t>prescribe </a:t>
            </a:r>
            <a:r>
              <a:rPr sz="2500" spc="-15" dirty="0">
                <a:latin typeface="Arial"/>
                <a:cs typeface="Arial"/>
              </a:rPr>
              <a:t>a </a:t>
            </a:r>
            <a:r>
              <a:rPr sz="2500" spc="155" dirty="0">
                <a:latin typeface="Arial"/>
                <a:cs typeface="Arial"/>
              </a:rPr>
              <a:t>number </a:t>
            </a:r>
            <a:r>
              <a:rPr sz="2500" spc="180" dirty="0">
                <a:latin typeface="Arial"/>
                <a:cs typeface="Arial"/>
              </a:rPr>
              <a:t>of </a:t>
            </a:r>
            <a:r>
              <a:rPr sz="2500" spc="110" dirty="0">
                <a:latin typeface="Arial"/>
                <a:cs typeface="Arial"/>
              </a:rPr>
              <a:t>possible </a:t>
            </a:r>
            <a:r>
              <a:rPr sz="2500" spc="100" dirty="0">
                <a:latin typeface="Arial"/>
                <a:cs typeface="Arial"/>
              </a:rPr>
              <a:t>actions </a:t>
            </a:r>
            <a:r>
              <a:rPr sz="2500" spc="105" dirty="0">
                <a:latin typeface="Arial"/>
                <a:cs typeface="Arial"/>
              </a:rPr>
              <a:t>and </a:t>
            </a:r>
            <a:r>
              <a:rPr sz="2500" spc="135" dirty="0">
                <a:latin typeface="Arial"/>
                <a:cs typeface="Arial"/>
              </a:rPr>
              <a:t>guide  </a:t>
            </a:r>
            <a:r>
              <a:rPr sz="2500" spc="90" dirty="0">
                <a:latin typeface="Arial"/>
                <a:cs typeface="Arial"/>
              </a:rPr>
              <a:t>us </a:t>
            </a:r>
            <a:r>
              <a:rPr sz="2500" spc="120" dirty="0">
                <a:latin typeface="Arial"/>
                <a:cs typeface="Arial"/>
              </a:rPr>
              <a:t>towards </a:t>
            </a:r>
            <a:r>
              <a:rPr sz="2500" spc="70" dirty="0">
                <a:latin typeface="Arial"/>
                <a:cs typeface="Arial"/>
              </a:rPr>
              <a:t>an </a:t>
            </a:r>
            <a:r>
              <a:rPr sz="2500" spc="155" dirty="0">
                <a:latin typeface="Arial"/>
                <a:cs typeface="Arial"/>
              </a:rPr>
              <a:t>optimal</a:t>
            </a:r>
            <a:r>
              <a:rPr sz="2500" spc="125" dirty="0">
                <a:latin typeface="Arial"/>
                <a:cs typeface="Arial"/>
              </a:rPr>
              <a:t> </a:t>
            </a:r>
            <a:r>
              <a:rPr sz="2500" spc="140" dirty="0">
                <a:latin typeface="Arial"/>
                <a:cs typeface="Arial"/>
              </a:rPr>
              <a:t>solution.</a:t>
            </a: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487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6172" y="568439"/>
            <a:ext cx="5799582" cy="552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/>
          <p:nvPr/>
        </p:nvSpPr>
        <p:spPr>
          <a:xfrm>
            <a:off x="645668" y="1468881"/>
            <a:ext cx="7882890" cy="436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923925" indent="-25654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b="1" spc="-5" dirty="0">
                <a:latin typeface="Arial"/>
                <a:cs typeface="Arial"/>
              </a:rPr>
              <a:t>Random </a:t>
            </a:r>
            <a:r>
              <a:rPr sz="2500" b="1" spc="5" dirty="0">
                <a:latin typeface="Arial"/>
                <a:cs typeface="Arial"/>
              </a:rPr>
              <a:t>Variable: </a:t>
            </a:r>
            <a:r>
              <a:rPr sz="2500" spc="50" dirty="0">
                <a:latin typeface="Arial"/>
                <a:cs typeface="Arial"/>
              </a:rPr>
              <a:t>A </a:t>
            </a:r>
            <a:r>
              <a:rPr sz="2500" spc="90" dirty="0">
                <a:latin typeface="Arial"/>
                <a:cs typeface="Arial"/>
              </a:rPr>
              <a:t>variable </a:t>
            </a:r>
            <a:r>
              <a:rPr sz="2500" spc="85" dirty="0">
                <a:latin typeface="Arial"/>
                <a:cs typeface="Arial"/>
              </a:rPr>
              <a:t>whose </a:t>
            </a:r>
            <a:r>
              <a:rPr sz="2500" spc="70" dirty="0">
                <a:latin typeface="Arial"/>
                <a:cs typeface="Arial"/>
              </a:rPr>
              <a:t>value </a:t>
            </a:r>
            <a:r>
              <a:rPr sz="2500" spc="85" dirty="0">
                <a:latin typeface="Arial"/>
                <a:cs typeface="Arial"/>
              </a:rPr>
              <a:t>is  </a:t>
            </a:r>
            <a:r>
              <a:rPr sz="2500" spc="120" dirty="0">
                <a:latin typeface="Arial"/>
                <a:cs typeface="Arial"/>
              </a:rPr>
              <a:t>subject </a:t>
            </a:r>
            <a:r>
              <a:rPr sz="2500" spc="185" dirty="0">
                <a:latin typeface="Arial"/>
                <a:cs typeface="Arial"/>
              </a:rPr>
              <a:t>to </a:t>
            </a:r>
            <a:r>
              <a:rPr sz="2500" spc="114" dirty="0">
                <a:latin typeface="Arial"/>
                <a:cs typeface="Arial"/>
              </a:rPr>
              <a:t>variation </a:t>
            </a:r>
            <a:r>
              <a:rPr sz="2500" spc="110" dirty="0">
                <a:latin typeface="Arial"/>
                <a:cs typeface="Arial"/>
              </a:rPr>
              <a:t>due </a:t>
            </a:r>
            <a:r>
              <a:rPr sz="2500" spc="185" dirty="0">
                <a:latin typeface="Arial"/>
                <a:cs typeface="Arial"/>
              </a:rPr>
              <a:t>to</a:t>
            </a:r>
            <a:r>
              <a:rPr sz="2500" spc="-60" dirty="0">
                <a:latin typeface="Arial"/>
                <a:cs typeface="Arial"/>
              </a:rPr>
              <a:t> </a:t>
            </a:r>
            <a:r>
              <a:rPr sz="2500" spc="65" dirty="0">
                <a:latin typeface="Arial"/>
                <a:cs typeface="Arial"/>
              </a:rPr>
              <a:t>chance.</a:t>
            </a:r>
            <a:endParaRPr sz="2500" dirty="0">
              <a:latin typeface="Arial"/>
              <a:cs typeface="Arial"/>
            </a:endParaRPr>
          </a:p>
          <a:p>
            <a:pPr marL="268605" marR="1088390" indent="-25654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b="1" spc="-100" dirty="0">
                <a:latin typeface="Arial"/>
                <a:cs typeface="Arial"/>
              </a:rPr>
              <a:t>Bias: </a:t>
            </a:r>
            <a:r>
              <a:rPr sz="2500" spc="90" dirty="0">
                <a:latin typeface="Arial"/>
                <a:cs typeface="Arial"/>
              </a:rPr>
              <a:t>Giving </a:t>
            </a:r>
            <a:r>
              <a:rPr sz="2500" spc="140" dirty="0">
                <a:latin typeface="Arial"/>
                <a:cs typeface="Arial"/>
              </a:rPr>
              <a:t>unfair </a:t>
            </a:r>
            <a:r>
              <a:rPr sz="2500" spc="90" dirty="0">
                <a:latin typeface="Arial"/>
                <a:cs typeface="Arial"/>
              </a:rPr>
              <a:t>preference </a:t>
            </a:r>
            <a:r>
              <a:rPr sz="2500" spc="185" dirty="0">
                <a:latin typeface="Arial"/>
                <a:cs typeface="Arial"/>
              </a:rPr>
              <a:t>to </a:t>
            </a:r>
            <a:r>
              <a:rPr sz="2500" spc="95" dirty="0">
                <a:latin typeface="Arial"/>
                <a:cs typeface="Arial"/>
              </a:rPr>
              <a:t>one </a:t>
            </a:r>
            <a:r>
              <a:rPr sz="2500" spc="170" dirty="0">
                <a:latin typeface="Arial"/>
                <a:cs typeface="Arial"/>
              </a:rPr>
              <a:t>thing  </a:t>
            </a:r>
            <a:r>
              <a:rPr sz="2500" spc="100" dirty="0">
                <a:latin typeface="Arial"/>
                <a:cs typeface="Arial"/>
              </a:rPr>
              <a:t>against </a:t>
            </a:r>
            <a:r>
              <a:rPr sz="2500" spc="125" dirty="0">
                <a:latin typeface="Arial"/>
                <a:cs typeface="Arial"/>
              </a:rPr>
              <a:t>the</a:t>
            </a:r>
            <a:r>
              <a:rPr sz="2500" spc="90" dirty="0">
                <a:latin typeface="Arial"/>
                <a:cs typeface="Arial"/>
              </a:rPr>
              <a:t> </a:t>
            </a:r>
            <a:r>
              <a:rPr sz="2500" spc="135" dirty="0">
                <a:latin typeface="Arial"/>
                <a:cs typeface="Arial"/>
              </a:rPr>
              <a:t>other.</a:t>
            </a:r>
            <a:endParaRPr sz="2500" dirty="0">
              <a:latin typeface="Arial"/>
              <a:cs typeface="Arial"/>
            </a:endParaRPr>
          </a:p>
          <a:p>
            <a:pPr marL="268605" marR="321310" indent="-25654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b="1" spc="15" dirty="0">
                <a:latin typeface="Arial"/>
                <a:cs typeface="Arial"/>
              </a:rPr>
              <a:t>Qualitative </a:t>
            </a:r>
            <a:r>
              <a:rPr sz="2500" b="1" spc="25" dirty="0">
                <a:latin typeface="Arial"/>
                <a:cs typeface="Arial"/>
              </a:rPr>
              <a:t>Data: </a:t>
            </a:r>
            <a:r>
              <a:rPr sz="2500" spc="120" dirty="0">
                <a:latin typeface="Arial"/>
                <a:cs typeface="Arial"/>
              </a:rPr>
              <a:t>If </a:t>
            </a:r>
            <a:r>
              <a:rPr sz="2500" spc="55" dirty="0">
                <a:latin typeface="Arial"/>
                <a:cs typeface="Arial"/>
              </a:rPr>
              <a:t>we can </a:t>
            </a:r>
            <a:r>
              <a:rPr sz="2500" spc="85" dirty="0">
                <a:latin typeface="Arial"/>
                <a:cs typeface="Arial"/>
              </a:rPr>
              <a:t>set </a:t>
            </a:r>
            <a:r>
              <a:rPr sz="2500" spc="130" dirty="0">
                <a:latin typeface="Arial"/>
                <a:cs typeface="Arial"/>
              </a:rPr>
              <a:t>the </a:t>
            </a:r>
            <a:r>
              <a:rPr sz="2500" spc="95" dirty="0">
                <a:latin typeface="Arial"/>
                <a:cs typeface="Arial"/>
              </a:rPr>
              <a:t>data </a:t>
            </a:r>
            <a:r>
              <a:rPr sz="2500" spc="170" dirty="0">
                <a:latin typeface="Arial"/>
                <a:cs typeface="Arial"/>
              </a:rPr>
              <a:t>into </a:t>
            </a:r>
            <a:r>
              <a:rPr sz="2500" spc="60" dirty="0">
                <a:latin typeface="Arial"/>
                <a:cs typeface="Arial"/>
              </a:rPr>
              <a:t>any  </a:t>
            </a:r>
            <a:r>
              <a:rPr sz="2500" spc="155" dirty="0">
                <a:latin typeface="Arial"/>
                <a:cs typeface="Arial"/>
              </a:rPr>
              <a:t>number </a:t>
            </a:r>
            <a:r>
              <a:rPr sz="2500" spc="180" dirty="0">
                <a:latin typeface="Arial"/>
                <a:cs typeface="Arial"/>
              </a:rPr>
              <a:t>of </a:t>
            </a:r>
            <a:r>
              <a:rPr sz="2500" spc="135" dirty="0">
                <a:latin typeface="Arial"/>
                <a:cs typeface="Arial"/>
              </a:rPr>
              <a:t>groups, </a:t>
            </a:r>
            <a:r>
              <a:rPr sz="2500" spc="60" dirty="0">
                <a:latin typeface="Arial"/>
                <a:cs typeface="Arial"/>
              </a:rPr>
              <a:t>we </a:t>
            </a:r>
            <a:r>
              <a:rPr sz="2500" spc="80" dirty="0">
                <a:latin typeface="Arial"/>
                <a:cs typeface="Arial"/>
              </a:rPr>
              <a:t>call </a:t>
            </a:r>
            <a:r>
              <a:rPr sz="2500" spc="150" dirty="0">
                <a:latin typeface="Arial"/>
                <a:cs typeface="Arial"/>
              </a:rPr>
              <a:t>that </a:t>
            </a:r>
            <a:r>
              <a:rPr sz="2500" spc="95" dirty="0">
                <a:latin typeface="Arial"/>
                <a:cs typeface="Arial"/>
              </a:rPr>
              <a:t>data </a:t>
            </a:r>
            <a:r>
              <a:rPr sz="2500" dirty="0">
                <a:latin typeface="Arial"/>
                <a:cs typeface="Arial"/>
              </a:rPr>
              <a:t>as  </a:t>
            </a:r>
            <a:r>
              <a:rPr sz="2500" spc="100" dirty="0">
                <a:latin typeface="Arial"/>
                <a:cs typeface="Arial"/>
              </a:rPr>
              <a:t>Qualitative</a:t>
            </a:r>
            <a:r>
              <a:rPr sz="2500" spc="85" dirty="0">
                <a:latin typeface="Arial"/>
                <a:cs typeface="Arial"/>
              </a:rPr>
              <a:t> </a:t>
            </a:r>
            <a:r>
              <a:rPr sz="2500" spc="95" dirty="0">
                <a:latin typeface="Arial"/>
                <a:cs typeface="Arial"/>
              </a:rPr>
              <a:t>data.</a:t>
            </a:r>
            <a:endParaRPr sz="2500" dirty="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b="1" spc="25" dirty="0">
                <a:latin typeface="Arial"/>
                <a:cs typeface="Arial"/>
              </a:rPr>
              <a:t>Quantitative Data: </a:t>
            </a:r>
            <a:r>
              <a:rPr sz="2500" spc="125" dirty="0">
                <a:latin typeface="Arial"/>
                <a:cs typeface="Arial"/>
              </a:rPr>
              <a:t>It </a:t>
            </a:r>
            <a:r>
              <a:rPr sz="2500" spc="90" dirty="0">
                <a:latin typeface="Arial"/>
                <a:cs typeface="Arial"/>
              </a:rPr>
              <a:t>is </a:t>
            </a:r>
            <a:r>
              <a:rPr sz="2500" spc="-15" dirty="0">
                <a:latin typeface="Arial"/>
                <a:cs typeface="Arial"/>
              </a:rPr>
              <a:t>a </a:t>
            </a:r>
            <a:r>
              <a:rPr sz="2500" spc="105" dirty="0">
                <a:latin typeface="Arial"/>
                <a:cs typeface="Arial"/>
              </a:rPr>
              <a:t>measurement </a:t>
            </a:r>
            <a:r>
              <a:rPr sz="2500" spc="90" dirty="0">
                <a:latin typeface="Arial"/>
                <a:cs typeface="Arial"/>
              </a:rPr>
              <a:t>expressed  </a:t>
            </a:r>
            <a:r>
              <a:rPr sz="2500" spc="155" dirty="0">
                <a:latin typeface="Arial"/>
                <a:cs typeface="Arial"/>
              </a:rPr>
              <a:t>in </a:t>
            </a:r>
            <a:r>
              <a:rPr sz="2500" spc="130" dirty="0">
                <a:latin typeface="Arial"/>
                <a:cs typeface="Arial"/>
              </a:rPr>
              <a:t>numbers, </a:t>
            </a:r>
            <a:r>
              <a:rPr sz="2500" spc="185" dirty="0">
                <a:latin typeface="Arial"/>
                <a:cs typeface="Arial"/>
              </a:rPr>
              <a:t>but </a:t>
            </a:r>
            <a:r>
              <a:rPr sz="2500" spc="180" dirty="0">
                <a:latin typeface="Arial"/>
                <a:cs typeface="Arial"/>
              </a:rPr>
              <a:t>not </a:t>
            </a:r>
            <a:r>
              <a:rPr sz="2500" spc="100" dirty="0">
                <a:latin typeface="Arial"/>
                <a:cs typeface="Arial"/>
              </a:rPr>
              <a:t>all </a:t>
            </a:r>
            <a:r>
              <a:rPr sz="2500" spc="135" dirty="0">
                <a:latin typeface="Arial"/>
                <a:cs typeface="Arial"/>
              </a:rPr>
              <a:t>numbers </a:t>
            </a:r>
            <a:r>
              <a:rPr sz="2500" spc="55" dirty="0">
                <a:latin typeface="Arial"/>
                <a:cs typeface="Arial"/>
              </a:rPr>
              <a:t>are </a:t>
            </a:r>
            <a:r>
              <a:rPr sz="2500" spc="125" dirty="0">
                <a:latin typeface="Arial"/>
                <a:cs typeface="Arial"/>
              </a:rPr>
              <a:t>quantitative  </a:t>
            </a:r>
            <a:r>
              <a:rPr sz="2500" spc="120" dirty="0">
                <a:latin typeface="Arial"/>
                <a:cs typeface="Arial"/>
              </a:rPr>
              <a:t>like, </a:t>
            </a:r>
            <a:r>
              <a:rPr sz="2500" spc="150" dirty="0">
                <a:latin typeface="Arial"/>
                <a:cs typeface="Arial"/>
              </a:rPr>
              <a:t>mobile </a:t>
            </a:r>
            <a:r>
              <a:rPr sz="2500" spc="155" dirty="0">
                <a:latin typeface="Arial"/>
                <a:cs typeface="Arial"/>
              </a:rPr>
              <a:t>number </a:t>
            </a:r>
            <a:r>
              <a:rPr sz="2500" spc="105" dirty="0">
                <a:latin typeface="Arial"/>
                <a:cs typeface="Arial"/>
              </a:rPr>
              <a:t>and </a:t>
            </a:r>
            <a:r>
              <a:rPr sz="2500" spc="120" dirty="0">
                <a:latin typeface="Arial"/>
                <a:cs typeface="Arial"/>
              </a:rPr>
              <a:t>postal </a:t>
            </a:r>
            <a:r>
              <a:rPr sz="2500" spc="85" dirty="0">
                <a:latin typeface="Arial"/>
                <a:cs typeface="Arial"/>
              </a:rPr>
              <a:t>code </a:t>
            </a:r>
            <a:r>
              <a:rPr sz="2500" spc="160" dirty="0">
                <a:latin typeface="Arial"/>
                <a:cs typeface="Arial"/>
              </a:rPr>
              <a:t>in </a:t>
            </a:r>
            <a:r>
              <a:rPr sz="2500" spc="95" dirty="0">
                <a:latin typeface="Arial"/>
                <a:cs typeface="Arial"/>
              </a:rPr>
              <a:t>India,  </a:t>
            </a:r>
            <a:r>
              <a:rPr sz="2500" spc="125" dirty="0">
                <a:latin typeface="Arial"/>
                <a:cs typeface="Arial"/>
              </a:rPr>
              <a:t>which </a:t>
            </a:r>
            <a:r>
              <a:rPr sz="2500" spc="55" dirty="0">
                <a:latin typeface="Arial"/>
                <a:cs typeface="Arial"/>
              </a:rPr>
              <a:t>we </a:t>
            </a:r>
            <a:r>
              <a:rPr sz="2500" spc="114" dirty="0">
                <a:latin typeface="Arial"/>
                <a:cs typeface="Arial"/>
              </a:rPr>
              <a:t>cannot </a:t>
            </a:r>
            <a:r>
              <a:rPr sz="2500" spc="110" dirty="0">
                <a:latin typeface="Arial"/>
                <a:cs typeface="Arial"/>
              </a:rPr>
              <a:t>add </a:t>
            </a:r>
            <a:r>
              <a:rPr sz="2500" spc="160" dirty="0">
                <a:latin typeface="Arial"/>
                <a:cs typeface="Arial"/>
              </a:rPr>
              <a:t>or</a:t>
            </a:r>
            <a:r>
              <a:rPr sz="2500" spc="40" dirty="0">
                <a:latin typeface="Arial"/>
                <a:cs typeface="Arial"/>
              </a:rPr>
              <a:t> </a:t>
            </a:r>
            <a:r>
              <a:rPr sz="2500" spc="125" dirty="0">
                <a:latin typeface="Arial"/>
                <a:cs typeface="Arial"/>
              </a:rPr>
              <a:t>subtract.</a:t>
            </a: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158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35963" y="402336"/>
            <a:ext cx="5810249" cy="464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/>
          <p:nvPr/>
        </p:nvSpPr>
        <p:spPr>
          <a:xfrm>
            <a:off x="645668" y="1465834"/>
            <a:ext cx="7909559" cy="310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25" dirty="0">
                <a:latin typeface="Arial"/>
                <a:cs typeface="Arial"/>
              </a:rPr>
              <a:t>Levels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105" dirty="0">
                <a:latin typeface="Arial"/>
                <a:cs typeface="Arial"/>
              </a:rPr>
              <a:t>Measurement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95" dirty="0">
                <a:latin typeface="Arial"/>
                <a:cs typeface="Arial"/>
              </a:rPr>
              <a:t>really key  </a:t>
            </a:r>
            <a:r>
              <a:rPr sz="2700" spc="105" dirty="0">
                <a:latin typeface="Arial"/>
                <a:cs typeface="Arial"/>
              </a:rPr>
              <a:t>characteristic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70" dirty="0">
                <a:latin typeface="Arial"/>
                <a:cs typeface="Arial"/>
              </a:rPr>
              <a:t>any </a:t>
            </a:r>
            <a:r>
              <a:rPr sz="2700" spc="135" dirty="0">
                <a:latin typeface="Arial"/>
                <a:cs typeface="Arial"/>
              </a:rPr>
              <a:t>particular </a:t>
            </a:r>
            <a:r>
              <a:rPr sz="2700" spc="100" dirty="0">
                <a:latin typeface="Arial"/>
                <a:cs typeface="Arial"/>
              </a:rPr>
              <a:t>variable. </a:t>
            </a:r>
            <a:r>
              <a:rPr sz="2700" spc="80" dirty="0">
                <a:latin typeface="Arial"/>
                <a:cs typeface="Arial"/>
              </a:rPr>
              <a:t>There  </a:t>
            </a:r>
            <a:r>
              <a:rPr sz="2700" spc="60" dirty="0">
                <a:latin typeface="Arial"/>
                <a:cs typeface="Arial"/>
              </a:rPr>
              <a:t>are </a:t>
            </a:r>
            <a:r>
              <a:rPr sz="2700" spc="100" dirty="0">
                <a:latin typeface="Arial"/>
                <a:cs typeface="Arial"/>
              </a:rPr>
              <a:t>actually </a:t>
            </a:r>
            <a:r>
              <a:rPr sz="2700" spc="190" dirty="0">
                <a:latin typeface="Arial"/>
                <a:cs typeface="Arial"/>
              </a:rPr>
              <a:t>four </a:t>
            </a:r>
            <a:r>
              <a:rPr sz="2700" spc="65" dirty="0">
                <a:latin typeface="Arial"/>
                <a:cs typeface="Arial"/>
              </a:rPr>
              <a:t>levels </a:t>
            </a:r>
            <a:r>
              <a:rPr sz="2700" spc="195" dirty="0">
                <a:latin typeface="Arial"/>
                <a:cs typeface="Arial"/>
              </a:rPr>
              <a:t>of</a:t>
            </a:r>
            <a:r>
              <a:rPr sz="2700" spc="60" dirty="0">
                <a:latin typeface="Arial"/>
                <a:cs typeface="Arial"/>
              </a:rPr>
              <a:t> </a:t>
            </a:r>
            <a:r>
              <a:rPr sz="2700" spc="120" dirty="0">
                <a:latin typeface="Arial"/>
                <a:cs typeface="Arial"/>
              </a:rPr>
              <a:t>measurement.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50" dirty="0">
                <a:latin typeface="Arial"/>
                <a:cs typeface="Arial"/>
              </a:rPr>
              <a:t>1.</a:t>
            </a:r>
            <a:r>
              <a:rPr sz="2700" spc="95" dirty="0">
                <a:latin typeface="Arial"/>
                <a:cs typeface="Arial"/>
              </a:rPr>
              <a:t> </a:t>
            </a:r>
            <a:r>
              <a:rPr sz="2700" spc="140" dirty="0">
                <a:latin typeface="Arial"/>
                <a:cs typeface="Arial"/>
              </a:rPr>
              <a:t>Nominal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50" dirty="0">
                <a:latin typeface="Arial"/>
                <a:cs typeface="Arial"/>
              </a:rPr>
              <a:t>2.</a:t>
            </a:r>
            <a:r>
              <a:rPr sz="2700" spc="25" dirty="0">
                <a:latin typeface="Arial"/>
                <a:cs typeface="Arial"/>
              </a:rPr>
              <a:t> </a:t>
            </a:r>
            <a:r>
              <a:rPr sz="2700" spc="130" dirty="0">
                <a:latin typeface="Arial"/>
                <a:cs typeface="Arial"/>
              </a:rPr>
              <a:t>Ordinal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50" dirty="0">
                <a:latin typeface="Arial"/>
                <a:cs typeface="Arial"/>
              </a:rPr>
              <a:t>3.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spc="105" dirty="0">
                <a:latin typeface="Arial"/>
                <a:cs typeface="Arial"/>
              </a:rPr>
              <a:t>Interval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50" dirty="0">
                <a:latin typeface="Arial"/>
                <a:cs typeface="Arial"/>
              </a:rPr>
              <a:t>4.</a:t>
            </a:r>
            <a:r>
              <a:rPr sz="2700" spc="95" dirty="0">
                <a:latin typeface="Arial"/>
                <a:cs typeface="Arial"/>
              </a:rPr>
              <a:t> </a:t>
            </a:r>
            <a:r>
              <a:rPr sz="2700" spc="60" dirty="0">
                <a:latin typeface="Arial"/>
                <a:cs typeface="Arial"/>
              </a:rPr>
              <a:t>Ratio</a:t>
            </a:r>
            <a:endParaRPr sz="2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630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3624" y="598931"/>
            <a:ext cx="3422141" cy="454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/>
          <p:nvPr/>
        </p:nvSpPr>
        <p:spPr>
          <a:xfrm>
            <a:off x="645668" y="1468881"/>
            <a:ext cx="7801609" cy="4700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66675" indent="-25654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b="1" spc="35" dirty="0">
                <a:latin typeface="Arial"/>
                <a:cs typeface="Arial"/>
              </a:rPr>
              <a:t>Nominal </a:t>
            </a:r>
            <a:r>
              <a:rPr sz="2500" b="1" spc="-70" dirty="0">
                <a:latin typeface="Arial"/>
                <a:cs typeface="Arial"/>
              </a:rPr>
              <a:t>Scale: </a:t>
            </a:r>
            <a:r>
              <a:rPr sz="2500" spc="95" dirty="0">
                <a:latin typeface="Arial"/>
                <a:cs typeface="Arial"/>
              </a:rPr>
              <a:t>This </a:t>
            </a:r>
            <a:r>
              <a:rPr sz="2500" spc="40" dirty="0">
                <a:latin typeface="Arial"/>
                <a:cs typeface="Arial"/>
              </a:rPr>
              <a:t>scale </a:t>
            </a:r>
            <a:r>
              <a:rPr sz="2500" spc="90" dirty="0">
                <a:latin typeface="Arial"/>
                <a:cs typeface="Arial"/>
              </a:rPr>
              <a:t>satisfies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145" dirty="0">
                <a:latin typeface="Arial"/>
                <a:cs typeface="Arial"/>
              </a:rPr>
              <a:t>identity  property </a:t>
            </a:r>
            <a:r>
              <a:rPr sz="2500" spc="180" dirty="0">
                <a:latin typeface="Arial"/>
                <a:cs typeface="Arial"/>
              </a:rPr>
              <a:t>of </a:t>
            </a:r>
            <a:r>
              <a:rPr sz="2500" spc="110" dirty="0">
                <a:latin typeface="Arial"/>
                <a:cs typeface="Arial"/>
              </a:rPr>
              <a:t>measurement. </a:t>
            </a:r>
            <a:r>
              <a:rPr sz="2500" spc="55" dirty="0">
                <a:latin typeface="Arial"/>
                <a:cs typeface="Arial"/>
              </a:rPr>
              <a:t>Let </a:t>
            </a:r>
            <a:r>
              <a:rPr sz="2500" spc="90" dirty="0">
                <a:latin typeface="Arial"/>
                <a:cs typeface="Arial"/>
              </a:rPr>
              <a:t>us </a:t>
            </a:r>
            <a:r>
              <a:rPr sz="2500" spc="105" dirty="0">
                <a:latin typeface="Arial"/>
                <a:cs typeface="Arial"/>
              </a:rPr>
              <a:t>take </a:t>
            </a:r>
            <a:r>
              <a:rPr sz="2500" spc="60" dirty="0">
                <a:latin typeface="Arial"/>
                <a:cs typeface="Arial"/>
              </a:rPr>
              <a:t>Gender </a:t>
            </a:r>
            <a:r>
              <a:rPr sz="2500" dirty="0">
                <a:latin typeface="Arial"/>
                <a:cs typeface="Arial"/>
              </a:rPr>
              <a:t>as  </a:t>
            </a:r>
            <a:r>
              <a:rPr sz="2500" spc="70" dirty="0">
                <a:latin typeface="Arial"/>
                <a:cs typeface="Arial"/>
              </a:rPr>
              <a:t>an </a:t>
            </a:r>
            <a:r>
              <a:rPr sz="2500" spc="114" dirty="0">
                <a:latin typeface="Arial"/>
                <a:cs typeface="Arial"/>
              </a:rPr>
              <a:t>example, </a:t>
            </a:r>
            <a:r>
              <a:rPr sz="2500" spc="110" dirty="0">
                <a:latin typeface="Arial"/>
                <a:cs typeface="Arial"/>
              </a:rPr>
              <a:t>Individuals </a:t>
            </a:r>
            <a:r>
              <a:rPr sz="2500" spc="95" dirty="0">
                <a:latin typeface="Arial"/>
                <a:cs typeface="Arial"/>
              </a:rPr>
              <a:t>may </a:t>
            </a:r>
            <a:r>
              <a:rPr sz="2500" spc="90" dirty="0">
                <a:latin typeface="Arial"/>
                <a:cs typeface="Arial"/>
              </a:rPr>
              <a:t>be classified</a:t>
            </a:r>
            <a:r>
              <a:rPr sz="2500" spc="10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as</a:t>
            </a:r>
          </a:p>
          <a:p>
            <a:pPr marL="268605" marR="214629">
              <a:lnSpc>
                <a:spcPct val="100000"/>
              </a:lnSpc>
            </a:pPr>
            <a:r>
              <a:rPr sz="2500" spc="100" dirty="0">
                <a:latin typeface="Arial"/>
                <a:cs typeface="Arial"/>
              </a:rPr>
              <a:t>“male” </a:t>
            </a:r>
            <a:r>
              <a:rPr sz="2500" spc="165" dirty="0">
                <a:latin typeface="Arial"/>
                <a:cs typeface="Arial"/>
              </a:rPr>
              <a:t>or </a:t>
            </a:r>
            <a:r>
              <a:rPr sz="2500" spc="100" dirty="0">
                <a:latin typeface="Arial"/>
                <a:cs typeface="Arial"/>
              </a:rPr>
              <a:t>“female”, </a:t>
            </a:r>
            <a:r>
              <a:rPr sz="2500" spc="185" dirty="0">
                <a:latin typeface="Arial"/>
                <a:cs typeface="Arial"/>
              </a:rPr>
              <a:t>but </a:t>
            </a:r>
            <a:r>
              <a:rPr sz="2500" spc="130" dirty="0">
                <a:latin typeface="Arial"/>
                <a:cs typeface="Arial"/>
              </a:rPr>
              <a:t>neither </a:t>
            </a:r>
            <a:r>
              <a:rPr sz="2500" spc="70" dirty="0">
                <a:latin typeface="Arial"/>
                <a:cs typeface="Arial"/>
              </a:rPr>
              <a:t>value</a:t>
            </a:r>
            <a:r>
              <a:rPr sz="2500" spc="-175" dirty="0">
                <a:latin typeface="Arial"/>
                <a:cs typeface="Arial"/>
              </a:rPr>
              <a:t> </a:t>
            </a:r>
            <a:r>
              <a:rPr sz="2500" spc="95" dirty="0">
                <a:latin typeface="Arial"/>
                <a:cs typeface="Arial"/>
              </a:rPr>
              <a:t>represents  </a:t>
            </a:r>
            <a:r>
              <a:rPr sz="2500" spc="140" dirty="0">
                <a:latin typeface="Arial"/>
                <a:cs typeface="Arial"/>
              </a:rPr>
              <a:t>more </a:t>
            </a:r>
            <a:r>
              <a:rPr sz="2500" spc="160" dirty="0">
                <a:latin typeface="Arial"/>
                <a:cs typeface="Arial"/>
              </a:rPr>
              <a:t>or </a:t>
            </a:r>
            <a:r>
              <a:rPr sz="2500" spc="45" dirty="0">
                <a:latin typeface="Arial"/>
                <a:cs typeface="Arial"/>
              </a:rPr>
              <a:t>less </a:t>
            </a:r>
            <a:r>
              <a:rPr sz="2500" spc="110" dirty="0">
                <a:latin typeface="Arial"/>
                <a:cs typeface="Arial"/>
              </a:rPr>
              <a:t>“gender” </a:t>
            </a:r>
            <a:r>
              <a:rPr sz="2500" spc="135" dirty="0">
                <a:latin typeface="Arial"/>
                <a:cs typeface="Arial"/>
              </a:rPr>
              <a:t>than </a:t>
            </a:r>
            <a:r>
              <a:rPr sz="2500" spc="125" dirty="0">
                <a:latin typeface="Arial"/>
                <a:cs typeface="Arial"/>
              </a:rPr>
              <a:t>the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130" dirty="0">
                <a:latin typeface="Arial"/>
                <a:cs typeface="Arial"/>
              </a:rPr>
              <a:t>other.</a:t>
            </a:r>
            <a:endParaRPr sz="2500" dirty="0">
              <a:latin typeface="Arial"/>
              <a:cs typeface="Arial"/>
            </a:endParaRPr>
          </a:p>
          <a:p>
            <a:pPr marL="268605" marR="121285" indent="-25654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700" spc="-49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20" dirty="0">
                <a:latin typeface="Arial"/>
                <a:cs typeface="Arial"/>
              </a:rPr>
              <a:t>When </a:t>
            </a:r>
            <a:r>
              <a:rPr sz="2500" spc="114" dirty="0">
                <a:latin typeface="Arial"/>
                <a:cs typeface="Arial"/>
              </a:rPr>
              <a:t>you </a:t>
            </a:r>
            <a:r>
              <a:rPr sz="2500" spc="45" dirty="0">
                <a:latin typeface="Arial"/>
                <a:cs typeface="Arial"/>
              </a:rPr>
              <a:t>have </a:t>
            </a:r>
            <a:r>
              <a:rPr sz="2500" spc="-15" dirty="0">
                <a:latin typeface="Arial"/>
                <a:cs typeface="Arial"/>
              </a:rPr>
              <a:t>a </a:t>
            </a:r>
            <a:r>
              <a:rPr sz="2500" spc="145" dirty="0">
                <a:latin typeface="Arial"/>
                <a:cs typeface="Arial"/>
              </a:rPr>
              <a:t>nominal </a:t>
            </a:r>
            <a:r>
              <a:rPr sz="2500" spc="70" dirty="0">
                <a:latin typeface="Arial"/>
                <a:cs typeface="Arial"/>
              </a:rPr>
              <a:t>level </a:t>
            </a:r>
            <a:r>
              <a:rPr sz="2500" spc="85" dirty="0">
                <a:latin typeface="Arial"/>
                <a:cs typeface="Arial"/>
              </a:rPr>
              <a:t>variable </a:t>
            </a:r>
            <a:r>
              <a:rPr sz="2500" spc="200" dirty="0">
                <a:latin typeface="Arial"/>
                <a:cs typeface="Arial"/>
              </a:rPr>
              <a:t>it </a:t>
            </a:r>
            <a:r>
              <a:rPr sz="2500" spc="55" dirty="0">
                <a:latin typeface="Arial"/>
                <a:cs typeface="Arial"/>
              </a:rPr>
              <a:t>has </a:t>
            </a:r>
            <a:r>
              <a:rPr sz="2500" spc="190" dirty="0">
                <a:latin typeface="Arial"/>
                <a:cs typeface="Arial"/>
              </a:rPr>
              <a:t>to  </a:t>
            </a:r>
            <a:r>
              <a:rPr sz="2500" spc="90" dirty="0">
                <a:latin typeface="Arial"/>
                <a:cs typeface="Arial"/>
              </a:rPr>
              <a:t>be </a:t>
            </a:r>
            <a:r>
              <a:rPr sz="2500" b="1" spc="-20" dirty="0">
                <a:latin typeface="Arial"/>
                <a:cs typeface="Arial"/>
              </a:rPr>
              <a:t>Exhaustive </a:t>
            </a:r>
            <a:r>
              <a:rPr sz="2500" spc="105" dirty="0">
                <a:latin typeface="Arial"/>
                <a:cs typeface="Arial"/>
              </a:rPr>
              <a:t>and </a:t>
            </a:r>
            <a:r>
              <a:rPr sz="2500" b="1" spc="20" dirty="0">
                <a:latin typeface="Arial"/>
                <a:cs typeface="Arial"/>
              </a:rPr>
              <a:t>Mutually</a:t>
            </a:r>
            <a:r>
              <a:rPr sz="2500" b="1" spc="135" dirty="0">
                <a:latin typeface="Arial"/>
                <a:cs typeface="Arial"/>
              </a:rPr>
              <a:t> </a:t>
            </a:r>
            <a:r>
              <a:rPr sz="2500" b="1" spc="5" dirty="0">
                <a:latin typeface="Arial"/>
                <a:cs typeface="Arial"/>
              </a:rPr>
              <a:t>exclusive</a:t>
            </a:r>
            <a:r>
              <a:rPr sz="2500" spc="5" dirty="0">
                <a:latin typeface="Arial"/>
                <a:cs typeface="Arial"/>
              </a:rPr>
              <a:t>.</a:t>
            </a:r>
            <a:endParaRPr sz="2500" dirty="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  <a:tab pos="623379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70" dirty="0">
                <a:latin typeface="Arial"/>
                <a:cs typeface="Arial"/>
              </a:rPr>
              <a:t>Exhaustive </a:t>
            </a:r>
            <a:r>
              <a:rPr sz="2500" spc="80" dirty="0">
                <a:latin typeface="Arial"/>
                <a:cs typeface="Arial"/>
              </a:rPr>
              <a:t>means </a:t>
            </a:r>
            <a:r>
              <a:rPr sz="2500" spc="155" dirty="0">
                <a:latin typeface="Arial"/>
                <a:cs typeface="Arial"/>
              </a:rPr>
              <a:t>that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85" dirty="0">
                <a:latin typeface="Arial"/>
                <a:cs typeface="Arial"/>
              </a:rPr>
              <a:t>variable </a:t>
            </a:r>
            <a:r>
              <a:rPr sz="2500" spc="70" dirty="0">
                <a:latin typeface="Arial"/>
                <a:cs typeface="Arial"/>
              </a:rPr>
              <a:t>covers </a:t>
            </a:r>
            <a:r>
              <a:rPr sz="2500" spc="100" dirty="0">
                <a:latin typeface="Arial"/>
                <a:cs typeface="Arial"/>
              </a:rPr>
              <a:t>all </a:t>
            </a:r>
            <a:r>
              <a:rPr sz="2500" spc="185" dirty="0">
                <a:latin typeface="Arial"/>
                <a:cs typeface="Arial"/>
              </a:rPr>
              <a:t>of 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10" dirty="0">
                <a:latin typeface="Arial"/>
                <a:cs typeface="Arial"/>
              </a:rPr>
              <a:t>cases </a:t>
            </a:r>
            <a:r>
              <a:rPr sz="2500" spc="155" dirty="0">
                <a:latin typeface="Arial"/>
                <a:cs typeface="Arial"/>
              </a:rPr>
              <a:t>in </a:t>
            </a:r>
            <a:r>
              <a:rPr sz="2500" spc="130" dirty="0">
                <a:latin typeface="Arial"/>
                <a:cs typeface="Arial"/>
              </a:rPr>
              <a:t>your </a:t>
            </a:r>
            <a:r>
              <a:rPr sz="2500" spc="95" dirty="0">
                <a:latin typeface="Arial"/>
                <a:cs typeface="Arial"/>
              </a:rPr>
              <a:t>data </a:t>
            </a:r>
            <a:r>
              <a:rPr sz="2500" spc="90" dirty="0">
                <a:latin typeface="Arial"/>
                <a:cs typeface="Arial"/>
              </a:rPr>
              <a:t>set. </a:t>
            </a:r>
            <a:r>
              <a:rPr sz="2500" spc="-30" dirty="0">
                <a:latin typeface="Arial"/>
                <a:cs typeface="Arial"/>
              </a:rPr>
              <a:t>So, </a:t>
            </a:r>
            <a:r>
              <a:rPr sz="2500" spc="200" dirty="0">
                <a:latin typeface="Arial"/>
                <a:cs typeface="Arial"/>
              </a:rPr>
              <a:t>it </a:t>
            </a:r>
            <a:r>
              <a:rPr sz="2500" spc="65" dirty="0">
                <a:latin typeface="Arial"/>
                <a:cs typeface="Arial"/>
              </a:rPr>
              <a:t>covers </a:t>
            </a:r>
            <a:r>
              <a:rPr sz="2500" spc="100" dirty="0">
                <a:latin typeface="Arial"/>
                <a:cs typeface="Arial"/>
              </a:rPr>
              <a:t>all </a:t>
            </a:r>
            <a:r>
              <a:rPr sz="2500" spc="130" dirty="0">
                <a:latin typeface="Arial"/>
                <a:cs typeface="Arial"/>
              </a:rPr>
              <a:t>the  </a:t>
            </a:r>
            <a:r>
              <a:rPr sz="2500" spc="110" dirty="0">
                <a:latin typeface="Arial"/>
                <a:cs typeface="Arial"/>
              </a:rPr>
              <a:t>possible </a:t>
            </a:r>
            <a:r>
              <a:rPr sz="2500" spc="-40" dirty="0">
                <a:latin typeface="Arial"/>
                <a:cs typeface="Arial"/>
              </a:rPr>
              <a:t>Races </a:t>
            </a:r>
            <a:r>
              <a:rPr sz="2500" spc="160" dirty="0">
                <a:latin typeface="Arial"/>
                <a:cs typeface="Arial"/>
              </a:rPr>
              <a:t>in </a:t>
            </a:r>
            <a:r>
              <a:rPr sz="2500" spc="140" dirty="0">
                <a:latin typeface="Arial"/>
                <a:cs typeface="Arial"/>
              </a:rPr>
              <a:t>this</a:t>
            </a:r>
            <a:r>
              <a:rPr sz="2500" spc="175" dirty="0">
                <a:latin typeface="Arial"/>
                <a:cs typeface="Arial"/>
              </a:rPr>
              <a:t> </a:t>
            </a:r>
            <a:r>
              <a:rPr sz="2500" spc="125" dirty="0">
                <a:latin typeface="Arial"/>
                <a:cs typeface="Arial"/>
              </a:rPr>
              <a:t>particular</a:t>
            </a:r>
            <a:r>
              <a:rPr sz="2500" spc="105" dirty="0">
                <a:latin typeface="Arial"/>
                <a:cs typeface="Arial"/>
              </a:rPr>
              <a:t> </a:t>
            </a:r>
            <a:r>
              <a:rPr sz="2500" spc="25" dirty="0">
                <a:latin typeface="Arial"/>
                <a:cs typeface="Arial"/>
              </a:rPr>
              <a:t>case.	</a:t>
            </a:r>
            <a:r>
              <a:rPr sz="2500" spc="120" dirty="0">
                <a:latin typeface="Arial"/>
                <a:cs typeface="Arial"/>
              </a:rPr>
              <a:t>Mutually  </a:t>
            </a:r>
            <a:r>
              <a:rPr sz="2500" spc="90" dirty="0">
                <a:latin typeface="Arial"/>
                <a:cs typeface="Arial"/>
              </a:rPr>
              <a:t>exclusive </a:t>
            </a:r>
            <a:r>
              <a:rPr sz="2500" spc="80" dirty="0">
                <a:latin typeface="Arial"/>
                <a:cs typeface="Arial"/>
              </a:rPr>
              <a:t>means </a:t>
            </a:r>
            <a:r>
              <a:rPr sz="2500" spc="155" dirty="0">
                <a:latin typeface="Arial"/>
                <a:cs typeface="Arial"/>
              </a:rPr>
              <a:t>that </a:t>
            </a:r>
            <a:r>
              <a:rPr sz="2500" spc="114" dirty="0">
                <a:latin typeface="Arial"/>
                <a:cs typeface="Arial"/>
              </a:rPr>
              <a:t>you </a:t>
            </a:r>
            <a:r>
              <a:rPr sz="2500" spc="55" dirty="0">
                <a:latin typeface="Arial"/>
                <a:cs typeface="Arial"/>
              </a:rPr>
              <a:t>can </a:t>
            </a:r>
            <a:r>
              <a:rPr sz="2500" spc="125" dirty="0">
                <a:latin typeface="Arial"/>
                <a:cs typeface="Arial"/>
              </a:rPr>
              <a:t>only </a:t>
            </a:r>
            <a:r>
              <a:rPr sz="2500" spc="130" dirty="0">
                <a:latin typeface="Arial"/>
                <a:cs typeface="Arial"/>
              </a:rPr>
              <a:t>belong </a:t>
            </a:r>
            <a:r>
              <a:rPr sz="2500" spc="185" dirty="0">
                <a:latin typeface="Arial"/>
                <a:cs typeface="Arial"/>
              </a:rPr>
              <a:t>to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100" dirty="0">
                <a:latin typeface="Arial"/>
                <a:cs typeface="Arial"/>
              </a:rPr>
              <a:t>one  </a:t>
            </a:r>
            <a:r>
              <a:rPr sz="2500" spc="180" dirty="0">
                <a:latin typeface="Arial"/>
                <a:cs typeface="Arial"/>
              </a:rPr>
              <a:t>of </a:t>
            </a:r>
            <a:r>
              <a:rPr sz="2500" spc="125" dirty="0">
                <a:latin typeface="Arial"/>
                <a:cs typeface="Arial"/>
              </a:rPr>
              <a:t>the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90" dirty="0">
                <a:latin typeface="Arial"/>
                <a:cs typeface="Arial"/>
              </a:rPr>
              <a:t>categories.</a:t>
            </a: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032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13688" y="522719"/>
            <a:ext cx="3199638" cy="457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/>
          <p:nvPr/>
        </p:nvSpPr>
        <p:spPr>
          <a:xfrm>
            <a:off x="645668" y="1441449"/>
            <a:ext cx="8033384" cy="42792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5080" indent="-256540">
              <a:lnSpc>
                <a:spcPts val="2700"/>
              </a:lnSpc>
              <a:spcBef>
                <a:spcPts val="434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70" dirty="0">
                <a:latin typeface="Arial"/>
                <a:cs typeface="Arial"/>
              </a:rPr>
              <a:t>The </a:t>
            </a:r>
            <a:r>
              <a:rPr sz="2500" spc="135" dirty="0">
                <a:latin typeface="Arial"/>
                <a:cs typeface="Arial"/>
              </a:rPr>
              <a:t>ordinal </a:t>
            </a:r>
            <a:r>
              <a:rPr sz="2500" spc="40" dirty="0">
                <a:latin typeface="Arial"/>
                <a:cs typeface="Arial"/>
              </a:rPr>
              <a:t>scale </a:t>
            </a:r>
            <a:r>
              <a:rPr sz="2500" spc="55" dirty="0">
                <a:latin typeface="Arial"/>
                <a:cs typeface="Arial"/>
              </a:rPr>
              <a:t>has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140" dirty="0">
                <a:latin typeface="Arial"/>
                <a:cs typeface="Arial"/>
              </a:rPr>
              <a:t>property </a:t>
            </a:r>
            <a:r>
              <a:rPr sz="2500" spc="185" dirty="0">
                <a:latin typeface="Arial"/>
                <a:cs typeface="Arial"/>
              </a:rPr>
              <a:t>of </a:t>
            </a:r>
            <a:r>
              <a:rPr sz="2500" spc="175" dirty="0">
                <a:latin typeface="Arial"/>
                <a:cs typeface="Arial"/>
              </a:rPr>
              <a:t>both </a:t>
            </a:r>
            <a:r>
              <a:rPr sz="2500" spc="145" dirty="0">
                <a:latin typeface="Arial"/>
                <a:cs typeface="Arial"/>
              </a:rPr>
              <a:t>identity  </a:t>
            </a:r>
            <a:r>
              <a:rPr sz="2500" spc="105" dirty="0">
                <a:latin typeface="Arial"/>
                <a:cs typeface="Arial"/>
              </a:rPr>
              <a:t>and</a:t>
            </a:r>
            <a:r>
              <a:rPr sz="2500" spc="90" dirty="0">
                <a:latin typeface="Arial"/>
                <a:cs typeface="Arial"/>
              </a:rPr>
              <a:t> </a:t>
            </a:r>
            <a:r>
              <a:rPr sz="2500" spc="140" dirty="0">
                <a:latin typeface="Arial"/>
                <a:cs typeface="Arial"/>
              </a:rPr>
              <a:t>magnitude.</a:t>
            </a:r>
            <a:endParaRPr sz="2500" dirty="0">
              <a:latin typeface="Arial"/>
              <a:cs typeface="Arial"/>
            </a:endParaRPr>
          </a:p>
          <a:p>
            <a:pPr marL="268605" marR="580390" indent="-256540">
              <a:lnSpc>
                <a:spcPts val="27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-35" dirty="0">
                <a:latin typeface="Arial"/>
                <a:cs typeface="Arial"/>
              </a:rPr>
              <a:t>Each </a:t>
            </a:r>
            <a:r>
              <a:rPr sz="2500" spc="70" dirty="0">
                <a:latin typeface="Arial"/>
                <a:cs typeface="Arial"/>
              </a:rPr>
              <a:t>value </a:t>
            </a:r>
            <a:r>
              <a:rPr sz="2500" spc="150" dirty="0">
                <a:latin typeface="Arial"/>
                <a:cs typeface="Arial"/>
              </a:rPr>
              <a:t>on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135" dirty="0">
                <a:latin typeface="Arial"/>
                <a:cs typeface="Arial"/>
              </a:rPr>
              <a:t>ordinal </a:t>
            </a:r>
            <a:r>
              <a:rPr sz="2500" spc="40" dirty="0">
                <a:latin typeface="Arial"/>
                <a:cs typeface="Arial"/>
              </a:rPr>
              <a:t>scale </a:t>
            </a:r>
            <a:r>
              <a:rPr sz="2500" spc="55" dirty="0">
                <a:latin typeface="Arial"/>
                <a:cs typeface="Arial"/>
              </a:rPr>
              <a:t>has </a:t>
            </a:r>
            <a:r>
              <a:rPr sz="2500" spc="-15" dirty="0">
                <a:latin typeface="Arial"/>
                <a:cs typeface="Arial"/>
              </a:rPr>
              <a:t>a </a:t>
            </a:r>
            <a:r>
              <a:rPr sz="2500" spc="135" dirty="0">
                <a:latin typeface="Arial"/>
                <a:cs typeface="Arial"/>
              </a:rPr>
              <a:t>unique  </a:t>
            </a:r>
            <a:r>
              <a:rPr sz="2500" spc="120" dirty="0">
                <a:latin typeface="Arial"/>
                <a:cs typeface="Arial"/>
              </a:rPr>
              <a:t>meaning, </a:t>
            </a:r>
            <a:r>
              <a:rPr sz="2500" spc="105" dirty="0">
                <a:latin typeface="Arial"/>
                <a:cs typeface="Arial"/>
              </a:rPr>
              <a:t>and </a:t>
            </a:r>
            <a:r>
              <a:rPr sz="2500" spc="200" dirty="0">
                <a:latin typeface="Arial"/>
                <a:cs typeface="Arial"/>
              </a:rPr>
              <a:t>it </a:t>
            </a:r>
            <a:r>
              <a:rPr sz="2500" spc="55" dirty="0">
                <a:latin typeface="Arial"/>
                <a:cs typeface="Arial"/>
              </a:rPr>
              <a:t>has </a:t>
            </a:r>
            <a:r>
              <a:rPr sz="2500" spc="75" dirty="0">
                <a:latin typeface="Arial"/>
                <a:cs typeface="Arial"/>
              </a:rPr>
              <a:t>an </a:t>
            </a:r>
            <a:r>
              <a:rPr sz="2500" spc="120" dirty="0">
                <a:latin typeface="Arial"/>
                <a:cs typeface="Arial"/>
              </a:rPr>
              <a:t>ordered </a:t>
            </a:r>
            <a:r>
              <a:rPr sz="2500" spc="125" dirty="0">
                <a:latin typeface="Arial"/>
                <a:cs typeface="Arial"/>
              </a:rPr>
              <a:t>relationship </a:t>
            </a:r>
            <a:r>
              <a:rPr sz="2500" spc="185" dirty="0">
                <a:latin typeface="Arial"/>
                <a:cs typeface="Arial"/>
              </a:rPr>
              <a:t>to  </a:t>
            </a:r>
            <a:r>
              <a:rPr sz="2500" spc="55" dirty="0">
                <a:latin typeface="Arial"/>
                <a:cs typeface="Arial"/>
              </a:rPr>
              <a:t>every </a:t>
            </a:r>
            <a:r>
              <a:rPr sz="2500" spc="140" dirty="0">
                <a:latin typeface="Arial"/>
                <a:cs typeface="Arial"/>
              </a:rPr>
              <a:t>other </a:t>
            </a:r>
            <a:r>
              <a:rPr sz="2500" spc="70" dirty="0">
                <a:latin typeface="Arial"/>
                <a:cs typeface="Arial"/>
              </a:rPr>
              <a:t>value </a:t>
            </a:r>
            <a:r>
              <a:rPr sz="2500" spc="150" dirty="0">
                <a:latin typeface="Arial"/>
                <a:cs typeface="Arial"/>
              </a:rPr>
              <a:t>on </a:t>
            </a:r>
            <a:r>
              <a:rPr sz="2500" spc="125" dirty="0">
                <a:latin typeface="Arial"/>
                <a:cs typeface="Arial"/>
              </a:rPr>
              <a:t>the</a:t>
            </a:r>
            <a:r>
              <a:rPr sz="2500" spc="45" dirty="0">
                <a:latin typeface="Arial"/>
                <a:cs typeface="Arial"/>
              </a:rPr>
              <a:t> scale.</a:t>
            </a:r>
            <a:endParaRPr sz="2500" dirty="0">
              <a:latin typeface="Arial"/>
              <a:cs typeface="Arial"/>
            </a:endParaRPr>
          </a:p>
          <a:p>
            <a:pPr marL="268605" marR="85725" indent="-256540">
              <a:lnSpc>
                <a:spcPct val="90000"/>
              </a:lnSpc>
              <a:spcBef>
                <a:spcPts val="35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55" dirty="0">
                <a:latin typeface="Arial"/>
                <a:cs typeface="Arial"/>
              </a:rPr>
              <a:t>Let </a:t>
            </a:r>
            <a:r>
              <a:rPr sz="2500" spc="90" dirty="0">
                <a:latin typeface="Arial"/>
                <a:cs typeface="Arial"/>
              </a:rPr>
              <a:t>us </a:t>
            </a:r>
            <a:r>
              <a:rPr sz="2500" spc="110" dirty="0">
                <a:latin typeface="Arial"/>
                <a:cs typeface="Arial"/>
              </a:rPr>
              <a:t>take </a:t>
            </a:r>
            <a:r>
              <a:rPr sz="2500" spc="85" dirty="0">
                <a:latin typeface="Arial"/>
                <a:cs typeface="Arial"/>
              </a:rPr>
              <a:t>social </a:t>
            </a:r>
            <a:r>
              <a:rPr sz="2500" spc="50" dirty="0">
                <a:latin typeface="Arial"/>
                <a:cs typeface="Arial"/>
              </a:rPr>
              <a:t>class, </a:t>
            </a:r>
            <a:r>
              <a:rPr sz="2500" spc="60" dirty="0">
                <a:latin typeface="Arial"/>
                <a:cs typeface="Arial"/>
              </a:rPr>
              <a:t>we </a:t>
            </a:r>
            <a:r>
              <a:rPr sz="2500" spc="45" dirty="0">
                <a:latin typeface="Arial"/>
                <a:cs typeface="Arial"/>
              </a:rPr>
              <a:t>have </a:t>
            </a:r>
            <a:r>
              <a:rPr sz="2500" b="1" spc="35" dirty="0">
                <a:latin typeface="Arial"/>
                <a:cs typeface="Arial"/>
              </a:rPr>
              <a:t>upper </a:t>
            </a:r>
            <a:r>
              <a:rPr sz="2500" b="1" spc="-35" dirty="0">
                <a:latin typeface="Arial"/>
                <a:cs typeface="Arial"/>
              </a:rPr>
              <a:t>class,  </a:t>
            </a:r>
            <a:r>
              <a:rPr sz="2500" b="1" spc="45" dirty="0">
                <a:latin typeface="Arial"/>
                <a:cs typeface="Arial"/>
              </a:rPr>
              <a:t>middle </a:t>
            </a:r>
            <a:r>
              <a:rPr sz="2500" b="1" spc="-35" dirty="0">
                <a:latin typeface="Arial"/>
                <a:cs typeface="Arial"/>
              </a:rPr>
              <a:t>class, </a:t>
            </a:r>
            <a:r>
              <a:rPr sz="2500" b="1" spc="15" dirty="0">
                <a:latin typeface="Arial"/>
                <a:cs typeface="Arial"/>
              </a:rPr>
              <a:t>lower </a:t>
            </a:r>
            <a:r>
              <a:rPr sz="2500" b="1" spc="-35" dirty="0">
                <a:latin typeface="Arial"/>
                <a:cs typeface="Arial"/>
              </a:rPr>
              <a:t>class. </a:t>
            </a:r>
            <a:r>
              <a:rPr sz="2500" spc="55" dirty="0">
                <a:latin typeface="Arial"/>
                <a:cs typeface="Arial"/>
              </a:rPr>
              <a:t>we </a:t>
            </a:r>
            <a:r>
              <a:rPr sz="2500" spc="150" dirty="0">
                <a:latin typeface="Arial"/>
                <a:cs typeface="Arial"/>
              </a:rPr>
              <a:t>know that </a:t>
            </a:r>
            <a:r>
              <a:rPr sz="2500" spc="100" dirty="0">
                <a:latin typeface="Arial"/>
                <a:cs typeface="Arial"/>
              </a:rPr>
              <a:t>there's </a:t>
            </a:r>
            <a:r>
              <a:rPr sz="2500" spc="75" dirty="0">
                <a:latin typeface="Arial"/>
                <a:cs typeface="Arial"/>
              </a:rPr>
              <a:t>an  </a:t>
            </a:r>
            <a:r>
              <a:rPr sz="2500" spc="145" dirty="0">
                <a:latin typeface="Arial"/>
                <a:cs typeface="Arial"/>
              </a:rPr>
              <a:t>ordering </a:t>
            </a:r>
            <a:r>
              <a:rPr sz="2500" spc="135" dirty="0">
                <a:latin typeface="Arial"/>
                <a:cs typeface="Arial"/>
              </a:rPr>
              <a:t>among </a:t>
            </a:r>
            <a:r>
              <a:rPr sz="2500" spc="140" dirty="0">
                <a:latin typeface="Arial"/>
                <a:cs typeface="Arial"/>
              </a:rPr>
              <a:t>them. </a:t>
            </a:r>
            <a:r>
              <a:rPr sz="2500" spc="-114" dirty="0">
                <a:latin typeface="Arial"/>
                <a:cs typeface="Arial"/>
              </a:rPr>
              <a:t>We </a:t>
            </a:r>
            <a:r>
              <a:rPr sz="2500" spc="155" dirty="0">
                <a:latin typeface="Arial"/>
                <a:cs typeface="Arial"/>
              </a:rPr>
              <a:t>know </a:t>
            </a:r>
            <a:r>
              <a:rPr sz="2500" spc="130" dirty="0">
                <a:latin typeface="Arial"/>
                <a:cs typeface="Arial"/>
              </a:rPr>
              <a:t>order, </a:t>
            </a:r>
            <a:r>
              <a:rPr sz="2500" spc="140" dirty="0">
                <a:latin typeface="Arial"/>
                <a:cs typeface="Arial"/>
              </a:rPr>
              <a:t>upper </a:t>
            </a:r>
            <a:r>
              <a:rPr sz="2500" spc="85" dirty="0">
                <a:latin typeface="Arial"/>
                <a:cs typeface="Arial"/>
              </a:rPr>
              <a:t>is  </a:t>
            </a:r>
            <a:r>
              <a:rPr sz="2500" spc="70" dirty="0">
                <a:latin typeface="Arial"/>
                <a:cs typeface="Arial"/>
              </a:rPr>
              <a:t>above </a:t>
            </a:r>
            <a:r>
              <a:rPr sz="2500" spc="145" dirty="0">
                <a:latin typeface="Arial"/>
                <a:cs typeface="Arial"/>
              </a:rPr>
              <a:t>middle, </a:t>
            </a:r>
            <a:r>
              <a:rPr sz="2500" spc="105" dirty="0">
                <a:latin typeface="Arial"/>
                <a:cs typeface="Arial"/>
              </a:rPr>
              <a:t>and </a:t>
            </a:r>
            <a:r>
              <a:rPr sz="2500" spc="155" dirty="0">
                <a:latin typeface="Arial"/>
                <a:cs typeface="Arial"/>
              </a:rPr>
              <a:t>middle </a:t>
            </a:r>
            <a:r>
              <a:rPr sz="2500" spc="90" dirty="0">
                <a:latin typeface="Arial"/>
                <a:cs typeface="Arial"/>
              </a:rPr>
              <a:t>is </a:t>
            </a:r>
            <a:r>
              <a:rPr sz="2500" spc="70" dirty="0">
                <a:latin typeface="Arial"/>
                <a:cs typeface="Arial"/>
              </a:rPr>
              <a:t>above </a:t>
            </a:r>
            <a:r>
              <a:rPr sz="2500" spc="114" dirty="0">
                <a:latin typeface="Arial"/>
                <a:cs typeface="Arial"/>
              </a:rPr>
              <a:t>lower. </a:t>
            </a:r>
            <a:r>
              <a:rPr sz="2500" spc="50" dirty="0">
                <a:latin typeface="Arial"/>
                <a:cs typeface="Arial"/>
              </a:rPr>
              <a:t>But we  </a:t>
            </a:r>
            <a:r>
              <a:rPr sz="2500" spc="160" dirty="0">
                <a:latin typeface="Arial"/>
                <a:cs typeface="Arial"/>
              </a:rPr>
              <a:t>don't </a:t>
            </a:r>
            <a:r>
              <a:rPr sz="2500" spc="155" dirty="0">
                <a:latin typeface="Arial"/>
                <a:cs typeface="Arial"/>
              </a:rPr>
              <a:t>know </a:t>
            </a:r>
            <a:r>
              <a:rPr sz="2500" spc="150" dirty="0">
                <a:latin typeface="Arial"/>
                <a:cs typeface="Arial"/>
              </a:rPr>
              <a:t>that </a:t>
            </a:r>
            <a:r>
              <a:rPr sz="2500" spc="130" dirty="0">
                <a:latin typeface="Arial"/>
                <a:cs typeface="Arial"/>
              </a:rPr>
              <a:t>the </a:t>
            </a:r>
            <a:r>
              <a:rPr sz="2500" spc="95" dirty="0">
                <a:latin typeface="Arial"/>
                <a:cs typeface="Arial"/>
              </a:rPr>
              <a:t>distance between Upper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40" dirty="0">
                <a:latin typeface="Arial"/>
                <a:cs typeface="Arial"/>
              </a:rPr>
              <a:t>class  </a:t>
            </a:r>
            <a:r>
              <a:rPr sz="2500" spc="105" dirty="0">
                <a:latin typeface="Arial"/>
                <a:cs typeface="Arial"/>
              </a:rPr>
              <a:t>and </a:t>
            </a:r>
            <a:r>
              <a:rPr sz="2500" spc="155" dirty="0">
                <a:latin typeface="Arial"/>
                <a:cs typeface="Arial"/>
              </a:rPr>
              <a:t>middle </a:t>
            </a:r>
            <a:r>
              <a:rPr sz="2500" spc="40" dirty="0">
                <a:latin typeface="Arial"/>
                <a:cs typeface="Arial"/>
              </a:rPr>
              <a:t>class </a:t>
            </a:r>
            <a:r>
              <a:rPr sz="2500" spc="90" dirty="0">
                <a:latin typeface="Arial"/>
                <a:cs typeface="Arial"/>
              </a:rPr>
              <a:t>is </a:t>
            </a:r>
            <a:r>
              <a:rPr sz="2500" spc="130" dirty="0">
                <a:latin typeface="Arial"/>
                <a:cs typeface="Arial"/>
              </a:rPr>
              <a:t>the </a:t>
            </a:r>
            <a:r>
              <a:rPr sz="2500" spc="65" dirty="0">
                <a:latin typeface="Arial"/>
                <a:cs typeface="Arial"/>
              </a:rPr>
              <a:t>same </a:t>
            </a:r>
            <a:r>
              <a:rPr sz="2500" dirty="0">
                <a:latin typeface="Arial"/>
                <a:cs typeface="Arial"/>
              </a:rPr>
              <a:t>as </a:t>
            </a:r>
            <a:r>
              <a:rPr sz="2500" spc="130" dirty="0">
                <a:latin typeface="Arial"/>
                <a:cs typeface="Arial"/>
              </a:rPr>
              <a:t>the </a:t>
            </a:r>
            <a:r>
              <a:rPr sz="2500" spc="95" dirty="0">
                <a:latin typeface="Arial"/>
                <a:cs typeface="Arial"/>
              </a:rPr>
              <a:t>distance  between </a:t>
            </a:r>
            <a:r>
              <a:rPr sz="2500" spc="155" dirty="0">
                <a:latin typeface="Arial"/>
                <a:cs typeface="Arial"/>
              </a:rPr>
              <a:t>middle </a:t>
            </a:r>
            <a:r>
              <a:rPr sz="2500" spc="40" dirty="0">
                <a:latin typeface="Arial"/>
                <a:cs typeface="Arial"/>
              </a:rPr>
              <a:t>class </a:t>
            </a:r>
            <a:r>
              <a:rPr sz="2500" spc="105" dirty="0">
                <a:latin typeface="Arial"/>
                <a:cs typeface="Arial"/>
              </a:rPr>
              <a:t>and </a:t>
            </a:r>
            <a:r>
              <a:rPr sz="2500" spc="114" dirty="0">
                <a:latin typeface="Arial"/>
                <a:cs typeface="Arial"/>
              </a:rPr>
              <a:t>lower</a:t>
            </a:r>
            <a:r>
              <a:rPr sz="2500" spc="90" dirty="0">
                <a:latin typeface="Arial"/>
                <a:cs typeface="Arial"/>
              </a:rPr>
              <a:t> </a:t>
            </a:r>
            <a:r>
              <a:rPr sz="2500" spc="50" dirty="0">
                <a:latin typeface="Arial"/>
                <a:cs typeface="Arial"/>
              </a:rPr>
              <a:t>class.</a:t>
            </a: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565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28</Words>
  <Application>Microsoft Office PowerPoint</Application>
  <PresentationFormat>On-screen Show (4:3)</PresentationFormat>
  <Paragraphs>96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Introduction to statistics</vt:lpstr>
      <vt:lpstr>What is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dc:creator>lenovo</dc:creator>
  <cp:lastModifiedBy>lenovo</cp:lastModifiedBy>
  <cp:revision>5</cp:revision>
  <dcterms:created xsi:type="dcterms:W3CDTF">2018-12-21T07:30:29Z</dcterms:created>
  <dcterms:modified xsi:type="dcterms:W3CDTF">2018-12-21T08:22:22Z</dcterms:modified>
</cp:coreProperties>
</file>