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62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7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6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4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9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0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2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7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2C8D-0ED4-442B-BB2D-E890D9AE4E5F}" type="datetimeFigureOut">
              <a:rPr lang="en-GB" smtClean="0"/>
              <a:t>05/07/2018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0C2A-982F-4F0A-904B-7E90A2408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9980" y="2950050"/>
            <a:ext cx="7424488" cy="500065"/>
          </a:xfrm>
        </p:spPr>
        <p:txBody>
          <a:bodyPr>
            <a:noAutofit/>
          </a:bodyPr>
          <a:lstStyle/>
          <a:p>
            <a:pPr algn="l"/>
            <a:r>
              <a:rPr lang="en-GB" sz="54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IT Update &amp; Review</a:t>
            </a:r>
            <a:endParaRPr lang="en-GB" sz="5400" b="1" dirty="0">
              <a:solidFill>
                <a:schemeClr val="accent6"/>
              </a:solidFill>
              <a:latin typeface="Century Gothic" pitchFamily="34" charset="0"/>
            </a:endParaRPr>
          </a:p>
        </p:txBody>
      </p:sp>
      <p:pic>
        <p:nvPicPr>
          <p:cNvPr id="27" name="Picture 26" descr="CPI-LOGO-UNITEDKING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4548" y="201718"/>
            <a:ext cx="1093255" cy="9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24" y="115410"/>
            <a:ext cx="5951476" cy="500065"/>
          </a:xfrm>
        </p:spPr>
        <p:txBody>
          <a:bodyPr>
            <a:noAutofit/>
          </a:bodyPr>
          <a:lstStyle/>
          <a:p>
            <a:pPr algn="l"/>
            <a:r>
              <a:rPr lang="en-GB" sz="20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CPI Market &amp; Customer Profile</a:t>
            </a:r>
            <a:endParaRPr lang="en-GB" sz="2000" b="1" dirty="0">
              <a:solidFill>
                <a:schemeClr val="accent6"/>
              </a:solidFill>
              <a:latin typeface="Century Gothic" pitchFamily="34" charset="0"/>
            </a:endParaRPr>
          </a:p>
        </p:txBody>
      </p:sp>
      <p:pic>
        <p:nvPicPr>
          <p:cNvPr id="27" name="Picture 26" descr="CPI-LOGO-UNITEDKING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4548" y="201718"/>
            <a:ext cx="1093255" cy="976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700" y="1351995"/>
            <a:ext cx="1052696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entury Gothic" panose="020B0502020202020204" pitchFamily="34" charset="0"/>
              </a:rPr>
              <a:t>Greater number of transactions, short print runs the need for far more automation, EDI is critical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entury Gothic" panose="020B0502020202020204" pitchFamily="34" charset="0"/>
              </a:rPr>
              <a:t>Increased complexity and growth of business in warehousing, fulfilment and logistics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entury Gothic" panose="020B0502020202020204" pitchFamily="34" charset="0"/>
              </a:rPr>
              <a:t>Demand for more customer portals and on-line platforms, </a:t>
            </a:r>
            <a:r>
              <a:rPr lang="en-GB" sz="1600" dirty="0" err="1" smtClean="0">
                <a:latin typeface="Century Gothic" panose="020B0502020202020204" pitchFamily="34" charset="0"/>
              </a:rPr>
              <a:t>XMPie</a:t>
            </a:r>
            <a:r>
              <a:rPr lang="en-GB" sz="1600" dirty="0" smtClean="0">
                <a:latin typeface="Century Gothic" panose="020B0502020202020204" pitchFamily="34" charset="0"/>
              </a:rPr>
              <a:t>, personalisation, file management, content management, stock management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entury Gothic" panose="020B0502020202020204" pitchFamily="34" charset="0"/>
              </a:rPr>
              <a:t>More innovative supply-chain workflows to ensure we don’t have to sell on price, ZI, </a:t>
            </a:r>
            <a:r>
              <a:rPr lang="en-GB" sz="1600" dirty="0" err="1" smtClean="0">
                <a:latin typeface="Century Gothic" panose="020B0502020202020204" pitchFamily="34" charset="0"/>
              </a:rPr>
              <a:t>PoD</a:t>
            </a:r>
            <a:r>
              <a:rPr lang="en-GB" sz="1600" dirty="0" smtClean="0">
                <a:latin typeface="Century Gothic" panose="020B0502020202020204" pitchFamily="34" charset="0"/>
              </a:rPr>
              <a:t>, GPS, Managed Inventory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entury Gothic" panose="020B0502020202020204" pitchFamily="34" charset="0"/>
              </a:rPr>
              <a:t>Operational improvements to increase efficiency and reduce spoilage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entury Gothic" panose="020B0502020202020204" pitchFamily="34" charset="0"/>
              </a:rPr>
              <a:t>Improvement in file management and ingestion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entury Gothic" panose="020B0502020202020204" pitchFamily="34" charset="0"/>
              </a:rPr>
              <a:t>Keeping ahead of the market review cloud based workflows, time and space for greater innovation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latin typeface="Century Gothic" panose="020B0502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9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24" y="115410"/>
            <a:ext cx="5951476" cy="500065"/>
          </a:xfrm>
        </p:spPr>
        <p:txBody>
          <a:bodyPr>
            <a:noAutofit/>
          </a:bodyPr>
          <a:lstStyle/>
          <a:p>
            <a:pPr algn="l"/>
            <a:r>
              <a:rPr lang="en-GB" sz="20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Site Specific Major Challenges &amp; Drivers</a:t>
            </a:r>
            <a:endParaRPr lang="en-GB" sz="2000" b="1" dirty="0">
              <a:solidFill>
                <a:schemeClr val="accent6"/>
              </a:solidFill>
              <a:latin typeface="Century Gothic" pitchFamily="34" charset="0"/>
            </a:endParaRPr>
          </a:p>
        </p:txBody>
      </p:sp>
      <p:pic>
        <p:nvPicPr>
          <p:cNvPr id="27" name="Picture 26" descr="CPI-LOGO-UNITEDKING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4548" y="201718"/>
            <a:ext cx="1093255" cy="976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4672" y="689988"/>
            <a:ext cx="1000353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500" b="1" dirty="0" smtClean="0">
                <a:latin typeface="Century Gothic" panose="020B0502020202020204" pitchFamily="34" charset="0"/>
              </a:rPr>
              <a:t>Books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MIS, currently running two, Imprint and Technique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Increasing transactions, greater automation needed, </a:t>
            </a:r>
            <a:r>
              <a:rPr lang="en-GB" sz="1500" dirty="0">
                <a:latin typeface="Century Gothic" panose="020B0502020202020204" pitchFamily="34" charset="0"/>
              </a:rPr>
              <a:t>s</a:t>
            </a:r>
            <a:r>
              <a:rPr lang="en-GB" sz="1500" dirty="0" smtClean="0">
                <a:latin typeface="Century Gothic" panose="020B0502020202020204" pitchFamily="34" charset="0"/>
              </a:rPr>
              <a:t>cales on highway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Greater complexity in logistics &amp; direct deliveries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On-boarding new accounts, HCP &amp; Walker Books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Warehouse MIS</a:t>
            </a:r>
          </a:p>
          <a:p>
            <a:pPr lvl="0"/>
            <a:endParaRPr lang="en-GB" sz="1500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500" dirty="0" smtClean="0">
              <a:latin typeface="Century Gothic" panose="020B0502020202020204" pitchFamily="34" charset="0"/>
            </a:endParaRPr>
          </a:p>
          <a:p>
            <a:pPr lvl="0"/>
            <a:r>
              <a:rPr lang="en-GB" sz="1500" b="1" dirty="0" smtClean="0">
                <a:latin typeface="Century Gothic" panose="020B0502020202020204" pitchFamily="34" charset="0"/>
              </a:rPr>
              <a:t>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Increasing transactions, up 45% YoY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EDI is paramount, customer on-boarding constant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Scales on highway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New investment, KM200D automation, EB project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New solutions need continued development, GPS/ZI in to CPI Europe, managed inventory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err="1" smtClean="0">
                <a:latin typeface="Century Gothic" panose="020B0502020202020204" pitchFamily="34" charset="0"/>
              </a:rPr>
              <a:t>XMPie</a:t>
            </a:r>
            <a:r>
              <a:rPr lang="en-GB" sz="1500" dirty="0" smtClean="0">
                <a:latin typeface="Century Gothic" panose="020B0502020202020204" pitchFamily="34" charset="0"/>
              </a:rPr>
              <a:t> deployment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Coin sorter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500" dirty="0">
              <a:latin typeface="Century Gothic" panose="020B0502020202020204" pitchFamily="34" charset="0"/>
            </a:endParaRPr>
          </a:p>
          <a:p>
            <a:pPr lvl="0"/>
            <a:endParaRPr lang="en-GB" sz="1500" dirty="0" smtClean="0">
              <a:latin typeface="Century Gothic" panose="020B0502020202020204" pitchFamily="34" charset="0"/>
            </a:endParaRPr>
          </a:p>
          <a:p>
            <a:pPr lvl="0"/>
            <a:r>
              <a:rPr lang="en-GB" sz="1500" b="1" dirty="0" smtClean="0">
                <a:latin typeface="Century Gothic" panose="020B0502020202020204" pitchFamily="34" charset="0"/>
              </a:rPr>
              <a:t>Beccles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Need to migrate to FM and review pre-press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SFDC’s needs deploying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Warehouse MIS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500" dirty="0">
              <a:latin typeface="Century Gothic" panose="020B0502020202020204" pitchFamily="34" charset="0"/>
            </a:endParaRPr>
          </a:p>
          <a:p>
            <a:pPr lvl="0"/>
            <a:r>
              <a:rPr lang="en-GB" sz="1500" i="1" dirty="0" smtClean="0">
                <a:latin typeface="Century Gothic" panose="020B0502020202020204" pitchFamily="34" charset="0"/>
              </a:rPr>
              <a:t>File management a common and constant challenge to all businesses, creating new catalogues, on-boarding new customers, automating file ingesting</a:t>
            </a:r>
            <a:endParaRPr lang="en-GB" sz="1500" i="1" dirty="0"/>
          </a:p>
        </p:txBody>
      </p:sp>
    </p:spTree>
    <p:extLst>
      <p:ext uri="{BB962C8B-B14F-4D97-AF65-F5344CB8AC3E}">
        <p14:creationId xmlns:p14="http://schemas.microsoft.com/office/powerpoint/2010/main" val="4080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24" y="115410"/>
            <a:ext cx="5951476" cy="500065"/>
          </a:xfrm>
        </p:spPr>
        <p:txBody>
          <a:bodyPr>
            <a:noAutofit/>
          </a:bodyPr>
          <a:lstStyle/>
          <a:p>
            <a:pPr algn="l"/>
            <a:r>
              <a:rPr lang="en-GB" sz="20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Site Specific Major Challenges &amp; Drivers</a:t>
            </a:r>
            <a:endParaRPr lang="en-GB" sz="2000" b="1" dirty="0">
              <a:solidFill>
                <a:schemeClr val="accent6"/>
              </a:solidFill>
              <a:latin typeface="Century Gothic" pitchFamily="34" charset="0"/>
            </a:endParaRPr>
          </a:p>
        </p:txBody>
      </p:sp>
      <p:pic>
        <p:nvPicPr>
          <p:cNvPr id="27" name="Picture 26" descr="CPI-LOGO-UNITEDKING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4548" y="201718"/>
            <a:ext cx="1093255" cy="976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0966" y="986235"/>
            <a:ext cx="9873582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500" b="1" dirty="0" smtClean="0">
                <a:latin typeface="Century Gothic" panose="020B0502020202020204" pitchFamily="34" charset="0"/>
              </a:rPr>
              <a:t>Colour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Warehouse MIS deployment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err="1" smtClean="0">
                <a:latin typeface="Century Gothic" panose="020B0502020202020204" pitchFamily="34" charset="0"/>
              </a:rPr>
              <a:t>XMPie</a:t>
            </a:r>
            <a:r>
              <a:rPr lang="en-GB" sz="1500" dirty="0" smtClean="0">
                <a:latin typeface="Century Gothic" panose="020B0502020202020204" pitchFamily="34" charset="0"/>
              </a:rPr>
              <a:t> deployment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EDI workflows from clients in to the Indigo’s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Future state we will need to have a DAM 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Future state we will need an interactive, intuitive client platform for managing projects</a:t>
            </a:r>
          </a:p>
          <a:p>
            <a:pPr lvl="0"/>
            <a:endParaRPr lang="en-GB" sz="1500" dirty="0">
              <a:latin typeface="Century Gothic" panose="020B0502020202020204" pitchFamily="34" charset="0"/>
            </a:endParaRPr>
          </a:p>
          <a:p>
            <a:pPr lvl="0"/>
            <a:endParaRPr lang="en-GB" sz="1500" dirty="0" smtClean="0">
              <a:latin typeface="Century Gothic" panose="020B0502020202020204" pitchFamily="34" charset="0"/>
            </a:endParaRPr>
          </a:p>
          <a:p>
            <a:pPr lvl="0"/>
            <a:r>
              <a:rPr lang="en-GB" sz="1500" b="1" dirty="0" smtClean="0">
                <a:latin typeface="Century Gothic" panose="020B0502020202020204" pitchFamily="34" charset="0"/>
              </a:rPr>
              <a:t>Finance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New payroll system</a:t>
            </a:r>
          </a:p>
          <a:p>
            <a:pPr lvl="0"/>
            <a:endParaRPr lang="en-GB" sz="1500" dirty="0">
              <a:latin typeface="Century Gothic" panose="020B0502020202020204" pitchFamily="34" charset="0"/>
            </a:endParaRPr>
          </a:p>
          <a:p>
            <a:pPr lvl="0"/>
            <a:endParaRPr lang="en-GB" sz="1500" dirty="0" smtClean="0">
              <a:latin typeface="Century Gothic" panose="020B0502020202020204" pitchFamily="34" charset="0"/>
            </a:endParaRPr>
          </a:p>
          <a:p>
            <a:pPr lvl="0"/>
            <a:r>
              <a:rPr lang="en-GB" sz="1500" b="1" dirty="0" smtClean="0">
                <a:latin typeface="Century Gothic" panose="020B0502020202020204" pitchFamily="34" charset="0"/>
              </a:rPr>
              <a:t>General - Group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Planning and batching models, greater scaling can be </a:t>
            </a:r>
            <a:r>
              <a:rPr lang="en-GB" sz="1500" dirty="0" smtClean="0">
                <a:latin typeface="Century Gothic" panose="020B0502020202020204" pitchFamily="34" charset="0"/>
              </a:rPr>
              <a:t>utilised</a:t>
            </a:r>
            <a:endParaRPr lang="en-GB" sz="1500" dirty="0" smtClean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Pricing, benefit Group wide, scales on highway, better automation, automated invoicing, still to many errors and therefore cost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CPI API / Portals, 27 in the UK, these need streamlining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Workflows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 smtClean="0">
                <a:latin typeface="Century Gothic" panose="020B0502020202020204" pitchFamily="34" charset="0"/>
              </a:rPr>
              <a:t>DAM &amp; Pre-press</a:t>
            </a:r>
          </a:p>
          <a:p>
            <a:pPr lvl="0"/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1138866" y="1685925"/>
            <a:ext cx="0" cy="333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52" idx="0"/>
          </p:cNvCxnSpPr>
          <p:nvPr/>
        </p:nvCxnSpPr>
        <p:spPr>
          <a:xfrm>
            <a:off x="9018006" y="2019165"/>
            <a:ext cx="17285" cy="382259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63" idx="2"/>
          </p:cNvCxnSpPr>
          <p:nvPr/>
        </p:nvCxnSpPr>
        <p:spPr>
          <a:xfrm>
            <a:off x="11074884" y="2025402"/>
            <a:ext cx="20600" cy="27585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61" idx="0"/>
          </p:cNvCxnSpPr>
          <p:nvPr/>
        </p:nvCxnSpPr>
        <p:spPr>
          <a:xfrm>
            <a:off x="7002563" y="2846149"/>
            <a:ext cx="13304" cy="2971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57" idx="0"/>
          </p:cNvCxnSpPr>
          <p:nvPr/>
        </p:nvCxnSpPr>
        <p:spPr>
          <a:xfrm flipH="1">
            <a:off x="7001836" y="2019165"/>
            <a:ext cx="4533" cy="29822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93" idx="0"/>
          </p:cNvCxnSpPr>
          <p:nvPr/>
        </p:nvCxnSpPr>
        <p:spPr>
          <a:xfrm>
            <a:off x="4961440" y="1318417"/>
            <a:ext cx="12203" cy="37945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945568" y="2029968"/>
            <a:ext cx="0" cy="3332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108" idx="0"/>
          </p:cNvCxnSpPr>
          <p:nvPr/>
        </p:nvCxnSpPr>
        <p:spPr>
          <a:xfrm flipH="1">
            <a:off x="1075551" y="2019165"/>
            <a:ext cx="61399" cy="36939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24" y="115410"/>
            <a:ext cx="3101596" cy="500065"/>
          </a:xfrm>
        </p:spPr>
        <p:txBody>
          <a:bodyPr>
            <a:noAutofit/>
          </a:bodyPr>
          <a:lstStyle/>
          <a:p>
            <a:pPr algn="l"/>
            <a:r>
              <a:rPr lang="en-GB" sz="20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UK IT Team Structure</a:t>
            </a:r>
            <a:endParaRPr lang="en-GB" sz="2000" b="1" dirty="0">
              <a:solidFill>
                <a:schemeClr val="accent6"/>
              </a:solidFill>
              <a:latin typeface="Century Gothic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972554" y="2781605"/>
            <a:ext cx="147727" cy="0"/>
          </a:xfrm>
          <a:prstGeom prst="line">
            <a:avLst/>
          </a:prstGeom>
          <a:ln w="698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CPI-LOGO-UNITEDKING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4548" y="201718"/>
            <a:ext cx="1093255" cy="976541"/>
          </a:xfrm>
          <a:prstGeom prst="rect">
            <a:avLst/>
          </a:prstGeom>
        </p:spPr>
      </p:pic>
      <p:cxnSp>
        <p:nvCxnSpPr>
          <p:cNvPr id="99" name="Elbow Connector 98"/>
          <p:cNvCxnSpPr/>
          <p:nvPr/>
        </p:nvCxnSpPr>
        <p:spPr>
          <a:xfrm rot="5400000" flipH="1" flipV="1">
            <a:off x="5585594" y="6243766"/>
            <a:ext cx="6350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046417" y="2266180"/>
            <a:ext cx="1800000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Century Gothic" panose="020B0502020202020204" pitchFamily="34" charset="0"/>
              </a:rPr>
              <a:t>David Akuna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 algn="ctr"/>
            <a:r>
              <a:rPr lang="en-GB" sz="1200" dirty="0" smtClean="0">
                <a:latin typeface="Century Gothic" panose="020B0502020202020204" pitchFamily="34" charset="0"/>
              </a:rPr>
              <a:t>Senior Project Manager &amp; Change Manager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99296" y="801057"/>
            <a:ext cx="2370506" cy="9848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endParaRPr lang="en-GB" sz="16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Mark Allington</a:t>
            </a:r>
            <a:endParaRPr lang="en-GB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Chief Technology Officer</a:t>
            </a:r>
          </a:p>
          <a:p>
            <a:pPr algn="ctr"/>
            <a:endParaRPr lang="en-GB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9721" y="1010199"/>
            <a:ext cx="1800000" cy="846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Century Gothic" panose="020B0502020202020204" pitchFamily="34" charset="0"/>
              </a:rPr>
              <a:t>Chris Holder</a:t>
            </a:r>
          </a:p>
          <a:p>
            <a:pPr algn="ctr"/>
            <a:r>
              <a:rPr lang="en-GB" sz="1200" dirty="0" smtClean="0">
                <a:latin typeface="Century Gothic" panose="020B0502020202020204" pitchFamily="34" charset="0"/>
              </a:rPr>
              <a:t>IT Services Manager</a:t>
            </a:r>
          </a:p>
          <a:p>
            <a:pPr algn="ctr"/>
            <a:r>
              <a:rPr lang="en-GB" sz="1200" dirty="0" smtClean="0">
                <a:latin typeface="Century Gothic" panose="020B0502020202020204" pitchFamily="34" charset="0"/>
              </a:rPr>
              <a:t>BAU/Infrastructure</a:t>
            </a:r>
          </a:p>
          <a:p>
            <a:pPr algn="ctr"/>
            <a:endParaRPr lang="en-GB" sz="1100" dirty="0">
              <a:latin typeface="Century Gothic" panose="020B0502020202020204" pitchFamily="34" charset="0"/>
            </a:endParaRPr>
          </a:p>
        </p:txBody>
      </p:sp>
      <p:cxnSp>
        <p:nvCxnSpPr>
          <p:cNvPr id="13" name="Elbow Connector 12"/>
          <p:cNvCxnSpPr>
            <a:endCxn id="25" idx="0"/>
          </p:cNvCxnSpPr>
          <p:nvPr/>
        </p:nvCxnSpPr>
        <p:spPr>
          <a:xfrm rot="10800000" flipV="1">
            <a:off x="1129722" y="830281"/>
            <a:ext cx="9965763" cy="179918"/>
          </a:xfrm>
          <a:prstGeom prst="bentConnector2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39425" y="2962795"/>
            <a:ext cx="1873268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endParaRPr lang="en-GB" sz="1200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GB" sz="1200" b="1" dirty="0" smtClean="0">
                <a:latin typeface="Century Gothic" panose="020B0502020202020204" pitchFamily="34" charset="0"/>
              </a:rPr>
              <a:t>Gareth Tunley</a:t>
            </a:r>
            <a:endParaRPr lang="en-GB" sz="1200" b="1" dirty="0">
              <a:latin typeface="Century Gothic" panose="020B0502020202020204" pitchFamily="34" charset="0"/>
            </a:endParaRPr>
          </a:p>
          <a:p>
            <a:pPr algn="ctr"/>
            <a:r>
              <a:rPr lang="en-GB" sz="1200" dirty="0" smtClean="0">
                <a:latin typeface="Century Gothic" panose="020B0502020202020204" pitchFamily="34" charset="0"/>
              </a:rPr>
              <a:t>BAU Development Leader</a:t>
            </a:r>
          </a:p>
          <a:p>
            <a:pPr algn="ctr"/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9007" y="2964535"/>
            <a:ext cx="1800200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endParaRPr lang="en-GB" sz="1200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GB" sz="1200" b="1" dirty="0" smtClean="0">
                <a:latin typeface="Century Gothic" panose="020B0502020202020204" pitchFamily="34" charset="0"/>
              </a:rPr>
              <a:t>Sonia Bradgie</a:t>
            </a:r>
            <a:endParaRPr lang="en-GB" sz="1200" b="1" dirty="0">
              <a:latin typeface="Century Gothic" panose="020B0502020202020204" pitchFamily="34" charset="0"/>
            </a:endParaRPr>
          </a:p>
          <a:p>
            <a:pPr algn="ctr"/>
            <a:r>
              <a:rPr lang="en-GB" sz="1200" dirty="0">
                <a:latin typeface="Century Gothic" panose="020B0502020202020204" pitchFamily="34" charset="0"/>
              </a:rPr>
              <a:t> </a:t>
            </a:r>
            <a:r>
              <a:rPr lang="en-GB" sz="1200" dirty="0" err="1" smtClean="0">
                <a:latin typeface="Century Gothic" panose="020B0502020202020204" pitchFamily="34" charset="0"/>
              </a:rPr>
              <a:t>PoD</a:t>
            </a:r>
            <a:r>
              <a:rPr lang="en-GB" sz="1200" dirty="0" smtClean="0">
                <a:latin typeface="Century Gothic" panose="020B0502020202020204" pitchFamily="34" charset="0"/>
              </a:rPr>
              <a:t>/EDI Project Leader</a:t>
            </a:r>
          </a:p>
          <a:p>
            <a:pPr algn="ctr"/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59936" y="4183823"/>
            <a:ext cx="1809271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Century Gothic" panose="020B0502020202020204" pitchFamily="34" charset="0"/>
              </a:rPr>
              <a:t>Callum Conner</a:t>
            </a:r>
          </a:p>
          <a:p>
            <a:pPr algn="ctr"/>
            <a:r>
              <a:rPr lang="en-GB" sz="1100" dirty="0" smtClean="0">
                <a:latin typeface="Century Gothic" panose="020B0502020202020204" pitchFamily="34" charset="0"/>
              </a:rPr>
              <a:t>POD/EDI Developer</a:t>
            </a:r>
          </a:p>
          <a:p>
            <a:pPr algn="ctr"/>
            <a:endParaRPr lang="en-GB" sz="1100" dirty="0" smtClean="0">
              <a:latin typeface="Century Gothic" panose="020B0502020202020204" pitchFamily="34" charset="0"/>
            </a:endParaRPr>
          </a:p>
        </p:txBody>
      </p:sp>
      <p:cxnSp>
        <p:nvCxnSpPr>
          <p:cNvPr id="53" name="Straight Connector 52"/>
          <p:cNvCxnSpPr>
            <a:stCxn id="51" idx="0"/>
          </p:cNvCxnSpPr>
          <p:nvPr/>
        </p:nvCxnSpPr>
        <p:spPr>
          <a:xfrm flipV="1">
            <a:off x="4964572" y="4005845"/>
            <a:ext cx="4535" cy="177978"/>
          </a:xfrm>
          <a:prstGeom prst="line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4" idx="0"/>
          </p:cNvCxnSpPr>
          <p:nvPr/>
        </p:nvCxnSpPr>
        <p:spPr>
          <a:xfrm flipV="1">
            <a:off x="11081750" y="2148570"/>
            <a:ext cx="0" cy="814226"/>
          </a:xfrm>
          <a:prstGeom prst="line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11232" y="2962796"/>
            <a:ext cx="1800200" cy="10002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endParaRPr lang="en-GB" sz="1200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GB" sz="1200" b="1" dirty="0" smtClean="0">
                <a:latin typeface="Century Gothic" panose="020B0502020202020204" pitchFamily="34" charset="0"/>
              </a:rPr>
              <a:t>Clinton Taylor</a:t>
            </a:r>
          </a:p>
          <a:p>
            <a:pPr algn="ctr"/>
            <a:r>
              <a:rPr lang="en-GB" sz="1200" dirty="0">
                <a:latin typeface="Century Gothic" panose="020B0502020202020204" pitchFamily="34" charset="0"/>
              </a:rPr>
              <a:t>Application Support </a:t>
            </a:r>
            <a:r>
              <a:rPr lang="en-GB" sz="1200" dirty="0" smtClean="0">
                <a:latin typeface="Century Gothic" panose="020B0502020202020204" pitchFamily="34" charset="0"/>
              </a:rPr>
              <a:t>Leader</a:t>
            </a:r>
          </a:p>
          <a:p>
            <a:pPr algn="ctr"/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81650" y="2962796"/>
            <a:ext cx="1800200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endParaRPr lang="en-GB" sz="1200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GB" sz="1200" b="1" dirty="0" smtClean="0">
                <a:latin typeface="Century Gothic" panose="020B0502020202020204" pitchFamily="34" charset="0"/>
              </a:rPr>
              <a:t>TBC</a:t>
            </a:r>
            <a:endParaRPr lang="en-GB" sz="1200" b="1" dirty="0">
              <a:latin typeface="Century Gothic" panose="020B0502020202020204" pitchFamily="34" charset="0"/>
            </a:endParaRPr>
          </a:p>
          <a:p>
            <a:pPr algn="ctr"/>
            <a:r>
              <a:rPr lang="en-GB" sz="1200" dirty="0">
                <a:latin typeface="Century Gothic" panose="020B0502020202020204" pitchFamily="34" charset="0"/>
              </a:rPr>
              <a:t> </a:t>
            </a:r>
            <a:r>
              <a:rPr lang="en-GB" sz="1200" dirty="0" smtClean="0">
                <a:latin typeface="Century Gothic" panose="020B0502020202020204" pitchFamily="34" charset="0"/>
              </a:rPr>
              <a:t>New Projects Development Leader</a:t>
            </a:r>
          </a:p>
          <a:p>
            <a:pPr algn="ctr"/>
            <a:endParaRPr lang="en-GB" sz="1200" dirty="0" smtClean="0">
              <a:latin typeface="Century Gothic" panose="020B0502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0655" y="5841755"/>
            <a:ext cx="1809271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entury Gothic" panose="020B0502020202020204" pitchFamily="34" charset="0"/>
              </a:rPr>
              <a:t>Georgios </a:t>
            </a:r>
            <a:r>
              <a:rPr lang="en-GB" sz="1100" b="1" dirty="0" err="1">
                <a:latin typeface="Century Gothic" panose="020B0502020202020204" pitchFamily="34" charset="0"/>
              </a:rPr>
              <a:t>Gegos</a:t>
            </a:r>
            <a:endParaRPr lang="en-GB" sz="1100" b="1" dirty="0">
              <a:latin typeface="Century Gothic" panose="020B0502020202020204" pitchFamily="34" charset="0"/>
            </a:endParaRPr>
          </a:p>
          <a:p>
            <a:pPr algn="ctr"/>
            <a:r>
              <a:rPr lang="en-GB" sz="1100" dirty="0" smtClean="0">
                <a:latin typeface="Century Gothic" panose="020B0502020202020204" pitchFamily="34" charset="0"/>
              </a:rPr>
              <a:t>Junior Developer</a:t>
            </a:r>
          </a:p>
          <a:p>
            <a:pPr algn="ctr"/>
            <a:endParaRPr lang="en-GB" sz="1100" dirty="0" smtClean="0">
              <a:latin typeface="Century Gothic" panose="020B0502020202020204" pitchFamily="34" charset="0"/>
            </a:endParaRPr>
          </a:p>
        </p:txBody>
      </p:sp>
      <p:cxnSp>
        <p:nvCxnSpPr>
          <p:cNvPr id="54" name="Straight Connector 53"/>
          <p:cNvCxnSpPr>
            <a:stCxn id="52" idx="0"/>
          </p:cNvCxnSpPr>
          <p:nvPr/>
        </p:nvCxnSpPr>
        <p:spPr>
          <a:xfrm flipV="1">
            <a:off x="9035291" y="5325223"/>
            <a:ext cx="4535" cy="516532"/>
          </a:xfrm>
          <a:prstGeom prst="line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7200" y="4183823"/>
            <a:ext cx="1809271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Century Gothic" panose="020B0502020202020204" pitchFamily="34" charset="0"/>
              </a:rPr>
              <a:t>Mike </a:t>
            </a:r>
            <a:r>
              <a:rPr lang="en-GB" sz="1100" b="1" dirty="0" err="1" smtClean="0">
                <a:latin typeface="Century Gothic" panose="020B0502020202020204" pitchFamily="34" charset="0"/>
              </a:rPr>
              <a:t>Oyston</a:t>
            </a:r>
            <a:endParaRPr lang="en-GB" sz="1100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GB" sz="1100" dirty="0" smtClean="0">
                <a:latin typeface="Century Gothic" panose="020B0502020202020204" pitchFamily="34" charset="0"/>
              </a:rPr>
              <a:t>MIS  Systems Specialist</a:t>
            </a:r>
          </a:p>
          <a:p>
            <a:pPr algn="ctr"/>
            <a:endParaRPr lang="en-GB" sz="1100" dirty="0">
              <a:latin typeface="Century Gothic" panose="020B0502020202020204" pitchFamily="34" charset="0"/>
            </a:endParaRPr>
          </a:p>
        </p:txBody>
      </p:sp>
      <p:cxnSp>
        <p:nvCxnSpPr>
          <p:cNvPr id="56" name="Straight Connector 55"/>
          <p:cNvCxnSpPr>
            <a:stCxn id="55" idx="0"/>
          </p:cNvCxnSpPr>
          <p:nvPr/>
        </p:nvCxnSpPr>
        <p:spPr>
          <a:xfrm flipV="1">
            <a:off x="7001836" y="3667291"/>
            <a:ext cx="4535" cy="516532"/>
          </a:xfrm>
          <a:prstGeom prst="line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97200" y="5001441"/>
            <a:ext cx="1809271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Century Gothic" panose="020B0502020202020204" pitchFamily="34" charset="0"/>
              </a:rPr>
              <a:t>Rianna Stephens</a:t>
            </a:r>
          </a:p>
          <a:p>
            <a:pPr algn="ctr"/>
            <a:r>
              <a:rPr lang="en-GB" sz="1100" dirty="0" err="1" smtClean="0">
                <a:latin typeface="Century Gothic" panose="020B0502020202020204" pitchFamily="34" charset="0"/>
              </a:rPr>
              <a:t>XMPie</a:t>
            </a:r>
            <a:r>
              <a:rPr lang="en-GB" sz="1100" dirty="0" smtClean="0">
                <a:latin typeface="Century Gothic" panose="020B0502020202020204" pitchFamily="34" charset="0"/>
              </a:rPr>
              <a:t> Business Lead</a:t>
            </a:r>
          </a:p>
          <a:p>
            <a:pPr algn="ctr"/>
            <a:endParaRPr lang="en-GB" sz="1100" dirty="0">
              <a:latin typeface="Century Gothic" panose="020B0502020202020204" pitchFamily="34" charset="0"/>
            </a:endParaRPr>
          </a:p>
        </p:txBody>
      </p:sp>
      <p:cxnSp>
        <p:nvCxnSpPr>
          <p:cNvPr id="58" name="Straight Connector 57"/>
          <p:cNvCxnSpPr>
            <a:stCxn id="57" idx="0"/>
          </p:cNvCxnSpPr>
          <p:nvPr/>
        </p:nvCxnSpPr>
        <p:spPr>
          <a:xfrm flipV="1">
            <a:off x="7001836" y="4484909"/>
            <a:ext cx="4535" cy="516532"/>
          </a:xfrm>
          <a:prstGeom prst="line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139424" y="4183823"/>
            <a:ext cx="1809271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Century Gothic" panose="020B0502020202020204" pitchFamily="34" charset="0"/>
              </a:rPr>
              <a:t>Bright Dadson</a:t>
            </a:r>
          </a:p>
          <a:p>
            <a:pPr algn="ctr"/>
            <a:r>
              <a:rPr lang="en-GB" sz="1100" dirty="0" smtClean="0">
                <a:latin typeface="Century Gothic" panose="020B0502020202020204" pitchFamily="34" charset="0"/>
              </a:rPr>
              <a:t>BAU Developer</a:t>
            </a:r>
          </a:p>
          <a:p>
            <a:pPr algn="ctr"/>
            <a:endParaRPr lang="en-GB" sz="1100" dirty="0">
              <a:latin typeface="Century Gothic" panose="020B0502020202020204" pitchFamily="34" charset="0"/>
            </a:endParaRPr>
          </a:p>
        </p:txBody>
      </p:sp>
      <p:cxnSp>
        <p:nvCxnSpPr>
          <p:cNvPr id="60" name="Straight Connector 59"/>
          <p:cNvCxnSpPr>
            <a:stCxn id="59" idx="0"/>
          </p:cNvCxnSpPr>
          <p:nvPr/>
        </p:nvCxnSpPr>
        <p:spPr>
          <a:xfrm flipV="1">
            <a:off x="9044060" y="3667291"/>
            <a:ext cx="4535" cy="516532"/>
          </a:xfrm>
          <a:prstGeom prst="line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11231" y="5817622"/>
            <a:ext cx="1809271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Century Gothic" panose="020B0502020202020204" pitchFamily="34" charset="0"/>
              </a:rPr>
              <a:t>Geoff Hart</a:t>
            </a:r>
          </a:p>
          <a:p>
            <a:pPr algn="ctr"/>
            <a:r>
              <a:rPr lang="en-GB" sz="1100" dirty="0" smtClean="0">
                <a:latin typeface="Century Gothic" panose="020B0502020202020204" pitchFamily="34" charset="0"/>
              </a:rPr>
              <a:t>Workflow Support Developer</a:t>
            </a:r>
            <a:endParaRPr lang="en-GB" sz="1100" dirty="0">
              <a:latin typeface="Century Gothic" panose="020B0502020202020204" pitchFamily="34" charset="0"/>
            </a:endParaRPr>
          </a:p>
        </p:txBody>
      </p:sp>
      <p:cxnSp>
        <p:nvCxnSpPr>
          <p:cNvPr id="62" name="Straight Connector 61"/>
          <p:cNvCxnSpPr>
            <a:stCxn id="61" idx="0"/>
          </p:cNvCxnSpPr>
          <p:nvPr/>
        </p:nvCxnSpPr>
        <p:spPr>
          <a:xfrm flipV="1">
            <a:off x="7015867" y="5301090"/>
            <a:ext cx="4535" cy="516532"/>
          </a:xfrm>
          <a:prstGeom prst="line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190848" y="4183822"/>
            <a:ext cx="1809271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err="1" smtClean="0">
                <a:latin typeface="Century Gothic" panose="020B0502020202020204" pitchFamily="34" charset="0"/>
              </a:rPr>
              <a:t>Vitaliy</a:t>
            </a:r>
            <a:r>
              <a:rPr lang="en-GB" sz="1100" b="1" dirty="0" smtClean="0">
                <a:latin typeface="Century Gothic" panose="020B0502020202020204" pitchFamily="34" charset="0"/>
              </a:rPr>
              <a:t> </a:t>
            </a:r>
            <a:r>
              <a:rPr lang="en-GB" sz="1100" b="1" dirty="0" err="1" smtClean="0">
                <a:latin typeface="Century Gothic" panose="020B0502020202020204" pitchFamily="34" charset="0"/>
              </a:rPr>
              <a:t>Melnyk</a:t>
            </a:r>
            <a:endParaRPr lang="en-GB" sz="1100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GB" sz="1100" dirty="0" smtClean="0">
                <a:latin typeface="Century Gothic" panose="020B0502020202020204" pitchFamily="34" charset="0"/>
              </a:rPr>
              <a:t>New Projects Developer</a:t>
            </a:r>
            <a:endParaRPr lang="en-GB" sz="1100" dirty="0">
              <a:latin typeface="Century Gothic" panose="020B0502020202020204" pitchFamily="34" charset="0"/>
            </a:endParaRPr>
          </a:p>
          <a:p>
            <a:pPr algn="ctr"/>
            <a:endParaRPr lang="en-GB" sz="1100" dirty="0"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/>
          <p:cNvCxnSpPr>
            <a:stCxn id="63" idx="0"/>
          </p:cNvCxnSpPr>
          <p:nvPr/>
        </p:nvCxnSpPr>
        <p:spPr>
          <a:xfrm flipV="1">
            <a:off x="11095484" y="3667290"/>
            <a:ext cx="4535" cy="516532"/>
          </a:xfrm>
          <a:prstGeom prst="line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1095484" y="4430044"/>
            <a:ext cx="4535" cy="516532"/>
          </a:xfrm>
          <a:prstGeom prst="line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7200" y="1696728"/>
            <a:ext cx="0" cy="3332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36950" y="2019823"/>
            <a:ext cx="9940264" cy="180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069007" y="5112953"/>
            <a:ext cx="1809271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Century Gothic" panose="020B0502020202020204" pitchFamily="34" charset="0"/>
              </a:rPr>
              <a:t>Simon Pantelli</a:t>
            </a:r>
          </a:p>
          <a:p>
            <a:pPr algn="ctr"/>
            <a:r>
              <a:rPr lang="en-GB" sz="1100" dirty="0" err="1" smtClean="0">
                <a:latin typeface="Century Gothic" panose="020B0502020202020204" pitchFamily="34" charset="0"/>
              </a:rPr>
              <a:t>PoD</a:t>
            </a:r>
            <a:r>
              <a:rPr lang="en-GB" sz="1100" dirty="0" smtClean="0">
                <a:latin typeface="Century Gothic" panose="020B0502020202020204" pitchFamily="34" charset="0"/>
              </a:rPr>
              <a:t> Support Developer</a:t>
            </a:r>
          </a:p>
          <a:p>
            <a:pPr algn="ctr"/>
            <a:endParaRPr lang="en-GB" sz="1100" dirty="0">
              <a:latin typeface="Century Gothic" panose="020B0502020202020204" pitchFamily="34" charset="0"/>
            </a:endParaRPr>
          </a:p>
        </p:txBody>
      </p:sp>
      <p:cxnSp>
        <p:nvCxnSpPr>
          <p:cNvPr id="102" name="Elbow Connector 101"/>
          <p:cNvCxnSpPr/>
          <p:nvPr/>
        </p:nvCxnSpPr>
        <p:spPr>
          <a:xfrm rot="5400000" flipH="1" flipV="1">
            <a:off x="1687502" y="6143182"/>
            <a:ext cx="6350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70915" y="4110671"/>
            <a:ext cx="1809271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Century Gothic" panose="020B0502020202020204" pitchFamily="34" charset="0"/>
              </a:rPr>
              <a:t>Simon Buck</a:t>
            </a:r>
          </a:p>
          <a:p>
            <a:pPr algn="ctr"/>
            <a:r>
              <a:rPr lang="en-GB" sz="1100" dirty="0" smtClean="0">
                <a:latin typeface="Century Gothic" panose="020B0502020202020204" pitchFamily="34" charset="0"/>
              </a:rPr>
              <a:t>IT Services Support</a:t>
            </a:r>
          </a:p>
          <a:p>
            <a:pPr algn="ctr"/>
            <a:endParaRPr lang="en-GB" sz="1100" dirty="0" smtClean="0">
              <a:latin typeface="Century Gothic" panose="020B0502020202020204" pitchFamily="34" charset="0"/>
            </a:endParaRPr>
          </a:p>
        </p:txBody>
      </p:sp>
      <p:cxnSp>
        <p:nvCxnSpPr>
          <p:cNvPr id="105" name="Straight Connector 104"/>
          <p:cNvCxnSpPr>
            <a:stCxn id="104" idx="0"/>
          </p:cNvCxnSpPr>
          <p:nvPr/>
        </p:nvCxnSpPr>
        <p:spPr>
          <a:xfrm flipV="1">
            <a:off x="1075551" y="3748027"/>
            <a:ext cx="4535" cy="362644"/>
          </a:xfrm>
          <a:prstGeom prst="line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61844" y="4910001"/>
            <a:ext cx="1809271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Century Gothic" panose="020B0502020202020204" pitchFamily="34" charset="0"/>
              </a:rPr>
              <a:t>Steve Lloyd</a:t>
            </a:r>
          </a:p>
          <a:p>
            <a:pPr algn="ctr"/>
            <a:r>
              <a:rPr lang="en-GB" sz="1100" dirty="0" smtClean="0">
                <a:latin typeface="Century Gothic" panose="020B0502020202020204" pitchFamily="34" charset="0"/>
              </a:rPr>
              <a:t>IT Services Support</a:t>
            </a:r>
          </a:p>
          <a:p>
            <a:pPr algn="ctr"/>
            <a:endParaRPr lang="en-GB" sz="1100" dirty="0" smtClean="0">
              <a:latin typeface="Century Gothic" panose="020B0502020202020204" pitchFamily="34" charset="0"/>
            </a:endParaRPr>
          </a:p>
        </p:txBody>
      </p:sp>
      <p:cxnSp>
        <p:nvCxnSpPr>
          <p:cNvPr id="107" name="Straight Connector 106"/>
          <p:cNvCxnSpPr>
            <a:stCxn id="106" idx="0"/>
          </p:cNvCxnSpPr>
          <p:nvPr/>
        </p:nvCxnSpPr>
        <p:spPr>
          <a:xfrm flipV="1">
            <a:off x="1066480" y="4393469"/>
            <a:ext cx="4535" cy="516532"/>
          </a:xfrm>
          <a:prstGeom prst="line">
            <a:avLst/>
          </a:prstGeom>
          <a:ln w="158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0915" y="5713117"/>
            <a:ext cx="1809271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Century Gothic" panose="020B0502020202020204" pitchFamily="34" charset="0"/>
              </a:rPr>
              <a:t>Mark </a:t>
            </a:r>
            <a:r>
              <a:rPr lang="en-GB" sz="1100" b="1" dirty="0" err="1" smtClean="0">
                <a:latin typeface="Century Gothic" panose="020B0502020202020204" pitchFamily="34" charset="0"/>
              </a:rPr>
              <a:t>Ashbolt</a:t>
            </a:r>
            <a:endParaRPr lang="en-GB" sz="1100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en-GB" sz="1100" dirty="0">
                <a:latin typeface="Century Gothic" panose="020B0502020202020204" pitchFamily="34" charset="0"/>
              </a:rPr>
              <a:t>IT Services Support</a:t>
            </a:r>
          </a:p>
          <a:p>
            <a:pPr algn="ctr"/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0655" y="5001441"/>
            <a:ext cx="1800200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latin typeface="Century Gothic" panose="020B0502020202020204" pitchFamily="34" charset="0"/>
              </a:rPr>
              <a:t>Colin Thomas</a:t>
            </a:r>
            <a:endParaRPr lang="en-GB" sz="1100" b="1" dirty="0">
              <a:latin typeface="Century Gothic" panose="020B0502020202020204" pitchFamily="34" charset="0"/>
            </a:endParaRPr>
          </a:p>
          <a:p>
            <a:pPr algn="ctr"/>
            <a:r>
              <a:rPr lang="en-GB" sz="1100" dirty="0">
                <a:latin typeface="Century Gothic" panose="020B0502020202020204" pitchFamily="34" charset="0"/>
              </a:rPr>
              <a:t> </a:t>
            </a:r>
            <a:r>
              <a:rPr lang="en-GB" sz="1100" dirty="0" smtClean="0">
                <a:latin typeface="Century Gothic" panose="020B0502020202020204" pitchFamily="34" charset="0"/>
              </a:rPr>
              <a:t>Systems Support</a:t>
            </a:r>
          </a:p>
          <a:p>
            <a:pPr algn="ctr"/>
            <a:endParaRPr lang="en-GB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24" y="115410"/>
            <a:ext cx="5951476" cy="500065"/>
          </a:xfrm>
        </p:spPr>
        <p:txBody>
          <a:bodyPr>
            <a:noAutofit/>
          </a:bodyPr>
          <a:lstStyle/>
          <a:p>
            <a:pPr algn="l"/>
            <a:r>
              <a:rPr lang="en-GB" sz="20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Targets For Better Using Existing Fire Power</a:t>
            </a:r>
            <a:endParaRPr lang="en-GB" sz="2000" b="1" dirty="0">
              <a:solidFill>
                <a:schemeClr val="accent6"/>
              </a:solidFill>
              <a:latin typeface="Century Gothic" pitchFamily="34" charset="0"/>
            </a:endParaRPr>
          </a:p>
        </p:txBody>
      </p:sp>
      <p:pic>
        <p:nvPicPr>
          <p:cNvPr id="27" name="Picture 26" descr="CPI-LOGO-UNITEDKING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4548" y="201718"/>
            <a:ext cx="1093255" cy="976541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280569" y="3884178"/>
            <a:ext cx="2087563" cy="2592288"/>
          </a:xfrm>
          <a:prstGeom prst="rect">
            <a:avLst/>
          </a:prstGeom>
          <a:solidFill>
            <a:srgbClr val="97BE0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0" name="ZoneTexte 5"/>
          <p:cNvSpPr txBox="1"/>
          <p:nvPr/>
        </p:nvSpPr>
        <p:spPr>
          <a:xfrm>
            <a:off x="2352255" y="4028194"/>
            <a:ext cx="194468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schemeClr val="bg1"/>
                </a:solidFill>
                <a:latin typeface="Century Gothic" pitchFamily="34" charset="0"/>
              </a:rPr>
              <a:t>IMPLEMENT IT TICKETS SOFTWARE</a:t>
            </a:r>
          </a:p>
          <a:p>
            <a:pPr algn="ctr">
              <a:defRPr/>
            </a:pPr>
            <a:endParaRPr lang="fr-FR" sz="16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6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UK: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done</a:t>
            </a:r>
            <a:endParaRPr lang="fr-FR" sz="1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DE: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being</a:t>
            </a: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looked</a:t>
            </a: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at</a:t>
            </a:r>
            <a:endParaRPr lang="fr-FR" sz="1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FR: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demo</a:t>
            </a:r>
            <a:endParaRPr lang="fr-FR" sz="1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SP: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existing</a:t>
            </a: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 solution to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be</a:t>
            </a: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kept</a:t>
            </a:r>
            <a:endParaRPr lang="fr-FR" sz="1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57056" y="3884178"/>
            <a:ext cx="2087562" cy="2592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7" name="ZoneTexte 11"/>
          <p:cNvSpPr txBox="1"/>
          <p:nvPr/>
        </p:nvSpPr>
        <p:spPr>
          <a:xfrm>
            <a:off x="2086704" y="6353356"/>
            <a:ext cx="127702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>
                <a:solidFill>
                  <a:srgbClr val="5F6062"/>
                </a:solidFill>
                <a:latin typeface="Century Gothic" pitchFamily="34" charset="0"/>
              </a:rPr>
              <a:t>By Dec 18</a:t>
            </a:r>
          </a:p>
        </p:txBody>
      </p:sp>
      <p:sp>
        <p:nvSpPr>
          <p:cNvPr id="68" name="ZoneTexte 12"/>
          <p:cNvSpPr txBox="1"/>
          <p:nvPr/>
        </p:nvSpPr>
        <p:spPr>
          <a:xfrm>
            <a:off x="4499918" y="6291801"/>
            <a:ext cx="1367481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5F6062"/>
                </a:solidFill>
                <a:latin typeface="Century Gothic" pitchFamily="34" charset="0"/>
              </a:rPr>
              <a:t>By June </a:t>
            </a:r>
            <a:r>
              <a:rPr lang="en-US" sz="1000" b="1" dirty="0">
                <a:solidFill>
                  <a:srgbClr val="5F6062"/>
                </a:solidFill>
                <a:latin typeface="Century Gothic" pitchFamily="34" charset="0"/>
              </a:rPr>
              <a:t>18</a:t>
            </a:r>
          </a:p>
        </p:txBody>
      </p:sp>
      <p:sp>
        <p:nvSpPr>
          <p:cNvPr id="69" name="ZoneTexte 14"/>
          <p:cNvSpPr txBox="1"/>
          <p:nvPr/>
        </p:nvSpPr>
        <p:spPr>
          <a:xfrm>
            <a:off x="4728519" y="4028194"/>
            <a:ext cx="194468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schemeClr val="bg1"/>
                </a:solidFill>
                <a:latin typeface="Century Gothic" pitchFamily="34" charset="0"/>
              </a:rPr>
              <a:t>MAP IT PRODUCT OWNERS &amp; PRODUCT DEVELOPERS</a:t>
            </a:r>
          </a:p>
          <a:p>
            <a:pPr algn="ctr">
              <a:defRPr/>
            </a:pPr>
            <a:endParaRPr lang="fr-FR" sz="16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UK: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done</a:t>
            </a:r>
            <a:endParaRPr lang="fr-FR" sz="1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DE: in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progress</a:t>
            </a:r>
            <a:endParaRPr lang="fr-FR" sz="1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FR: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done</a:t>
            </a:r>
            <a:endParaRPr lang="fr-FR" sz="1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SP: in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progress</a:t>
            </a:r>
            <a:endParaRPr lang="fr-FR" sz="1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32774" y="3884178"/>
            <a:ext cx="2087562" cy="2592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1" name="ZoneTexte 16"/>
          <p:cNvSpPr txBox="1"/>
          <p:nvPr/>
        </p:nvSpPr>
        <p:spPr>
          <a:xfrm>
            <a:off x="7104237" y="4028195"/>
            <a:ext cx="194468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600" b="1" dirty="0">
                <a:solidFill>
                  <a:schemeClr val="bg1"/>
                </a:solidFill>
                <a:latin typeface="Century Gothic" pitchFamily="34" charset="0"/>
              </a:rPr>
              <a:t>CROSS-TRAINING </a:t>
            </a:r>
          </a:p>
          <a:p>
            <a:pPr algn="ctr">
              <a:defRPr/>
            </a:pPr>
            <a:endParaRPr lang="fr-FR" sz="16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6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6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6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UK: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tba</a:t>
            </a:r>
            <a:endParaRPr lang="fr-FR" sz="1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DE: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tba</a:t>
            </a:r>
            <a:endParaRPr lang="fr-FR" sz="1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FR: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tba</a:t>
            </a:r>
            <a:endParaRPr lang="fr-FR" sz="1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1"/>
                </a:solidFill>
                <a:latin typeface="Century Gothic" pitchFamily="34" charset="0"/>
              </a:rPr>
              <a:t>SP: </a:t>
            </a:r>
            <a:r>
              <a:rPr lang="fr-FR" sz="1400" b="1" dirty="0" err="1">
                <a:solidFill>
                  <a:schemeClr val="bg1"/>
                </a:solidFill>
                <a:latin typeface="Century Gothic" pitchFamily="34" charset="0"/>
              </a:rPr>
              <a:t>tba</a:t>
            </a:r>
            <a:endParaRPr lang="fr-FR" sz="1600" b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2688" y="1178259"/>
            <a:ext cx="9317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entury Gothic" panose="020B0502020202020204" pitchFamily="34" charset="0"/>
              </a:rPr>
              <a:t>Implement a more formal activity tracking to improve visibility of projects and tickets prioritisation, add all developers onto one software (JIRA)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entury Gothic" panose="020B0502020202020204" pitchFamily="34" charset="0"/>
              </a:rPr>
              <a:t>Map </a:t>
            </a:r>
            <a:r>
              <a:rPr lang="en-GB" sz="1600" dirty="0">
                <a:latin typeface="Century Gothic" panose="020B0502020202020204" pitchFamily="34" charset="0"/>
              </a:rPr>
              <a:t>out IT product owners and who has ability to modify existing IT products to identify risk areas and opportunities for back-up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entury Gothic" panose="020B0502020202020204" pitchFamily="34" charset="0"/>
              </a:rPr>
              <a:t>Define </a:t>
            </a:r>
            <a:r>
              <a:rPr lang="en-GB" sz="1600" dirty="0">
                <a:latin typeface="Century Gothic" panose="020B0502020202020204" pitchFamily="34" charset="0"/>
              </a:rPr>
              <a:t>product specialists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entury Gothic" panose="020B0502020202020204" pitchFamily="34" charset="0"/>
              </a:rPr>
              <a:t>Implement </a:t>
            </a:r>
            <a:r>
              <a:rPr lang="en-GB" sz="1600" dirty="0">
                <a:latin typeface="Century Gothic" panose="020B0502020202020204" pitchFamily="34" charset="0"/>
              </a:rPr>
              <a:t>a cross-training plan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9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560</Words>
  <Application>Microsoft Office PowerPoint</Application>
  <PresentationFormat>Custom</PresentationFormat>
  <Paragraphs>137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IT Update &amp; Review</vt:lpstr>
      <vt:lpstr>CPI Market &amp; Customer Profile</vt:lpstr>
      <vt:lpstr>Site Specific Major Challenges &amp; Drivers</vt:lpstr>
      <vt:lpstr>Site Specific Major Challenges &amp; Drivers</vt:lpstr>
      <vt:lpstr>UK IT Team Structure</vt:lpstr>
      <vt:lpstr>Targets For Better Using Existing Fire Power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Management Team &amp; New Sales Team Structure</dc:title>
  <dc:creator>Alison Kaye</dc:creator>
  <cp:lastModifiedBy>mallington</cp:lastModifiedBy>
  <cp:revision>36</cp:revision>
  <dcterms:created xsi:type="dcterms:W3CDTF">2018-06-12T14:10:54Z</dcterms:created>
  <dcterms:modified xsi:type="dcterms:W3CDTF">2018-07-05T08:16:29Z</dcterms:modified>
</cp:coreProperties>
</file>