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2"/>
  </p:handoutMasterIdLst>
  <p:sldIdLst>
    <p:sldId id="256" r:id="rId2"/>
    <p:sldId id="259" r:id="rId3"/>
    <p:sldId id="257" r:id="rId4"/>
    <p:sldId id="258" r:id="rId5"/>
    <p:sldId id="275" r:id="rId6"/>
    <p:sldId id="276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7" r:id="rId21"/>
  </p:sldIdLst>
  <p:sldSz cx="9144000" cy="6858000" type="screen4x3"/>
  <p:notesSz cx="71882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71938" y="0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0D91-C619-4D6A-8348-A744151E6AF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71938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7ED4-BB4D-400B-8514-3B209A8302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E72D20-472E-43EB-A274-66AB9DA03C1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78A6CD-7F6C-485D-909B-7E97AA677E9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CSCE 430 Project</a:t>
            </a:r>
            <a:br>
              <a:rPr lang="en-US" dirty="0" smtClean="0"/>
            </a:br>
            <a:r>
              <a:rPr lang="en-US" sz="3200" dirty="0" smtClean="0"/>
              <a:t>$$Cache Money$$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Brett </a:t>
            </a:r>
            <a:r>
              <a:rPr lang="en-US" dirty="0" err="1" smtClean="0"/>
              <a:t>Baumert</a:t>
            </a:r>
            <a:endParaRPr lang="en-US" dirty="0" smtClean="0"/>
          </a:p>
          <a:p>
            <a:pPr algn="r"/>
            <a:r>
              <a:rPr lang="en-US" dirty="0" smtClean="0"/>
              <a:t>Curtis Johnson</a:t>
            </a:r>
          </a:p>
          <a:p>
            <a:pPr algn="r"/>
            <a:r>
              <a:rPr lang="en-US" dirty="0" smtClean="0"/>
              <a:t>Jake Reisdorff`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Word 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lw</a:t>
            </a:r>
            <a:r>
              <a:rPr lang="en-US" dirty="0" smtClean="0"/>
              <a:t> $31, $13</a:t>
            </a:r>
          </a:p>
          <a:p>
            <a:pPr>
              <a:buNone/>
            </a:pPr>
            <a:r>
              <a:rPr lang="en-US" dirty="0" smtClean="0"/>
              <a:t>add $2, $31, $31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Can’t depend on forwarding values from memory</a:t>
            </a:r>
          </a:p>
          <a:p>
            <a:endParaRPr lang="en-US" dirty="0" smtClean="0"/>
          </a:p>
          <a:p>
            <a:r>
              <a:rPr lang="en-US" dirty="0" smtClean="0"/>
              <a:t>High latency</a:t>
            </a:r>
          </a:p>
          <a:p>
            <a:endParaRPr lang="en-US" dirty="0" smtClean="0"/>
          </a:p>
          <a:p>
            <a:r>
              <a:rPr lang="en-US" dirty="0" smtClean="0"/>
              <a:t>Solution: Insert bubble!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 $2, $3, $1</a:t>
            </a:r>
          </a:p>
          <a:p>
            <a:pPr>
              <a:buNone/>
            </a:pPr>
            <a:r>
              <a:rPr lang="en-US" dirty="0" smtClean="0"/>
              <a:t>add $4, $2, $2</a:t>
            </a:r>
            <a:r>
              <a:rPr lang="en-US" dirty="0" smtClean="0"/>
              <a:t>	</a:t>
            </a:r>
            <a:r>
              <a:rPr lang="en-US" dirty="0" smtClean="0"/>
              <a:t>Data Dependencies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Ensure each instruction has the most up-to-date value</a:t>
            </a:r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dirty="0" err="1" smtClean="0"/>
              <a:t>Fowarding</a:t>
            </a:r>
            <a:r>
              <a:rPr lang="en-US" dirty="0" smtClean="0"/>
              <a:t> Unit for multiple stages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Forwarding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Interconnects multiple stages, including Execution Stage, Memory Stage, and Register Write Back Stage</a:t>
            </a:r>
          </a:p>
          <a:p>
            <a:endParaRPr lang="en-US" dirty="0" smtClean="0"/>
          </a:p>
          <a:p>
            <a:r>
              <a:rPr lang="en-US" dirty="0" smtClean="0"/>
              <a:t>Forwards most up to date values to the Execution Stage where they are needed</a:t>
            </a:r>
          </a:p>
          <a:p>
            <a:endParaRPr lang="en-US" dirty="0" smtClean="0"/>
          </a:p>
          <a:p>
            <a:r>
              <a:rPr lang="en-US" dirty="0" smtClean="0"/>
              <a:t>Handles prioritization (Value from Memory Stage should take precedence over Write Back Stage)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Quartus</a:t>
            </a:r>
            <a:r>
              <a:rPr lang="en-US" dirty="0" smtClean="0"/>
              <a:t> </a:t>
            </a:r>
            <a:r>
              <a:rPr lang="en-US" dirty="0" err="1" smtClean="0"/>
              <a:t>megafunction</a:t>
            </a:r>
            <a:r>
              <a:rPr lang="en-US" dirty="0" smtClean="0"/>
              <a:t> RAM blocks</a:t>
            </a:r>
          </a:p>
          <a:p>
            <a:pPr lvl="1"/>
            <a:r>
              <a:rPr lang="en-US" dirty="0" smtClean="0"/>
              <a:t>Why?</a:t>
            </a:r>
          </a:p>
          <a:p>
            <a:endParaRPr lang="en-US" dirty="0" smtClean="0"/>
          </a:p>
          <a:p>
            <a:r>
              <a:rPr lang="en-US" dirty="0" smtClean="0"/>
              <a:t>Directly loaded file from assembler output</a:t>
            </a:r>
          </a:p>
          <a:p>
            <a:endParaRPr lang="en-US" dirty="0" smtClean="0"/>
          </a:p>
          <a:p>
            <a:r>
              <a:rPr lang="en-US" dirty="0" smtClean="0"/>
              <a:t>Existed in both Instruction Fetch Stage and Memory Stage</a:t>
            </a:r>
          </a:p>
          <a:p>
            <a:endParaRPr lang="en-US" dirty="0" smtClean="0"/>
          </a:p>
          <a:p>
            <a:r>
              <a:rPr lang="en-US" dirty="0" smtClean="0"/>
              <a:t>Essentially, these act as caches for our pipeline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Tidbits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Processor clock: 50 MHz</a:t>
            </a:r>
          </a:p>
          <a:p>
            <a:endParaRPr lang="en-US" dirty="0" smtClean="0"/>
          </a:p>
          <a:p>
            <a:r>
              <a:rPr lang="en-US" dirty="0" smtClean="0"/>
              <a:t>Both Memory Blocks (Data caches) hold 1 KB of data</a:t>
            </a:r>
          </a:p>
          <a:p>
            <a:pPr lvl="1"/>
            <a:r>
              <a:rPr lang="en-US" dirty="0" smtClean="0"/>
              <a:t>The 10x10 matrix case used ~97% of memory block</a:t>
            </a:r>
          </a:p>
          <a:p>
            <a:endParaRPr lang="en-US" dirty="0" smtClean="0"/>
          </a:p>
          <a:p>
            <a:r>
              <a:rPr lang="en-US" dirty="0" smtClean="0"/>
              <a:t>Entire implementation : ~9% of FPGA</a:t>
            </a:r>
          </a:p>
          <a:p>
            <a:endParaRPr lang="en-US" dirty="0" smtClean="0"/>
          </a:p>
          <a:p>
            <a:r>
              <a:rPr lang="en-US" dirty="0" smtClean="0"/>
              <a:t>Performed matrix multiplication!</a:t>
            </a:r>
          </a:p>
          <a:p>
            <a:endParaRPr lang="en-US" dirty="0" smtClean="0"/>
          </a:p>
          <a:p>
            <a:r>
              <a:rPr lang="en-US" dirty="0" smtClean="0"/>
              <a:t>17 Warnings! (No inferred latches…)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Faster Processor</a:t>
            </a:r>
          </a:p>
          <a:p>
            <a:pPr lvl="1"/>
            <a:r>
              <a:rPr lang="en-US" dirty="0" smtClean="0"/>
              <a:t>Ability to greatly increase the clock speed!</a:t>
            </a:r>
          </a:p>
          <a:p>
            <a:endParaRPr lang="en-US" dirty="0" smtClean="0"/>
          </a:p>
          <a:p>
            <a:r>
              <a:rPr lang="en-US" dirty="0" smtClean="0"/>
              <a:t>Hardware Abstraction</a:t>
            </a:r>
          </a:p>
          <a:p>
            <a:pPr lvl="1"/>
            <a:r>
              <a:rPr lang="en-US" dirty="0" smtClean="0"/>
              <a:t>Like software abstraction, creates modules that work together, but are mostly independent of one another.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Accounting for many hazards throughout the pipeline</a:t>
            </a:r>
          </a:p>
          <a:p>
            <a:pPr lvl="1"/>
            <a:r>
              <a:rPr lang="en-US" dirty="0" smtClean="0"/>
              <a:t>Debug time</a:t>
            </a:r>
          </a:p>
          <a:p>
            <a:pPr lvl="1"/>
            <a:r>
              <a:rPr lang="en-US" dirty="0" smtClean="0"/>
              <a:t>Compile time…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Inferred Latches (VHDL)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SRAM/Cache Integration</a:t>
            </a:r>
          </a:p>
          <a:p>
            <a:pPr lvl="1"/>
            <a:r>
              <a:rPr lang="en-US" dirty="0" smtClean="0"/>
              <a:t>Interfacing with the SRAM</a:t>
            </a:r>
          </a:p>
          <a:p>
            <a:pPr lvl="1"/>
            <a:r>
              <a:rPr lang="en-US" dirty="0" smtClean="0"/>
              <a:t>Using multiple cycles to read from memory into cache / write through to cache / satisfy requests from both IF and Memory stages</a:t>
            </a:r>
          </a:p>
          <a:p>
            <a:pPr lvl="1"/>
            <a:r>
              <a:rPr lang="en-US" dirty="0" smtClean="0"/>
              <a:t>Needed a cache &amp; memory controller…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i="1" u="sng" dirty="0" smtClean="0"/>
              <a:t>Money Machine</a:t>
            </a:r>
            <a:r>
              <a:rPr lang="en-US" dirty="0" smtClean="0"/>
              <a:t> – a completely on-chip cache and memory controller, usable throughout the entire pipeline.</a:t>
            </a:r>
          </a:p>
          <a:p>
            <a:pPr>
              <a:buNone/>
            </a:pPr>
            <a:endParaRPr lang="en-US" b="1" i="1" u="sng" dirty="0" smtClean="0"/>
          </a:p>
          <a:p>
            <a:pPr>
              <a:buNone/>
            </a:pPr>
            <a:endParaRPr lang="en-US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Machine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2390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collaboration took place in designing everything from instruction set to working processor</a:t>
            </a:r>
          </a:p>
          <a:p>
            <a:endParaRPr lang="en-US" dirty="0" smtClean="0"/>
          </a:p>
          <a:p>
            <a:r>
              <a:rPr lang="en-US" dirty="0" smtClean="0"/>
              <a:t>Each member was involved in every aspect of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- Our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 up with overall design (instructions, etc)</a:t>
            </a:r>
          </a:p>
          <a:p>
            <a:endParaRPr lang="en-US" dirty="0" smtClean="0"/>
          </a:p>
          <a:p>
            <a:r>
              <a:rPr lang="en-US" dirty="0" smtClean="0"/>
              <a:t>Developed Assembler</a:t>
            </a:r>
          </a:p>
          <a:p>
            <a:endParaRPr lang="en-US" dirty="0" smtClean="0"/>
          </a:p>
          <a:p>
            <a:r>
              <a:rPr lang="en-US" dirty="0" smtClean="0"/>
              <a:t>Constructed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r>
              <a:rPr lang="en-US" dirty="0" smtClean="0"/>
              <a:t>Construction of individual stages</a:t>
            </a:r>
          </a:p>
          <a:p>
            <a:pPr lvl="1"/>
            <a:r>
              <a:rPr lang="en-US" dirty="0" smtClean="0"/>
              <a:t>Connection of each stage</a:t>
            </a:r>
          </a:p>
          <a:p>
            <a:pPr lvl="1"/>
            <a:r>
              <a:rPr lang="en-US" dirty="0" smtClean="0"/>
              <a:t>Implementation of other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end: </a:t>
            </a:r>
            <a:r>
              <a:rPr lang="en-US" dirty="0" err="1" smtClean="0"/>
              <a:t>jmp</a:t>
            </a:r>
            <a:r>
              <a:rPr lang="en-US" dirty="0" smtClean="0"/>
              <a:t> end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3429000" cy="405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MIPS 5 stage pipeline design</a:t>
            </a:r>
          </a:p>
          <a:p>
            <a:endParaRPr lang="en-US" dirty="0" smtClean="0"/>
          </a:p>
          <a:p>
            <a:r>
              <a:rPr lang="en-US" dirty="0" smtClean="0"/>
              <a:t>32 bit instruction length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Nine total instructions</a:t>
            </a:r>
          </a:p>
          <a:p>
            <a:pPr lvl="1"/>
            <a:r>
              <a:rPr lang="en-US" dirty="0" smtClean="0"/>
              <a:t>Add, Add Immediate, Multiply, Load Word, Store Word, Branch on Equal, Branch on Not Equal, Jump, and No Operation (</a:t>
            </a:r>
            <a:r>
              <a:rPr lang="en-US" dirty="0" err="1" smtClean="0"/>
              <a:t>nop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Subset of MIPS tailored for our usage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Java!</a:t>
            </a:r>
          </a:p>
          <a:p>
            <a:r>
              <a:rPr lang="en-US" dirty="0" smtClean="0"/>
              <a:t>Is not responsible for </a:t>
            </a:r>
            <a:r>
              <a:rPr lang="en-US" dirty="0" err="1" smtClean="0"/>
              <a:t>optimaztion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5357813" cy="374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Assembler carries much abstraction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Instruction implements one or several interfaces, depending upon its usage (Arithmetic, Immediate, etc)</a:t>
            </a:r>
          </a:p>
          <a:p>
            <a:endParaRPr lang="en-US" dirty="0" smtClean="0"/>
          </a:p>
          <a:p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To add a new instruction, determine its type, and implement the required interfaces (Very easy)</a:t>
            </a:r>
          </a:p>
          <a:p>
            <a:pPr lvl="1"/>
            <a:r>
              <a:rPr lang="en-US" dirty="0" smtClean="0"/>
              <a:t>Adapt </a:t>
            </a:r>
            <a:r>
              <a:rPr lang="en-US" dirty="0" err="1" smtClean="0"/>
              <a:t>d</a:t>
            </a:r>
            <a:r>
              <a:rPr lang="en-US" dirty="0" err="1" smtClean="0"/>
              <a:t>atapath</a:t>
            </a:r>
            <a:r>
              <a:rPr lang="en-US" dirty="0" smtClean="0"/>
              <a:t> for the new instruction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Accounted for multiple types of hazards</a:t>
            </a:r>
          </a:p>
          <a:p>
            <a:endParaRPr lang="en-US" dirty="0" smtClean="0"/>
          </a:p>
          <a:p>
            <a:r>
              <a:rPr lang="en-US" dirty="0" smtClean="0"/>
              <a:t>Developed each stage individually</a:t>
            </a:r>
          </a:p>
          <a:p>
            <a:endParaRPr lang="en-US" dirty="0" smtClean="0"/>
          </a:p>
          <a:p>
            <a:r>
              <a:rPr lang="en-US" dirty="0" smtClean="0"/>
              <a:t>Integrated required stages / components</a:t>
            </a:r>
          </a:p>
          <a:p>
            <a:endParaRPr lang="en-US" dirty="0" smtClean="0"/>
          </a:p>
          <a:p>
            <a:r>
              <a:rPr lang="en-US" dirty="0" smtClean="0"/>
              <a:t>Testing /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</a:t>
            </a:r>
            <a:r>
              <a:rPr lang="en-US" u="sng" dirty="0" smtClean="0"/>
              <a:t>always</a:t>
            </a:r>
            <a:r>
              <a:rPr lang="en-US" dirty="0" smtClean="0"/>
              <a:t> ‘not taken’</a:t>
            </a:r>
          </a:p>
          <a:p>
            <a:endParaRPr lang="en-US" dirty="0" smtClean="0"/>
          </a:p>
          <a:p>
            <a:r>
              <a:rPr lang="en-US" dirty="0" smtClean="0"/>
              <a:t>Branching Logic contained within the control unit in the ID (Instruction Decode) stage</a:t>
            </a:r>
          </a:p>
          <a:p>
            <a:endParaRPr lang="en-US" dirty="0" smtClean="0"/>
          </a:p>
          <a:p>
            <a:r>
              <a:rPr lang="en-US" dirty="0" smtClean="0"/>
              <a:t>Penalty? One cycle!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Handling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Hazard Detection Unit</a:t>
            </a:r>
          </a:p>
          <a:p>
            <a:pPr lvl="1"/>
            <a:r>
              <a:rPr lang="en-US" dirty="0" smtClean="0"/>
              <a:t>All hazards resolved in hardware</a:t>
            </a:r>
          </a:p>
          <a:p>
            <a:endParaRPr lang="en-US" dirty="0" smtClean="0"/>
          </a:p>
          <a:p>
            <a:r>
              <a:rPr lang="en-US" dirty="0" smtClean="0"/>
              <a:t>Control Unit</a:t>
            </a:r>
          </a:p>
          <a:p>
            <a:pPr lvl="1"/>
            <a:r>
              <a:rPr lang="en-US" dirty="0" smtClean="0"/>
              <a:t>Handles flushing of stages</a:t>
            </a:r>
          </a:p>
          <a:p>
            <a:pPr lvl="1"/>
            <a:r>
              <a:rPr lang="en-US" dirty="0" smtClean="0"/>
              <a:t>Handles stalling of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Branch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 $2, $3, $0</a:t>
            </a:r>
          </a:p>
          <a:p>
            <a:pPr>
              <a:buNone/>
            </a:pPr>
            <a:r>
              <a:rPr lang="en-US" dirty="0" err="1" smtClean="0"/>
              <a:t>beq</a:t>
            </a:r>
            <a:r>
              <a:rPr lang="en-US" dirty="0" smtClean="0"/>
              <a:t> $2, $5, somewhere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Introduces a RAW (Read after Write) hazard</a:t>
            </a:r>
          </a:p>
          <a:p>
            <a:endParaRPr lang="en-US" dirty="0" smtClean="0"/>
          </a:p>
          <a:p>
            <a:r>
              <a:rPr lang="en-US" dirty="0" smtClean="0"/>
              <a:t>Did not want to extend forwarding logic to ID stage</a:t>
            </a:r>
          </a:p>
          <a:p>
            <a:endParaRPr lang="en-US" dirty="0" smtClean="0"/>
          </a:p>
          <a:p>
            <a:r>
              <a:rPr lang="en-US" dirty="0" smtClean="0"/>
              <a:t>Solution: Insert bubbles!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</TotalTime>
  <Words>590</Words>
  <Application>Microsoft Office PowerPoint</Application>
  <PresentationFormat>On-screen Show (4:3)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CSCE 430 Project $$Cache Money$$</vt:lpstr>
      <vt:lpstr>Overview - Our design process</vt:lpstr>
      <vt:lpstr>Overall Design</vt:lpstr>
      <vt:lpstr>Assembler </vt:lpstr>
      <vt:lpstr>Assembler</vt:lpstr>
      <vt:lpstr>Datapath Design</vt:lpstr>
      <vt:lpstr>Branch Prediction</vt:lpstr>
      <vt:lpstr>Handling Hazards</vt:lpstr>
      <vt:lpstr>Branch Hazards</vt:lpstr>
      <vt:lpstr>Load Word Stall</vt:lpstr>
      <vt:lpstr>Other Data Hazards</vt:lpstr>
      <vt:lpstr>Forwarding Unit</vt:lpstr>
      <vt:lpstr>Memory Implementation</vt:lpstr>
      <vt:lpstr>Other Useful Tidbits</vt:lpstr>
      <vt:lpstr>Significance of Pipeline</vt:lpstr>
      <vt:lpstr>Problems Encountered</vt:lpstr>
      <vt:lpstr>Money Machine</vt:lpstr>
      <vt:lpstr>Money Machine</vt:lpstr>
      <vt:lpstr>Teamwork</vt:lpstr>
      <vt:lpstr>end: jmp end</vt:lpstr>
    </vt:vector>
  </TitlesOfParts>
  <Company>Sandhills Publishing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430 Project $$Cache Money$$</dc:title>
  <dc:creator>Curtis Johnson</dc:creator>
  <cp:lastModifiedBy>Curtis Johnson</cp:lastModifiedBy>
  <cp:revision>22</cp:revision>
  <dcterms:created xsi:type="dcterms:W3CDTF">2010-05-04T17:28:48Z</dcterms:created>
  <dcterms:modified xsi:type="dcterms:W3CDTF">2010-05-04T20:31:13Z</dcterms:modified>
</cp:coreProperties>
</file>