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ted.com/talks/amy_cuddy_your_body_language_shapes_who_you_are?language=en" TargetMode="External" /><Relationship Id="rId3" Type="http://schemas.openxmlformats.org/officeDocument/2006/relationships/image" Target="../media/image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psyc3400/" TargetMode="External" /><Relationship Id="rId3" Type="http://schemas.openxmlformats.org/officeDocument/2006/relationships/hyperlink" Target="https://crumplab.github.io/statistics" TargetMode="External" /><Relationship Id="rId4" Type="http://schemas.openxmlformats.org/officeDocument/2006/relationships/hyperlink" Target="https://crumplab.github.io/statistics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psyc3400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project.org" TargetMode="External" /><Relationship Id="rId3" Type="http://schemas.openxmlformats.org/officeDocument/2006/relationships/hyperlink" Target="https://www.rstudio.com" TargetMode="External" /><Relationship Id="rId4" Type="http://schemas.openxmlformats.org/officeDocument/2006/relationships/hyperlink" Target="https://rstudio.cloud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PSYC 3400 Statistical Methods in Psychological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Science and Statistics</a:t>
            </a:r>
            <a:br/>
            <a:br/>
            <a:r>
              <a:rPr/>
              <a:t>Matthew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2023-09-19)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Umm, How can we trust the facts and theories in Psychology?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You need to learn how to evaluate the evidence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Psychology needs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Psychologists run experiments to test research questions and claims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The experiments produce measurements, or evidence</a:t>
            </a:r>
          </a:p>
          <a:p>
            <a:pPr lvl="0" indent="-342900" marL="342900">
              <a:buAutoNum startAt="3" type="arabicPeriod"/>
            </a:pPr>
            <a:r>
              <a:rPr/>
              <a:t>Statistics are used to evaluate the evidence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type="alphaLcPeriod"/>
            </a:pPr>
            <a:r>
              <a:rPr/>
              <a:t>Does the evidence support the claim?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2" type="alphaLcPeriod"/>
            </a:pPr>
            <a:r>
              <a:rPr/>
              <a:t>Does the evidence not support the claim?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hear a scientific claim…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You could accept the claim because “a Scientist said it was true”</a:t>
            </a:r>
          </a:p>
          <a:p>
            <a:pPr lvl="0" indent="-342900" marL="342900">
              <a:buAutoNum type="arabicPeriod"/>
            </a:pPr>
            <a:r>
              <a:rPr/>
              <a:t>You could evaluate the evidence for claim and decide for yourself if the evidence warrants the claim.</a:t>
            </a:r>
          </a:p>
          <a:p>
            <a:pPr lvl="0" indent="0" marL="0">
              <a:buNone/>
            </a:pPr>
            <a:r>
              <a:rPr b="1"/>
              <a:t>Just because a scientist makes a claim, doesn’t make it true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case of power-posing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a powerful pose change your life?</a:t>
            </a:r>
          </a:p>
        </p:txBody>
      </p:sp>
      <p:pic>
        <p:nvPicPr>
          <p:cNvPr descr="figs/1apowerpos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06500"/>
            <a:ext cx="8229600" cy="336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vs. low power poses</a:t>
            </a:r>
          </a:p>
        </p:txBody>
      </p:sp>
      <p:pic>
        <p:nvPicPr>
          <p:cNvPr descr="figs/1apowerpos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67100" y="1193800"/>
            <a:ext cx="220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“evidence”</a:t>
            </a:r>
          </a:p>
        </p:txBody>
      </p:sp>
      <p:pic>
        <p:nvPicPr>
          <p:cNvPr descr="figs/1apowerpose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193800"/>
            <a:ext cx="457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Big claims gone public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Amy Cuddy gave a TED Talk (viewed by 48 million people) claiming power posing can change your life!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link to ted talk</a:t>
            </a:r>
          </a:p>
        </p:txBody>
      </p:sp>
      <p:pic>
        <p:nvPicPr>
          <p:cNvPr descr="figs/1apowerpose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787400"/>
            <a:ext cx="51054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Only a single study, with weak evidence</a:t>
            </a:r>
          </a:p>
          <a:p>
            <a:pPr lvl="0" indent="-342900" marL="342900">
              <a:buAutoNum type="arabicPeriod"/>
            </a:pPr>
            <a:r>
              <a:rPr/>
              <a:t>Many other labs tried to reproduce the findings, but </a:t>
            </a:r>
            <a:r>
              <a:rPr b="1"/>
              <a:t>they failed to replicate</a:t>
            </a:r>
          </a:p>
          <a:p>
            <a:pPr lvl="0" indent="0" marL="0">
              <a:buNone/>
            </a:pPr>
            <a:r>
              <a:rPr b="1"/>
              <a:t>Lesson 1</a:t>
            </a:r>
            <a:r>
              <a:rPr/>
              <a:t>: Don’t believe everything you hear just because Science says so.</a:t>
            </a:r>
          </a:p>
          <a:p>
            <a:pPr lvl="0" indent="0" marL="0">
              <a:buNone/>
            </a:pPr>
            <a:r>
              <a:rPr b="1"/>
              <a:t>Lesson 2</a:t>
            </a:r>
            <a:r>
              <a:rPr/>
              <a:t>: To understand Psychological science, you must understand how to evaluate evidence produced by Psychological science.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Overview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zero-textbook cost course. All of the resources are online and FREE!</a:t>
            </a:r>
          </a:p>
          <a:p>
            <a:pPr lvl="0" indent="-342900" marL="342900">
              <a:buAutoNum type="arabicPeriod"/>
            </a:pPr>
            <a:r>
              <a:rPr/>
              <a:t>Course Website </a:t>
            </a:r>
            <a:r>
              <a:rPr>
                <a:hlinkClick r:id="rId2"/>
              </a:rPr>
              <a:t>https://crumplab.github.io/psyc3400</a:t>
            </a:r>
          </a:p>
          <a:p>
            <a:pPr lvl="0" indent="-342900" marL="342900">
              <a:buAutoNum type="arabicPeriod"/>
            </a:pPr>
            <a:r>
              <a:rPr/>
              <a:t>FREE Textbook </a:t>
            </a:r>
            <a:r>
              <a:rPr>
                <a:hlinkClick r:id="rId3"/>
              </a:rPr>
              <a:t>https://crumplab.github.io/statistics</a:t>
            </a:r>
          </a:p>
          <a:p>
            <a:pPr lvl="0" indent="-342900" marL="342900">
              <a:buAutoNum type="arabicPeriod"/>
            </a:pPr>
            <a:r>
              <a:rPr/>
              <a:t>FREE Lab Manual </a:t>
            </a:r>
            <a:r>
              <a:rPr>
                <a:hlinkClick r:id="rId4"/>
              </a:rPr>
              <a:t>https://crumplab.github.io/statisticsLab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Skills you learn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Using data to answer questions about Psychology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2" type="arabicPeriod"/>
            </a:pPr>
            <a:r>
              <a:rPr/>
              <a:t>Foundational statistical concepts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3" type="arabicPeriod"/>
            </a:pPr>
            <a:r>
              <a:rPr/>
              <a:t>How to make your computer do statistics for you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4" type="arabicPeriod"/>
            </a:pPr>
            <a:r>
              <a:rPr/>
              <a:t>How to think with data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5" type="arabicPeriod"/>
            </a:pPr>
            <a:r>
              <a:rPr/>
              <a:t>How to critically evaluate research findings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this course works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Generally 2 per week</a:t>
            </a:r>
          </a:p>
          <a:p>
            <a:pPr lvl="0" indent="-342900" marL="342900">
              <a:buAutoNum type="arabicPeriod"/>
            </a:pPr>
            <a:r>
              <a:rPr/>
              <a:t>We talk about statistics</a:t>
            </a:r>
          </a:p>
          <a:p>
            <a:pPr lvl="0" indent="-342900" marL="342900">
              <a:buAutoNum type="arabicPeriod"/>
            </a:pPr>
            <a:r>
              <a:rPr b="1"/>
              <a:t>Read the chapters assigned for each week</a:t>
            </a:r>
          </a:p>
          <a:p>
            <a:pPr lvl="0" indent="-342900" marL="342900">
              <a:buAutoNum type="arabicPeriod"/>
            </a:pPr>
            <a:r>
              <a:rPr/>
              <a:t>Ask questions</a:t>
            </a:r>
          </a:p>
          <a:p>
            <a:pPr lvl="0" indent="-342900" marL="342900">
              <a:buAutoNum type="arabicPeriod"/>
            </a:pPr>
            <a:r>
              <a:rPr/>
              <a:t>Attendance sheet handed out at beginning of class (missed class policy in a bit)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Weekly Quizzes (25% of grade)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New quiz every week</a:t>
            </a:r>
          </a:p>
          <a:p>
            <a:pPr lvl="0" indent="-342900" marL="342900">
              <a:buAutoNum type="arabicPeriod"/>
            </a:pPr>
            <a:r>
              <a:rPr/>
              <a:t>Complete quiz on Blackboard (the blackboard account for your lecture section)</a:t>
            </a:r>
          </a:p>
          <a:p>
            <a:pPr lvl="0" indent="-342900" marL="342900">
              <a:buAutoNum type="arabicPeriod"/>
            </a:pPr>
            <a:r>
              <a:rPr/>
              <a:t>Can re-take as many times as you want</a:t>
            </a:r>
          </a:p>
          <a:p>
            <a:pPr lvl="0" indent="-342900" marL="342900">
              <a:buAutoNum type="arabicPeriod"/>
            </a:pPr>
            <a:r>
              <a:rPr/>
              <a:t>Always recieve grade on last attempt (not best attempt)</a:t>
            </a:r>
          </a:p>
          <a:p>
            <a:pPr lvl="0" indent="-342900" marL="342900">
              <a:buAutoNum type="arabicPeriod"/>
            </a:pPr>
            <a:r>
              <a:rPr/>
              <a:t>DO YOUR QUIZ BY YOURSELF</a:t>
            </a:r>
          </a:p>
          <a:p>
            <a:pPr lvl="0" indent="-342900" marL="342900">
              <a:buAutoNum type="arabicPeriod"/>
            </a:pPr>
            <a:r>
              <a:rPr/>
              <a:t>Must complete quiz by end of week deadline</a:t>
            </a:r>
          </a:p>
          <a:p>
            <a:pPr lvl="0" indent="-342900" marL="342900">
              <a:buAutoNum type="arabicPeriod"/>
            </a:pPr>
            <a:r>
              <a:rPr/>
              <a:t>Quizzes are worth 25% of final grade</a:t>
            </a:r>
          </a:p>
          <a:p>
            <a:pPr lvl="0" indent="0" marL="0">
              <a:buNone/>
            </a:pPr>
            <a:r>
              <a:rPr/>
              <a:t>You will see many of the quiz questions on the midterm and final.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Midterm (10% of grade)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Multiple choice questions. Many taken from the quizzes</a:t>
            </a:r>
          </a:p>
          <a:p>
            <a:pPr lvl="0" indent="-342900" marL="342900">
              <a:buAutoNum type="arabicPeriod"/>
            </a:pPr>
            <a:r>
              <a:rPr/>
              <a:t>More info about midterm as we get closer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(25% of grade)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Multiple choice questions. Many taken from the quizzes</a:t>
            </a:r>
          </a:p>
          <a:p>
            <a:pPr lvl="0" indent="-342900" marL="342900">
              <a:buAutoNum type="arabicPeriod"/>
            </a:pPr>
            <a:r>
              <a:rPr/>
              <a:t>Final is cumulative (75% last half of course, 25% first half)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Overview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Labs (40% of grade)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Each week you will learn how to do statistics in </a:t>
            </a:r>
            <a:r>
              <a:rPr b="1"/>
              <a:t>R</a:t>
            </a:r>
            <a:r>
              <a:rPr/>
              <a:t> and </a:t>
            </a:r>
            <a:r>
              <a:rPr b="1"/>
              <a:t>R-studio</a:t>
            </a:r>
            <a:r>
              <a:rPr/>
              <a:t>, a free program for statistics. Labs have three parts</a:t>
            </a:r>
          </a:p>
          <a:p>
            <a:pPr lvl="1" indent="-342900" marL="685800">
              <a:buAutoNum type="alphaLcPeriod"/>
            </a:pPr>
            <a:r>
              <a:rPr/>
              <a:t>Lab exercises (learning) (1 point pass/fail, must attend lab and submit your work to pass)</a:t>
            </a:r>
          </a:p>
          <a:p>
            <a:pPr lvl="1" indent="-342900" marL="685800">
              <a:buAutoNum type="alphaLcPeriod"/>
            </a:pPr>
            <a:r>
              <a:rPr/>
              <a:t>Generalization, attempt to solve a problem using what you learned (1 point pass/fail, must submit something even if it doesn’t work)</a:t>
            </a:r>
          </a:p>
          <a:p>
            <a:pPr lvl="1" indent="-342900" marL="685800">
              <a:buAutoNum type="alphaLcPeriod"/>
            </a:pPr>
            <a:r>
              <a:rPr/>
              <a:t>Writing. Answer some concep questions (2 points, Graded by Lab instructor).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 Credit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announce opporunities for extra credit as we go through the course. Extra credit opportunities may count for up to 2% of your final grade.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look at the 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https://crumplab.github.io/psyc3400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and R-studio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Download R </a:t>
            </a:r>
            <a:r>
              <a:rPr>
                <a:hlinkClick r:id="rId2"/>
              </a:rPr>
              <a:t>https://www.r-project.org</a:t>
            </a:r>
          </a:p>
          <a:p>
            <a:pPr lvl="0"/>
            <a:r>
              <a:rPr/>
              <a:t>Download R-studio </a:t>
            </a:r>
            <a:r>
              <a:rPr>
                <a:hlinkClick r:id="rId3"/>
              </a:rPr>
              <a:t>https://www.rstudio.com</a:t>
            </a:r>
          </a:p>
          <a:p>
            <a:pPr lvl="0"/>
            <a:r>
              <a:rPr/>
              <a:t>Or, use R-studio Cloud in your web-browser </a:t>
            </a:r>
            <a:r>
              <a:rPr>
                <a:hlinkClick r:id="rId4"/>
              </a:rPr>
              <a:t>https://rstudio.cloud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is statistics a required course?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Facts &amp;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science produces facts and theories.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type="arabicPeriod"/>
            </a:pPr>
            <a:r>
              <a:rPr/>
              <a:t>“Facts” are produced by collecting measurements about psychological phenomena, and by running experiments to establish the root causes of the phenomena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2" type="arabicPeriod"/>
            </a:pPr>
            <a:r>
              <a:rPr/>
              <a:t>“Theories” are working explanations of a set of facts, they describe how causal forces work to produce the psychological phenomena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Facts depend on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“Facts” about psychology are only as good as the evidence for them.</a:t>
            </a:r>
          </a:p>
          <a:p>
            <a:pPr lvl="1" indent="-342900" marL="685800">
              <a:buAutoNum type="alphaLcPeriod"/>
            </a:pPr>
            <a:r>
              <a:rPr/>
              <a:t>Facts can be relied upon when the evidence for their existence is indispustable (clear-cut). There are many reliable findings in Psychology.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should not</a:t>
            </a:r>
            <a:r>
              <a:rPr/>
              <a:t> believe every fact you hear!</a:t>
            </a:r>
          </a:p>
          <a:p>
            <a:pPr lvl="1" indent="-342900" marL="685800">
              <a:buAutoNum type="alphaLcPeriod"/>
            </a:pPr>
            <a:r>
              <a:rPr/>
              <a:t>Many findings in psychology are unreliable (other researchers can’t reproduce them), some are faked! and, others are downright silly.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Theories must explain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whole point of theories is to explain evidence, or the credible facts about a psychological phenomena of interest</a:t>
            </a:r>
          </a:p>
          <a:p>
            <a:pPr lvl="0" indent="-342900" marL="342900">
              <a:buAutoNum type="arabicPeriod"/>
            </a:pPr>
            <a:r>
              <a:rPr/>
              <a:t>There are many good, strong, theories in Psychology capable of explaining many aspects of Psychological phenomena, BUT: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should not</a:t>
            </a:r>
            <a:r>
              <a:rPr/>
              <a:t> believe every theory you hear about in Psychology! Many “theories” do not explain the facts. Some “theories” aren’t theories at all, they are just someone’s opinion.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 3400 Statistical Methods in Psychological Research</dc:title>
  <dc:creator>Matthew Crump</dc:creator>
  <cp:keywords/>
  <dcterms:created xsi:type="dcterms:W3CDTF">2023-09-19T15:15:10Z</dcterms:created>
  <dcterms:modified xsi:type="dcterms:W3CDTF">2023-09-19T15:15:10Z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2023-09-19)</vt:lpwstr>
  </property>
  <property fmtid="{D5CDD505-2E9C-101B-9397-08002B2CF9AE}" pid="3" name="output">
    <vt:lpwstr>powerpoint_presentation</vt:lpwstr>
  </property>
  <property fmtid="{D5CDD505-2E9C-101B-9397-08002B2CF9AE}" pid="4" name="subtitle">
    <vt:lpwstr>Science and Statistics</vt:lpwstr>
  </property>
</Properties>
</file>