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Foundations for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whodunnit?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2023-09-19)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of one experiment</a:t>
            </a:r>
          </a:p>
        </p:txBody>
      </p:sp>
      <p:pic>
        <p:nvPicPr>
          <p:cNvPr descr="figs/foundations/5gumball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Outcome of many experiments</a:t>
            </a:r>
          </a:p>
        </p:txBody>
      </p:sp>
      <p:pic>
        <p:nvPicPr>
          <p:cNvPr descr="figs/foundations/5gumballsim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</a:t>
            </a:r>
          </a:p>
        </p:txBody>
      </p:sp>
      <p:pic>
        <p:nvPicPr>
          <p:cNvPr descr="figs/foundations/5gumballdiff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 (100 sims)</a:t>
            </a:r>
          </a:p>
        </p:txBody>
      </p:sp>
      <p:pic>
        <p:nvPicPr>
          <p:cNvPr descr="figs/foundations/5manydiff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Histogram: Difference scores</a:t>
            </a:r>
          </a:p>
        </p:txBody>
      </p:sp>
      <p:pic>
        <p:nvPicPr>
          <p:cNvPr descr="figs/foundations/5histdiffgumb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sampling distribution of mean difference scores shows the range of mean differences that can be produced by chance alone.</a:t>
            </a:r>
          </a:p>
          <a:p>
            <a:pPr lvl="0"/>
            <a:r>
              <a:rPr/>
              <a:t>We can use this to evaluate the outcome of an experiment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foundations/5histdiffgumb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What if mean difference was 0?</a:t>
            </a:r>
          </a:p>
          <a:p>
            <a:pPr lvl="0"/>
            <a:r>
              <a:rPr/>
              <a:t>What if mean difference was 3?</a:t>
            </a:r>
          </a:p>
          <a:p>
            <a:pPr lvl="0"/>
            <a:r>
              <a:rPr/>
              <a:t>What if mean difference was 6?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foundations/5histdiffgumb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evidence do you need?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big would the mean difference need to be? to convince you that the difference was not caused by chance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Experiments are tools we use to uncover causal forces. At minimum they must have:</a:t>
            </a:r>
          </a:p>
          <a:p>
            <a:pPr lvl="0" indent="-342900" marL="342900">
              <a:buAutoNum type="arabicPeriod"/>
            </a:pPr>
            <a:r>
              <a:rPr/>
              <a:t>One independent variable</a:t>
            </a:r>
          </a:p>
          <a:p>
            <a:pPr lvl="0"/>
            <a:r>
              <a:rPr/>
              <a:t>The Manipulation</a:t>
            </a:r>
          </a:p>
          <a:p>
            <a:pPr lvl="0"/>
            <a:r>
              <a:rPr/>
              <a:t>must have at least 2 levels</a:t>
            </a:r>
          </a:p>
          <a:p>
            <a:pPr lvl="0" indent="-342900" marL="342900">
              <a:buAutoNum startAt="2" type="arabicPeriod"/>
            </a:pPr>
            <a:r>
              <a:rPr/>
              <a:t>One dependent variable</a:t>
            </a:r>
          </a:p>
          <a:p>
            <a:pPr lvl="0"/>
            <a:r>
              <a:rPr/>
              <a:t>The Measurement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simple experiment</a:t>
            </a:r>
          </a:p>
        </p:txBody>
      </p:sp>
      <p:pic>
        <p:nvPicPr>
          <p:cNvPr descr="figs/foundations/Founda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24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empirical question</a:t>
            </a:r>
          </a:p>
        </p:txBody>
      </p:sp>
      <p:pic>
        <p:nvPicPr>
          <p:cNvPr descr="figs/foundations/Founda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outcomes</a:t>
            </a:r>
          </a:p>
        </p:txBody>
      </p:sp>
      <p:pic>
        <p:nvPicPr>
          <p:cNvPr descr="figs/foundations/Founda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93800"/>
            <a:ext cx="469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run experiments to determine if a manipulation can cause differences in a measurement.</a:t>
            </a:r>
          </a:p>
          <a:p>
            <a:pPr lvl="0" indent="-342900" marL="342900">
              <a:buAutoNum type="arabicPeriod"/>
            </a:pPr>
            <a:r>
              <a:rPr/>
              <a:t>If we find a difference, it could mean:</a:t>
            </a:r>
          </a:p>
          <a:p>
            <a:pPr lvl="0"/>
            <a:r>
              <a:rPr/>
              <a:t>Manipulation caused the difference</a:t>
            </a:r>
          </a:p>
          <a:p>
            <a:pPr lvl="0"/>
            <a:r>
              <a:rPr/>
              <a:t>A confound caused the difference</a:t>
            </a:r>
          </a:p>
          <a:p>
            <a:pPr lvl="0"/>
            <a:r>
              <a:rPr/>
              <a:t>Difference was produced by chance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role of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How can we know if a difference we observed was produced by chance?</a:t>
            </a:r>
          </a:p>
          <a:p>
            <a:pPr lvl="0" indent="0" marL="0">
              <a:buNone/>
            </a:pPr>
            <a:r>
              <a:rPr/>
              <a:t>Answer: We find out the range of differences that chance can produce, then we compare our observed difference to this range.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Crump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made up test to illustrate the process of statistical inference</a:t>
            </a:r>
          </a:p>
          <a:p>
            <a:pPr lvl="0" indent="-342900" marL="342900">
              <a:buAutoNum type="arabicPeriod"/>
            </a:pPr>
            <a:r>
              <a:rPr/>
              <a:t>Frequency of occurence (what is not alot)</a:t>
            </a:r>
          </a:p>
          <a:p>
            <a:pPr lvl="0" indent="-342900" marL="342900">
              <a:buAutoNum type="arabicPeriod"/>
            </a:pPr>
            <a:r>
              <a:rPr/>
              <a:t>Simulating chance</a:t>
            </a:r>
          </a:p>
          <a:p>
            <a:pPr lvl="0" indent="-342900" marL="342900">
              <a:buAutoNum type="arabicPeriod"/>
            </a:pPr>
            <a:r>
              <a:rPr/>
              <a:t>Judgment and Decision-making</a:t>
            </a:r>
          </a:p>
          <a:p>
            <a:pPr lvl="0" indent="-342900" marL="342900">
              <a:buAutoNum type="arabicPeriod"/>
            </a:pPr>
            <a:r>
              <a:rPr/>
              <a:t>Experiment design</a:t>
            </a:r>
          </a:p>
          <a:p>
            <a:pPr lvl="0" indent="-342900" marL="342900">
              <a:buAutoNum type="arabicPeriod"/>
            </a:pPr>
            <a:r>
              <a:rPr/>
              <a:t>Power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chance produce your difference?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Frequency of occurence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finding out how often chance produces mean differences of particular sizes</a:t>
            </a:r>
          </a:p>
          <a:p>
            <a:pPr lvl="0" indent="-342900" marL="342900">
              <a:buAutoNum type="arabicPeriod"/>
            </a:pPr>
            <a:r>
              <a:rPr/>
              <a:t>Let’s say chance produced a difference of 5 fairly often, if we found a difference of 5, we would know that chance could have produced it.</a:t>
            </a:r>
          </a:p>
          <a:p>
            <a:pPr lvl="0" indent="-342900" marL="342900">
              <a:buAutoNum type="arabicPeriod"/>
            </a:pPr>
            <a:r>
              <a:rPr/>
              <a:t>When would we say that an outcome </a:t>
            </a:r>
            <a:r>
              <a:rPr b="1"/>
              <a:t>does not occur very often</a:t>
            </a:r>
            <a:r>
              <a:rPr/>
              <a:t>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Infrequent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many times does something need to happen for it to happen not very much, or even really not at all?</a:t>
            </a:r>
          </a:p>
          <a:p>
            <a:pPr lvl="0" indent="0" marL="0">
              <a:buNone/>
            </a:pPr>
            <a:r>
              <a:rPr/>
              <a:t>Rare enough for you to not worry about it at all happening to you?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Lightning strikes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Would you go outside everyday if you thought that you would get hit by lightning 1 out of every 10 days?</a:t>
            </a:r>
          </a:p>
          <a:p>
            <a:pPr lvl="0" indent="0" marL="0">
              <a:buNone/>
            </a:pPr>
            <a:r>
              <a:rPr/>
              <a:t>What about?</a:t>
            </a:r>
          </a:p>
          <a:p>
            <a:pPr lvl="0"/>
            <a:r>
              <a:rPr/>
              <a:t>1/100 days (3 times per year)</a:t>
            </a:r>
          </a:p>
          <a:p>
            <a:pPr lvl="0"/>
            <a:r>
              <a:rPr/>
              <a:t>1/1,000 days (once every 2.7 years)</a:t>
            </a:r>
          </a:p>
          <a:p>
            <a:pPr lvl="0"/>
            <a:r>
              <a:rPr/>
              <a:t>1/10,000 days (once every 27 years)</a:t>
            </a:r>
          </a:p>
          <a:p>
            <a:pPr lvl="0"/>
            <a:r>
              <a:rPr/>
              <a:t>1/100,000 days (once every 273 years)</a:t>
            </a:r>
          </a:p>
          <a:p>
            <a:pPr lvl="0" indent="0" marL="0">
              <a:buNone/>
            </a:pPr>
            <a:r>
              <a:rPr/>
              <a:t>Where do you draw the line?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Drawing the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no objective line defining rare events. You need to pick one you are comfortable with.</a:t>
            </a:r>
          </a:p>
          <a:p>
            <a:pPr lvl="0" indent="0" marL="0">
              <a:buNone/>
            </a:pPr>
            <a:r>
              <a:rPr/>
              <a:t>Let’s pick 1/10,000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saying that if an event happens once in 10,000 times, it is a rare event.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two groups, A and B. Let’s imagine there is no manipulation, so we are measuring sampling from the same population twice.</a:t>
            </a:r>
          </a:p>
          <a:p>
            <a:pPr lvl="0"/>
            <a:r>
              <a:rPr/>
              <a:t>Each group has 10 subjects (N=10)</a:t>
            </a:r>
          </a:p>
          <a:p>
            <a:pPr lvl="0"/>
            <a:r>
              <a:rPr/>
              <a:t>Samples are taken from a normal population with mean=100, and sd = 20</a:t>
            </a:r>
          </a:p>
          <a:p>
            <a:pPr lvl="0"/>
            <a:r>
              <a:rPr>
                <a:latin typeface="Courier"/>
              </a:rPr>
              <a:t>rnorm(10,mean=100, sd=20)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paramaters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sims_to_run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br/>
            <a:r>
              <a:rPr>
                <a:latin typeface="Courier"/>
              </a:rPr>
              <a:t>sample_n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dist_mean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dist_sd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mean_differences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(sims_to_run)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sims_to_run){</a:t>
            </a:r>
            <a:br/>
            <a:r>
              <a:rPr>
                <a:latin typeface="Courier"/>
              </a:rPr>
              <a:t>  mean_A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(sample_n, dist_mean, dist_sd))</a:t>
            </a:r>
            <a:br/>
            <a:r>
              <a:rPr>
                <a:latin typeface="Courier"/>
              </a:rPr>
              <a:t>  mean_B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(sample_n, dist_mean, dist_sd))</a:t>
            </a:r>
            <a:br/>
            <a:r>
              <a:rPr>
                <a:latin typeface="Courier"/>
              </a:rPr>
              <a:t>  mean_differences[i]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mean_A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mean_B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Histogram: Mean differences</a:t>
            </a:r>
          </a:p>
        </p:txBody>
      </p:sp>
      <p:pic>
        <p:nvPicPr>
          <p:cNvPr descr="figs/foundations/5histdiffgumb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Chance window</a:t>
            </a:r>
          </a:p>
        </p:txBody>
      </p:sp>
      <p:pic>
        <p:nvPicPr>
          <p:cNvPr descr="figs/foundations/5crumpdecis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Allowing for uncertainty</a:t>
            </a:r>
          </a:p>
        </p:txBody>
      </p:sp>
      <p:pic>
        <p:nvPicPr>
          <p:cNvPr descr="figs/foundations/5crumpuncertain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Issues for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Sampling distribution of the mean differences</a:t>
            </a:r>
          </a:p>
          <a:p>
            <a:pPr lvl="0" indent="-342900" marL="342900">
              <a:buAutoNum type="arabicPeriod"/>
            </a:pPr>
            <a:r>
              <a:rPr b="1"/>
              <a:t>Experiments</a:t>
            </a:r>
          </a:p>
          <a:p>
            <a:pPr lvl="0" indent="-342900" marL="342900">
              <a:buAutoNum type="arabicPeriod"/>
            </a:pPr>
            <a:r>
              <a:rPr b="1"/>
              <a:t>Crump test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Shades of uncertainty</a:t>
            </a:r>
          </a:p>
        </p:txBody>
      </p:sp>
      <p:pic>
        <p:nvPicPr>
          <p:cNvPr descr="figs/foundations/5crumpshad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size</a:t>
            </a:r>
          </a:p>
        </p:txBody>
      </p:sp>
      <p:pic>
        <p:nvPicPr>
          <p:cNvPr descr="figs/foundations/5sampleDistNorma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Differences that chance can produce</a:t>
            </a:r>
          </a:p>
        </p:txBody>
      </p:sp>
      <p:pic>
        <p:nvPicPr>
          <p:cNvPr descr="figs/foundations/5crumpminma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Sample-size and detecting differences</a:t>
            </a:r>
          </a:p>
        </p:txBody>
      </p:sp>
      <p:pic>
        <p:nvPicPr>
          <p:cNvPr descr="figs/foundations/5crumpredlin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Test-enhanced learning</a:t>
            </a:r>
          </a:p>
        </p:txBody>
      </p:sp>
      <p:pic>
        <p:nvPicPr>
          <p:cNvPr descr="figs/foundations/TE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" y="1193800"/>
            <a:ext cx="773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Question: Does being tested on the material cause you to remember it better later?</a:t>
            </a:r>
          </a:p>
          <a:p>
            <a:pPr lvl="0"/>
            <a:r>
              <a:rPr/>
              <a:t>Study-Study group: Studied some text twice</a:t>
            </a:r>
          </a:p>
          <a:p>
            <a:pPr lvl="0"/>
            <a:r>
              <a:rPr/>
              <a:t>Study-Test group: Studied some text, then given brief quizzes about the text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pic>
        <p:nvPicPr>
          <p:cNvPr descr="figs/foundations/TEL_dat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3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both samples came from same distribution, estimated parameters from paper:</a:t>
            </a:r>
          </a:p>
          <a:p>
            <a:pPr lvl="0" indent="0">
              <a:buNone/>
            </a:pPr>
            <a:r>
              <a:rPr>
                <a:latin typeface="Courier"/>
              </a:rPr>
              <a:t>sims_to_run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r>
              <a:rPr>
                <a:latin typeface="Courier"/>
              </a:rPr>
              <a:t>sample_n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br/>
            <a:r>
              <a:rPr>
                <a:latin typeface="Courier"/>
              </a:rPr>
              <a:t>dist_mean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49</a:t>
            </a:r>
            <a:br/>
            <a:r>
              <a:rPr>
                <a:latin typeface="Courier"/>
              </a:rPr>
              <a:t>dist_sd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168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Simulate 100 times</a:t>
            </a:r>
          </a:p>
          <a:p>
            <a:pPr lvl="0" indent="0">
              <a:buNone/>
            </a:pPr>
            <a:r>
              <a:rPr>
                <a:latin typeface="Courier"/>
              </a:rPr>
              <a:t>mean_differences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(sims_to_run)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sims_to_run){</a:t>
            </a:r>
            <a:br/>
            <a:r>
              <a:rPr>
                <a:latin typeface="Courier"/>
              </a:rPr>
              <a:t>  mean_control_A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(sample_n, dist_mean, dist_sd))</a:t>
            </a:r>
            <a:br/>
            <a:r>
              <a:rPr>
                <a:latin typeface="Courier"/>
              </a:rPr>
              <a:t>  mean_control_B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(sample_n, dist_mean, dist_sd))</a:t>
            </a:r>
            <a:br/>
            <a:r>
              <a:rPr>
                <a:latin typeface="Courier"/>
              </a:rPr>
              <a:t>  mean_differences[i]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mean_control_A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mean_control_B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mean differences</a:t>
            </a:r>
          </a:p>
        </p:txBody>
      </p:sp>
      <p:pic>
        <p:nvPicPr>
          <p:cNvPr descr="5a_foundations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 range, make a judgment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-0.09112991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0.09797992</a:t>
            </a:r>
          </a:p>
          <a:p>
            <a:pPr lvl="0" indent="0" marL="0">
              <a:buNone/>
            </a:pPr>
            <a:r>
              <a:rPr/>
              <a:t>-observed mean difference was .14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Randomization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Thursday, October 4th: Randomizing data from a sample for statistical inference, and intro to hypothesis testing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statistical inference?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vs. 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statistics: - Tools for summarizing the shape, center, and variance of sample data</a:t>
            </a:r>
          </a:p>
          <a:p>
            <a:pPr lvl="0" indent="0" marL="0">
              <a:buNone/>
            </a:pPr>
            <a:r>
              <a:rPr/>
              <a:t>Inferential statistics: - Tools for making educated guesses about where the sample data came from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inferences about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 run an experiment: You measure two samples in each of two experimental conditions, and you find a difference between the sample means.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-342900" marL="342900">
              <a:buAutoNum type="arabicPeriod"/>
            </a:pPr>
            <a:r>
              <a:rPr/>
              <a:t>Did the experimental manipulation cause the difference between the sample means?</a:t>
            </a:r>
          </a:p>
          <a:p>
            <a:pPr lvl="0" indent="-342900" marL="342900">
              <a:buAutoNum type="arabicPeriod"/>
            </a:pPr>
            <a:r>
              <a:rPr/>
              <a:t>Could random chance (sampling error) have caused the difference?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Gumballs: A silly 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.pull-left[ 1. 50% red and green balls 2. You are blindfolded 3. You grab 5 balls with left hand, then 5 with right hand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0" marL="0">
              <a:buNone/>
            </a:pPr>
            <a:r>
              <a:rPr/>
              <a:t>Can using your left hand cause you to grab more green balls?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foundations/redgre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for statistical inference</dc:title>
  <dc:creator>Matthew Crump</dc:creator>
  <cp:keywords/>
  <dcterms:created xsi:type="dcterms:W3CDTF">2023-09-19T15:15:13Z</dcterms:created>
  <dcterms:modified xsi:type="dcterms:W3CDTF">2023-09-19T15:15:13Z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2023-09-19)</vt:lpwstr>
  </property>
  <property fmtid="{D5CDD505-2E9C-101B-9397-08002B2CF9AE}" pid="3" name="output">
    <vt:lpwstr>powerpoint_presentation</vt:lpwstr>
  </property>
  <property fmtid="{D5CDD505-2E9C-101B-9397-08002B2CF9AE}" pid="4" name="subtitle">
    <vt:lpwstr>whodunnit?</vt:lpwstr>
  </property>
</Properties>
</file>