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4" Type="http://schemas.openxmlformats.org/officeDocument/2006/relationships/viewProps" Target="viewProps.xml" /><Relationship Id="rId6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6" Type="http://schemas.openxmlformats.org/officeDocument/2006/relationships/tableStyles" Target="tableStyles.xml" /><Relationship Id="rId6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shinyapps.io/pairedTtest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t-tests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Paired sample</a:t>
            </a:r>
            <a:br/>
            <a:br/>
            <a:r>
              <a:rPr/>
              <a:t>Matthew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2023-10-17)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Paired samples t-test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.pull-left[</a:t>
                </a:r>
              </a:p>
              <a:p>
                <a:pPr lvl="0" indent="0" marL="0">
                  <a:buNone/>
                </a:pPr>
                <a:r>
                  <a:rPr/>
                  <a:t>Purpose: Compare two means from paired samples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D</m:t>
                        </m:r>
                      </m:sub>
                    </m:sSub>
                  </m:oMath>
                </a14:m>
                <a:r>
                  <a:rPr/>
                  <a:t> = mean of difference scores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= hypothetical population mean of 0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D</m:t>
                        </m:r>
                      </m:sub>
                    </m:sSub>
                  </m:oMath>
                </a14:m>
                <a:r>
                  <a:rPr/>
                  <a:t> = sample standard deviation of difference scores (divide by n-1)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= sample-size</a:t>
                </a:r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  <a:p>
                <a:pPr lvl="0" indent="0" marL="0">
                  <a:buNone/>
                </a:pPr>
                <a:r>
                  <a:rPr/>
                  <a:t>.pull-right[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acc>
                          <m:accPr>
                            <m:chr m:val="‾"/>
                          </m:acc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D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u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rPr>
                                <m:nor/>
                                <m:sty m:val="p"/>
                              </m:rPr>
                              <m:t>SEM</m:t>
                            </m:r>
                          </m:e>
                          <m:sub>
                            <m:r>
                              <m:t>D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acc>
                          <m:accPr>
                            <m:chr m:val="‾"/>
                          </m:acc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D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u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bar"/>
                          </m:fPr>
                          <m:num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D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r>
                                  <m:t>n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rPr>
                                <m:sty m:val="p"/>
                              </m:rPr>
                              <m:t>∑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other words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.pull-left[</a:t>
                </a:r>
              </a:p>
              <a:p>
                <a:pPr lvl="0" indent="0" marL="0">
                  <a:buNone/>
                </a:pPr>
                <a:r>
                  <a:rPr/>
                  <a:t>A paired samples t-test is a one-sample t-test applied to the difference scores</a:t>
                </a:r>
              </a:p>
              <a:p>
                <a:pPr lvl="0" indent="0" marL="0">
                  <a:buNone/>
                </a:pPr>
                <a:r>
                  <a:rPr/>
                  <a:t>We are testing the null-hypothesis that the differences have a mean of 0 (u=0).</a:t>
                </a:r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  <a:p>
                <a:pPr lvl="0" indent="0" marL="0">
                  <a:buNone/>
                </a:pPr>
                <a:r>
                  <a:rPr/>
                  <a:t>.pull-right[</a:t>
                </a:r>
              </a:p>
              <a:p>
                <a:pPr lvl="0" indent="0" marL="0">
                  <a:buNone/>
                </a:pPr>
                <a:r>
                  <a:rPr/>
                  <a:t>Observed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for paired samples test: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nor/>
                            <m:sty m:val="p"/>
                          </m:rPr>
                          <m:t>Mean of Difference scores</m:t>
                        </m:r>
                      </m:num>
                      <m:den>
                        <m:r>
                          <m:rPr>
                            <m:nor/>
                            <m:sty m:val="p"/>
                          </m:rPr>
                          <m:t>SEM of Difference scores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Calculating Difference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Assume 5 subjects participated in both conditions (A and B) of an experiment.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difference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(difference)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 4 4 3 5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Calculating Mean and SEM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difference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A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Calculate Mean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(difference)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3.8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SEM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(difference)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(difference))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0.3741657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Calculate t (paired samples)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difference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A</a:t>
            </a:r>
            <a:br/>
            <a:r>
              <a:rPr>
                <a:latin typeface="Courier"/>
              </a:rPr>
              <a:t>mean_D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(difference)</a:t>
            </a:r>
            <a:br/>
            <a:r>
              <a:rPr>
                <a:latin typeface="Courier"/>
              </a:rPr>
              <a:t>SEM_D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(difference)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(difference))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calculate t</a:t>
            </a:r>
            <a:br/>
            <a:r>
              <a:rPr>
                <a:latin typeface="Courier"/>
              </a:rPr>
              <a:t>mean_D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SEM_D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10.15593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t.test()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two ways to use the t.test() function to calculate t for paired samples</a:t>
            </a:r>
          </a:p>
          <a:p>
            <a:pPr lvl="0" indent="-342900" marL="342900">
              <a:buAutoNum type="arabicPeriod"/>
            </a:pPr>
            <a:r>
              <a:rPr/>
              <a:t>Treat the data as difference scores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difference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A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(difference)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t 
## 10.15593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t.test()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2" type="arabicPeriod"/>
            </a:pPr>
            <a:r>
              <a:rPr/>
              <a:t>Use both variables for each sample, and set </a:t>
            </a:r>
            <a:r>
              <a:rPr>
                <a:latin typeface="Courier"/>
              </a:rPr>
              <a:t>paired=TRUE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(A,B, </a:t>
            </a:r>
            <a:r>
              <a:rPr>
                <a:solidFill>
                  <a:srgbClr val="7D9029"/>
                </a:solidFill>
                <a:latin typeface="Courier"/>
              </a:rPr>
              <a:t>paired=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t 
## -10.15593</a:t>
            </a:r>
          </a:p>
          <a:p>
            <a:pPr lvl="0" indent="0" marL="0">
              <a:buNone/>
            </a:pPr>
            <a:r>
              <a:rPr/>
              <a:t>Note: t is (-) here because the t.test formula computes the differences as the first variable minus the second variable.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did t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We can compute t for a paired sample</a:t>
            </a:r>
          </a:p>
          <a:p>
            <a:pPr lvl="0" indent="0" marL="0">
              <a:buNone/>
            </a:pPr>
            <a:r>
              <a:rPr/>
              <a:t>Next Steps for hypothesis testing:</a:t>
            </a:r>
          </a:p>
          <a:p>
            <a:pPr lvl="0" indent="0" marL="0">
              <a:buNone/>
            </a:pPr>
            <a:r>
              <a:rPr/>
              <a:t>Big Question: Could our observed t be produced by chance alone?</a:t>
            </a:r>
          </a:p>
          <a:p>
            <a:pPr lvl="0"/>
            <a:r>
              <a:rPr/>
              <a:t>How can we figure this out?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Null distribution of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Answer: We need to find out what kind of ts can be produced by chance alone</a:t>
            </a:r>
          </a:p>
          <a:p>
            <a:pPr lvl="0"/>
            <a:r>
              <a:rPr/>
              <a:t>we need to find the null distribution of 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null distribution of 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Null distribution of t: - the distribution of t values that would occur by chance alone if the experimental manipulation caused no difference in the sample means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Hypothetical possibilities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 indent="0" marL="0">
              <a:buNone/>
            </a:pPr>
            <a:r>
              <a:rPr/>
              <a:t>The null</a:t>
            </a:r>
          </a:p>
          <a:p>
            <a:pPr lvl="0"/>
            <a:r>
              <a:rPr/>
              <a:t>both samples come from the same distribution</a:t>
            </a:r>
          </a:p>
        </p:txBody>
      </p:sp>
      <p:pic>
        <p:nvPicPr>
          <p:cNvPr descr="6b_paired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  <a:p>
            <a:pPr lvl="0" indent="0" marL="0">
              <a:buNone/>
            </a:pPr>
            <a:r>
              <a:rPr/>
              <a:t>The “alternative”</a:t>
            </a:r>
          </a:p>
          <a:p>
            <a:pPr lvl="0"/>
            <a:r>
              <a:rPr/>
              <a:t>each sample comes from it’s own distribution</a:t>
            </a:r>
          </a:p>
        </p:txBody>
      </p:sp>
      <p:pic>
        <p:nvPicPr>
          <p:cNvPr descr="6b_paired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Considering the null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 indent="0" marL="0">
              <a:buNone/>
            </a:pPr>
            <a:r>
              <a:rPr/>
              <a:t>The null</a:t>
            </a:r>
          </a:p>
          <a:p>
            <a:pPr lvl="0"/>
            <a:r>
              <a:rPr/>
              <a:t>both samples come from the same distribution</a:t>
            </a:r>
          </a:p>
        </p:txBody>
      </p:sp>
      <p:pic>
        <p:nvPicPr>
          <p:cNvPr descr="6b_paired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  <a:p>
            <a:pPr lvl="0" indent="0" marL="0">
              <a:buNone/>
            </a:pPr>
            <a:r>
              <a:rPr/>
              <a:t>Question:</a:t>
            </a:r>
          </a:p>
          <a:p>
            <a:pPr lvl="0" indent="0" marL="0">
              <a:buNone/>
            </a:pPr>
            <a:r>
              <a:rPr/>
              <a:t>.font80[ - if we sampled two sets of scores from the </a:t>
            </a:r>
            <a:r>
              <a:rPr b="1"/>
              <a:t>same distribution</a:t>
            </a:r>
            <a:r>
              <a:rPr/>
              <a:t>, what would we expect for the sampling distribution of the mean difference scores? - how about the sampling distribution of t?]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Observed vs. critical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Observed t</a:t>
            </a:r>
            <a:r>
              <a:rPr/>
              <a:t>: - the t-value that you calculate from your data</a:t>
            </a:r>
          </a:p>
          <a:p>
            <a:pPr lvl="0" indent="0" marL="0">
              <a:buNone/>
            </a:pPr>
            <a:r>
              <a:rPr b="1"/>
              <a:t>Critical t</a:t>
            </a:r>
            <a:r>
              <a:rPr/>
              <a:t>: - a t-value associated with the null-distribution - depends on alpha, and df - e.g., if alpha =.05, then any t bigger than critical t occurs 5% of the time by chance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simulating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following slide allows you to explore simulating a null and alternative distributions for a paired sample t-test</a:t>
            </a:r>
          </a:p>
          <a:p>
            <a:pPr lvl="0" indent="-342900" marL="342900">
              <a:buAutoNum type="arabicPeriod"/>
            </a:pPr>
            <a:r>
              <a:rPr/>
              <a:t>pick n (sample-size)</a:t>
            </a:r>
          </a:p>
          <a:p>
            <a:pPr lvl="0" indent="-342900" marL="342900">
              <a:buAutoNum type="arabicPeriod"/>
            </a:pPr>
            <a:r>
              <a:rPr/>
              <a:t>choose mean of normal distribution for each sample</a:t>
            </a:r>
          </a:p>
          <a:p>
            <a:pPr lvl="0" indent="-342900" marL="342900">
              <a:buAutoNum type="arabicPeriod"/>
            </a:pPr>
            <a:r>
              <a:rPr/>
              <a:t>choose sd of normal distribution</a:t>
            </a:r>
          </a:p>
          <a:p>
            <a:pPr lvl="0" indent="-342900" marL="342900">
              <a:buAutoNum type="arabicPeriod"/>
            </a:pPr>
            <a:r>
              <a:rPr/>
              <a:t>choose number of simulations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center, middle, clear</a:t>
            </a:r>
          </a:p>
          <a:p>
            <a:pPr lvl="0" indent="0" marL="0">
              <a:buNone/>
            </a:pPr>
            <a:r>
              <a:rPr/>
              <a:t>&lt;iframe style=“width:100%;height:100%;border-style:none;”, src=“</a:t>
            </a:r>
            <a:r>
              <a:rPr>
                <a:hlinkClick r:id="rId2"/>
              </a:rPr>
              <a:t>https://crumplab.shinyapps.io/pairedTtest/</a:t>
            </a:r>
            <a:r>
              <a:rPr/>
              <a:t>” /&gt;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t-tests and designs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to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When each sample comes from the same distribution, what is the average mean difference between the samples?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2" type="arabicPeriod"/>
            </a:pPr>
            <a:r>
              <a:rPr/>
              <a:t>What happens to the range of the sampling distribution of mean differences as sample-size increases?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3" type="arabicPeriod"/>
            </a:pPr>
            <a:r>
              <a:rPr/>
              <a:t>What happens to the range of the sampling distribution of mean differences as the standard deviation of the population increases?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If the two samples are taken from the same distribution, what percent of the time will be the observed t-value be greater than critical t?</a:t>
            </a:r>
          </a:p>
          <a:p>
            <a:pPr lvl="0" indent="-342900" marL="342900">
              <a:buAutoNum type="arabicPeriod"/>
            </a:pPr>
            <a:r>
              <a:rPr/>
              <a:t>What happens to observed t when the samples are taken from distributions with different means?</a:t>
            </a:r>
          </a:p>
          <a:p>
            <a:pPr lvl="0" indent="-342900" marL="342900">
              <a:buAutoNum type="arabicPeriod"/>
            </a:pPr>
            <a:r>
              <a:rPr/>
              <a:t>What are some ways (e.g., change sample-size, sd, mean difference) to ensure that observed t will generally be larger than critical t?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 is set by two properties:</a:t>
            </a:r>
          </a:p>
          <a:p>
            <a:pPr lvl="0" indent="-342900" marL="342900">
              <a:buAutoNum type="arabicPeriod"/>
            </a:pPr>
            <a:r>
              <a:rPr/>
              <a:t>the alpha criterion</a:t>
            </a:r>
          </a:p>
          <a:p>
            <a:pPr lvl="0" indent="-342900" marL="342900">
              <a:buAutoNum type="arabicPeriod"/>
            </a:pPr>
            <a:r>
              <a:rPr/>
              <a:t>whether the test is directional (one-tailed) or non-directional (two-tailed)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Directional test (reminder)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directional test assumes that the experimental manipulation will cause a difference in a particular direction.</a:t>
            </a:r>
          </a:p>
          <a:p>
            <a:pPr lvl="0"/>
            <a:r>
              <a:rPr/>
              <a:t>mean for A &gt; (greater than) mean for B</a:t>
            </a:r>
          </a:p>
          <a:p>
            <a:pPr lvl="0"/>
            <a:r>
              <a:rPr/>
              <a:t>mean for A &lt; (less than) mean for B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 (one-tailed)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 for a directional (one-tailed) test</a:t>
            </a:r>
          </a:p>
          <a:p>
            <a:pPr lvl="0"/>
            <a:r>
              <a:rPr/>
              <a:t>alpha = 0.05, or 5%</a:t>
            </a:r>
          </a:p>
          <a:p>
            <a:pPr lvl="0" indent="0" marL="0">
              <a:buNone/>
            </a:pPr>
            <a:r>
              <a:rPr/>
              <a:t>Critical t is the t-value associated with a null-distribution where this t-value or larger occurs 5% of the time.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 (one-tailed)</a:t>
            </a:r>
          </a:p>
        </p:txBody>
      </p:sp>
      <p:pic>
        <p:nvPicPr>
          <p:cNvPr descr="figs/ttest/6crit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 depends on df and alpha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 indent="0" marL="0">
              <a:buNone/>
            </a:pPr>
            <a:r>
              <a:rPr/>
              <a:t>The table shows values of critical t for a one-tailed test</a:t>
            </a:r>
          </a:p>
          <a:p>
            <a:pPr lvl="0"/>
            <a:r>
              <a:rPr/>
              <a:t>alpha values of .10, .05, and .01</a:t>
            </a:r>
          </a:p>
          <a:p>
            <a:pPr lvl="0"/>
            <a:r>
              <a:rPr/>
              <a:t>degress of freedom from 5 to 100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  <a:p>
            <a:pPr lvl="0" indent="0" marL="0">
              <a:buNone/>
            </a:pPr>
            <a:r>
              <a:rPr/>
              <a:t>df</a:t>
            </a:r>
          </a:p>
          <a:p>
            <a:pPr lvl="0" indent="0" marL="0">
              <a:buNone/>
            </a:pPr>
            <a:r>
              <a:rPr/>
              <a:t>p_10</a:t>
            </a:r>
          </a:p>
          <a:p>
            <a:pPr lvl="0" indent="0" marL="0">
              <a:buNone/>
            </a:pPr>
            <a:r>
              <a:rPr/>
              <a:t>p_05</a:t>
            </a:r>
          </a:p>
          <a:p>
            <a:pPr lvl="0" indent="0" marL="0">
              <a:buNone/>
            </a:pPr>
            <a:r>
              <a:rPr/>
              <a:t>p_01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1.48</a:t>
            </a:r>
          </a:p>
          <a:p>
            <a:pPr lvl="0" indent="0" marL="0">
              <a:buNone/>
            </a:pPr>
            <a:r>
              <a:rPr/>
              <a:t>2.02</a:t>
            </a:r>
          </a:p>
          <a:p>
            <a:pPr lvl="0" indent="0" marL="0">
              <a:buNone/>
            </a:pPr>
            <a:r>
              <a:rPr/>
              <a:t>3.36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1.44</a:t>
            </a:r>
          </a:p>
          <a:p>
            <a:pPr lvl="0" indent="0" marL="0">
              <a:buNone/>
            </a:pPr>
            <a:r>
              <a:rPr/>
              <a:t>1.94</a:t>
            </a:r>
          </a:p>
          <a:p>
            <a:pPr lvl="0" indent="0" marL="0">
              <a:buNone/>
            </a:pPr>
            <a:r>
              <a:rPr/>
              <a:t>3.14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1.41</a:t>
            </a:r>
          </a:p>
          <a:p>
            <a:pPr lvl="0" indent="0" marL="0">
              <a:buNone/>
            </a:pPr>
            <a:r>
              <a:rPr/>
              <a:t>1.89</a:t>
            </a:r>
          </a:p>
          <a:p>
            <a:pPr lvl="0" indent="0" marL="0">
              <a:buNone/>
            </a:pPr>
            <a:r>
              <a:rPr/>
              <a:t>3.00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1.40</a:t>
            </a:r>
          </a:p>
          <a:p>
            <a:pPr lvl="0" indent="0" marL="0">
              <a:buNone/>
            </a:pPr>
            <a:r>
              <a:rPr/>
              <a:t>1.86</a:t>
            </a:r>
          </a:p>
          <a:p>
            <a:pPr lvl="0" indent="0" marL="0">
              <a:buNone/>
            </a:pPr>
            <a:r>
              <a:rPr/>
              <a:t>2.90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1.38</a:t>
            </a:r>
          </a:p>
          <a:p>
            <a:pPr lvl="0" indent="0" marL="0">
              <a:buNone/>
            </a:pPr>
            <a:r>
              <a:rPr/>
              <a:t>1.83</a:t>
            </a:r>
          </a:p>
          <a:p>
            <a:pPr lvl="0" indent="0" marL="0">
              <a:buNone/>
            </a:pPr>
            <a:r>
              <a:rPr/>
              <a:t>2.82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1.37</a:t>
            </a:r>
          </a:p>
          <a:p>
            <a:pPr lvl="0" indent="0" marL="0">
              <a:buNone/>
            </a:pPr>
            <a:r>
              <a:rPr/>
              <a:t>1.81</a:t>
            </a:r>
          </a:p>
          <a:p>
            <a:pPr lvl="0" indent="0" marL="0">
              <a:buNone/>
            </a:pPr>
            <a:r>
              <a:rPr/>
              <a:t>2.76</a:t>
            </a:r>
          </a:p>
          <a:p>
            <a:pPr lvl="0" indent="0" marL="0">
              <a:buNone/>
            </a:pPr>
            <a:r>
              <a:rPr/>
              <a:t>20</a:t>
            </a:r>
          </a:p>
          <a:p>
            <a:pPr lvl="0" indent="0" marL="0">
              <a:buNone/>
            </a:pPr>
            <a:r>
              <a:rPr/>
              <a:t>1.33</a:t>
            </a:r>
          </a:p>
          <a:p>
            <a:pPr lvl="0" indent="0" marL="0">
              <a:buNone/>
            </a:pPr>
            <a:r>
              <a:rPr/>
              <a:t>1.72</a:t>
            </a:r>
          </a:p>
          <a:p>
            <a:pPr lvl="0" indent="0" marL="0">
              <a:buNone/>
            </a:pPr>
            <a:r>
              <a:rPr/>
              <a:t>2.53</a:t>
            </a:r>
          </a:p>
          <a:p>
            <a:pPr lvl="0" indent="0" marL="0">
              <a:buNone/>
            </a:pPr>
            <a:r>
              <a:rPr/>
              <a:t>50</a:t>
            </a:r>
          </a:p>
          <a:p>
            <a:pPr lvl="0" indent="0" marL="0">
              <a:buNone/>
            </a:pPr>
            <a:r>
              <a:rPr/>
              <a:t>1.30</a:t>
            </a:r>
          </a:p>
          <a:p>
            <a:pPr lvl="0" indent="0" marL="0">
              <a:buNone/>
            </a:pPr>
            <a:r>
              <a:rPr/>
              <a:t>1.68</a:t>
            </a:r>
          </a:p>
          <a:p>
            <a:pPr lvl="0" indent="0" marL="0">
              <a:buNone/>
            </a:pPr>
            <a:r>
              <a:rPr/>
              <a:t>2.40</a:t>
            </a:r>
          </a:p>
          <a:p>
            <a:pPr lvl="0" indent="0" marL="0">
              <a:buNone/>
            </a:pPr>
            <a:r>
              <a:rPr/>
              <a:t>100</a:t>
            </a:r>
          </a:p>
          <a:p>
            <a:pPr lvl="0" indent="0" marL="0">
              <a:buNone/>
            </a:pPr>
            <a:r>
              <a:rPr/>
              <a:t>1.29</a:t>
            </a:r>
          </a:p>
          <a:p>
            <a:pPr lvl="0" indent="0" marL="0">
              <a:buNone/>
            </a:pPr>
            <a:r>
              <a:rPr/>
              <a:t>1.66</a:t>
            </a:r>
          </a:p>
          <a:p>
            <a:pPr lvl="0" indent="0" marL="0">
              <a:buNone/>
            </a:pPr>
            <a:r>
              <a:rPr/>
              <a:t>2.36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Non-Directional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non-directional test assumes that the experimental manipulation will cause </a:t>
            </a:r>
            <a:r>
              <a:rPr b="1"/>
              <a:t>any</a:t>
            </a:r>
            <a:r>
              <a:rPr/>
              <a:t> difference.</a:t>
            </a:r>
          </a:p>
          <a:p>
            <a:pPr lvl="0"/>
            <a:r>
              <a:rPr/>
              <a:t>mean for A != (will not equal) mean for B</a:t>
            </a:r>
          </a:p>
          <a:p>
            <a:pPr lvl="0" indent="0" marL="0">
              <a:buNone/>
            </a:pPr>
            <a:r>
              <a:rPr/>
              <a:t>E.g.,</a:t>
            </a:r>
          </a:p>
          <a:p>
            <a:pPr lvl="0"/>
            <a:r>
              <a:rPr/>
              <a:t>Mean for A could be bigger or smaller than mean for B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Non-directional test (2-tailed)</a:t>
            </a:r>
          </a:p>
        </p:txBody>
      </p:sp>
      <p:pic>
        <p:nvPicPr>
          <p:cNvPr descr="figs/ttest/6twotailed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Comparing critical t (1 vs 2 tailed)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 indent="0" marL="0">
              <a:buNone/>
            </a:pPr>
            <a:r>
              <a:rPr/>
              <a:t>One-tailed</a:t>
            </a:r>
          </a:p>
          <a:p>
            <a:pPr lvl="0" indent="0" marL="0">
              <a:buNone/>
            </a:pPr>
            <a:r>
              <a:rPr/>
              <a:t>df</a:t>
            </a:r>
          </a:p>
          <a:p>
            <a:pPr lvl="0" indent="0" marL="0">
              <a:buNone/>
            </a:pPr>
            <a:r>
              <a:rPr/>
              <a:t>p_10</a:t>
            </a:r>
          </a:p>
          <a:p>
            <a:pPr lvl="0" indent="0" marL="0">
              <a:buNone/>
            </a:pPr>
            <a:r>
              <a:rPr/>
              <a:t>p_05</a:t>
            </a:r>
          </a:p>
          <a:p>
            <a:pPr lvl="0" indent="0" marL="0">
              <a:buNone/>
            </a:pPr>
            <a:r>
              <a:rPr/>
              <a:t>p_01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1.48</a:t>
            </a:r>
          </a:p>
          <a:p>
            <a:pPr lvl="0" indent="0" marL="0">
              <a:buNone/>
            </a:pPr>
            <a:r>
              <a:rPr/>
              <a:t>2.02</a:t>
            </a:r>
          </a:p>
          <a:p>
            <a:pPr lvl="0" indent="0" marL="0">
              <a:buNone/>
            </a:pPr>
            <a:r>
              <a:rPr/>
              <a:t>3.36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1.37</a:t>
            </a:r>
          </a:p>
          <a:p>
            <a:pPr lvl="0" indent="0" marL="0">
              <a:buNone/>
            </a:pPr>
            <a:r>
              <a:rPr/>
              <a:t>1.81</a:t>
            </a:r>
          </a:p>
          <a:p>
            <a:pPr lvl="0" indent="0" marL="0">
              <a:buNone/>
            </a:pPr>
            <a:r>
              <a:rPr/>
              <a:t>2.76</a:t>
            </a:r>
          </a:p>
          <a:p>
            <a:pPr lvl="0" indent="0" marL="0">
              <a:buNone/>
            </a:pPr>
            <a:r>
              <a:rPr/>
              <a:t>20</a:t>
            </a:r>
          </a:p>
          <a:p>
            <a:pPr lvl="0" indent="0" marL="0">
              <a:buNone/>
            </a:pPr>
            <a:r>
              <a:rPr/>
              <a:t>1.33</a:t>
            </a:r>
          </a:p>
          <a:p>
            <a:pPr lvl="0" indent="0" marL="0">
              <a:buNone/>
            </a:pPr>
            <a:r>
              <a:rPr/>
              <a:t>1.72</a:t>
            </a:r>
          </a:p>
          <a:p>
            <a:pPr lvl="0" indent="0" marL="0">
              <a:buNone/>
            </a:pPr>
            <a:r>
              <a:rPr/>
              <a:t>2.53</a:t>
            </a:r>
          </a:p>
          <a:p>
            <a:pPr lvl="0" indent="0" marL="0">
              <a:buNone/>
            </a:pPr>
            <a:r>
              <a:rPr/>
              <a:t>50</a:t>
            </a:r>
          </a:p>
          <a:p>
            <a:pPr lvl="0" indent="0" marL="0">
              <a:buNone/>
            </a:pPr>
            <a:r>
              <a:rPr/>
              <a:t>1.30</a:t>
            </a:r>
          </a:p>
          <a:p>
            <a:pPr lvl="0" indent="0" marL="0">
              <a:buNone/>
            </a:pPr>
            <a:r>
              <a:rPr/>
              <a:t>1.68</a:t>
            </a:r>
          </a:p>
          <a:p>
            <a:pPr lvl="0" indent="0" marL="0">
              <a:buNone/>
            </a:pPr>
            <a:r>
              <a:rPr/>
              <a:t>2.40</a:t>
            </a:r>
          </a:p>
          <a:p>
            <a:pPr lvl="0" indent="0" marL="0">
              <a:buNone/>
            </a:pPr>
            <a:r>
              <a:rPr/>
              <a:t>100</a:t>
            </a:r>
          </a:p>
          <a:p>
            <a:pPr lvl="0" indent="0" marL="0">
              <a:buNone/>
            </a:pPr>
            <a:r>
              <a:rPr/>
              <a:t>1.29</a:t>
            </a:r>
          </a:p>
          <a:p>
            <a:pPr lvl="0" indent="0" marL="0">
              <a:buNone/>
            </a:pPr>
            <a:r>
              <a:rPr/>
              <a:t>1.66</a:t>
            </a:r>
          </a:p>
          <a:p>
            <a:pPr lvl="0" indent="0" marL="0">
              <a:buNone/>
            </a:pPr>
            <a:r>
              <a:rPr/>
              <a:t>2.36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  <a:p>
            <a:pPr lvl="0" indent="0" marL="0">
              <a:buNone/>
            </a:pPr>
            <a:r>
              <a:rPr/>
              <a:t>Two-tailed</a:t>
            </a:r>
          </a:p>
          <a:p>
            <a:pPr lvl="0" indent="0" marL="0">
              <a:buNone/>
            </a:pPr>
            <a:r>
              <a:rPr/>
              <a:t>df</a:t>
            </a:r>
          </a:p>
          <a:p>
            <a:pPr lvl="0" indent="0" marL="0">
              <a:buNone/>
            </a:pPr>
            <a:r>
              <a:rPr/>
              <a:t>p_10</a:t>
            </a:r>
          </a:p>
          <a:p>
            <a:pPr lvl="0" indent="0" marL="0">
              <a:buNone/>
            </a:pPr>
            <a:r>
              <a:rPr/>
              <a:t>p_05</a:t>
            </a:r>
          </a:p>
          <a:p>
            <a:pPr lvl="0" indent="0" marL="0">
              <a:buNone/>
            </a:pPr>
            <a:r>
              <a:rPr/>
              <a:t>p_01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2.02</a:t>
            </a:r>
          </a:p>
          <a:p>
            <a:pPr lvl="0" indent="0" marL="0">
              <a:buNone/>
            </a:pPr>
            <a:r>
              <a:rPr/>
              <a:t>2.57</a:t>
            </a:r>
          </a:p>
          <a:p>
            <a:pPr lvl="0" indent="0" marL="0">
              <a:buNone/>
            </a:pPr>
            <a:r>
              <a:rPr/>
              <a:t>4.03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1.81</a:t>
            </a:r>
          </a:p>
          <a:p>
            <a:pPr lvl="0" indent="0" marL="0">
              <a:buNone/>
            </a:pPr>
            <a:r>
              <a:rPr/>
              <a:t>2.23</a:t>
            </a:r>
          </a:p>
          <a:p>
            <a:pPr lvl="0" indent="0" marL="0">
              <a:buNone/>
            </a:pPr>
            <a:r>
              <a:rPr/>
              <a:t>3.17</a:t>
            </a:r>
          </a:p>
          <a:p>
            <a:pPr lvl="0" indent="0" marL="0">
              <a:buNone/>
            </a:pPr>
            <a:r>
              <a:rPr/>
              <a:t>20</a:t>
            </a:r>
          </a:p>
          <a:p>
            <a:pPr lvl="0" indent="0" marL="0">
              <a:buNone/>
            </a:pPr>
            <a:r>
              <a:rPr/>
              <a:t>1.72</a:t>
            </a:r>
          </a:p>
          <a:p>
            <a:pPr lvl="0" indent="0" marL="0">
              <a:buNone/>
            </a:pPr>
            <a:r>
              <a:rPr/>
              <a:t>2.09</a:t>
            </a:r>
          </a:p>
          <a:p>
            <a:pPr lvl="0" indent="0" marL="0">
              <a:buNone/>
            </a:pPr>
            <a:r>
              <a:rPr/>
              <a:t>2.85</a:t>
            </a:r>
          </a:p>
          <a:p>
            <a:pPr lvl="0" indent="0" marL="0">
              <a:buNone/>
            </a:pPr>
            <a:r>
              <a:rPr/>
              <a:t>50</a:t>
            </a:r>
          </a:p>
          <a:p>
            <a:pPr lvl="0" indent="0" marL="0">
              <a:buNone/>
            </a:pPr>
            <a:r>
              <a:rPr/>
              <a:t>1.68</a:t>
            </a:r>
          </a:p>
          <a:p>
            <a:pPr lvl="0" indent="0" marL="0">
              <a:buNone/>
            </a:pPr>
            <a:r>
              <a:rPr/>
              <a:t>2.01</a:t>
            </a:r>
          </a:p>
          <a:p>
            <a:pPr lvl="0" indent="0" marL="0">
              <a:buNone/>
            </a:pPr>
            <a:r>
              <a:rPr/>
              <a:t>2.68</a:t>
            </a:r>
          </a:p>
          <a:p>
            <a:pPr lvl="0" indent="0" marL="0">
              <a:buNone/>
            </a:pPr>
            <a:r>
              <a:rPr/>
              <a:t>100</a:t>
            </a:r>
          </a:p>
          <a:p>
            <a:pPr lvl="0" indent="0" marL="0">
              <a:buNone/>
            </a:pPr>
            <a:r>
              <a:rPr/>
              <a:t>1.66</a:t>
            </a:r>
          </a:p>
          <a:p>
            <a:pPr lvl="0" indent="0" marL="0">
              <a:buNone/>
            </a:pPr>
            <a:r>
              <a:rPr/>
              <a:t>1.98</a:t>
            </a:r>
          </a:p>
          <a:p>
            <a:pPr lvl="0" indent="0" marL="0">
              <a:buNone/>
            </a:pPr>
            <a:r>
              <a:rPr/>
              <a:t>2.63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kinds of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one-sample</a:t>
            </a:r>
          </a:p>
          <a:p>
            <a:pPr lvl="0" indent="-342900" marL="342900">
              <a:buAutoNum type="arabicPeriod"/>
            </a:pPr>
            <a:r>
              <a:rPr/>
              <a:t>paired-sample</a:t>
            </a:r>
          </a:p>
          <a:p>
            <a:pPr lvl="0" indent="-342900" marL="342900">
              <a:buAutoNum type="arabicPeriod"/>
            </a:pPr>
            <a:r>
              <a:rPr/>
              <a:t>Independent sample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Making decisions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 One-tailed - reject null - observed t in green area - fail to reject null - observed t in white area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pic>
        <p:nvPicPr>
          <p:cNvPr descr="figs/ttest/6crit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Making decisions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 Two-tailed - reject null - observed t in green area - fail to reject null - observed t in white area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pic>
        <p:nvPicPr>
          <p:cNvPr descr="figs/ttest/6twotailed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from lab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Mehr, Song, and Spelke (2016)</a:t>
            </a:r>
          </a:p>
        </p:txBody>
      </p:sp>
      <p:pic>
        <p:nvPicPr>
          <p:cNvPr descr="figs/ttest/so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82296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infants use melodies as a cue about social interaction?</a:t>
            </a:r>
          </a:p>
          <a:p>
            <a:pPr lvl="0" indent="0" marL="0">
              <a:buNone/>
            </a:pPr>
            <a:r>
              <a:rPr/>
              <a:t>If an infant heard and watched an unfamiliar adult singing a familiar melody, would they pay more attention to that person (by looking at them)?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Study design</a:t>
            </a:r>
          </a:p>
        </p:txBody>
      </p:sp>
      <p:pic>
        <p:nvPicPr>
          <p:cNvPr descr="figs/ttest/desig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193800"/>
            <a:ext cx="4508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Study predictions</a:t>
            </a:r>
          </a:p>
        </p:txBody>
      </p:sp>
      <p:pic>
        <p:nvPicPr>
          <p:cNvPr descr="figs/ttest/predic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4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Purpose: Compare sample mean to a hypothetical population mean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from first 5 infants</a:t>
            </a:r>
          </a:p>
        </p:txBody>
      </p:sp>
      <p:pic>
        <p:nvPicPr>
          <p:cNvPr descr="figs/ttest/first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2800" y="1193800"/>
            <a:ext cx="751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Means</a:t>
            </a:r>
          </a:p>
        </p:txBody>
      </p:sp>
      <p:pic>
        <p:nvPicPr>
          <p:cNvPr descr="figs/ttest/first5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observed t</a:t>
            </a:r>
          </a:p>
        </p:txBody>
      </p:sp>
      <p:pic>
        <p:nvPicPr>
          <p:cNvPr descr="figs/ttest/first5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baseline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44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41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44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68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72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28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results (two-tailed)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(test,baseline,</a:t>
            </a:r>
            <a:r>
              <a:rPr>
                <a:solidFill>
                  <a:srgbClr val="7D9029"/>
                </a:solidFill>
                <a:latin typeface="Courier"/>
              </a:rPr>
              <a:t>paired=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Paired t-test
## 
## data:  test and baseline
## t = 0.72381, df = 4, p-value = 0.5092
## alternative hypothesis: true mean difference is not equal to 0
## 95 percent confidence interval:
##  -0.1531384  0.2611384
## sample estimates:
## mean difference 
##           0.054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Interpretation (two-tailed)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results from the two-tailed test were:</a:t>
            </a:r>
          </a:p>
          <a:p>
            <a:pPr lvl="0"/>
            <a:r>
              <a:rPr/>
              <a:t>t(4) = .723, p = .5092</a:t>
            </a:r>
          </a:p>
          <a:p>
            <a:pPr lvl="0" indent="0" marL="0">
              <a:buNone/>
            </a:pPr>
            <a:r>
              <a:rPr/>
              <a:t>Interpretation:</a:t>
            </a:r>
          </a:p>
          <a:p>
            <a:pPr lvl="0"/>
            <a:r>
              <a:rPr/>
              <a:t>p is the probability that the null-distribution produces an </a:t>
            </a:r>
            <a:r>
              <a:rPr b="1"/>
              <a:t>absolute value</a:t>
            </a:r>
            <a:r>
              <a:rPr/>
              <a:t> of t=.723 or larger</a:t>
            </a:r>
          </a:p>
          <a:p>
            <a:pPr lvl="0"/>
            <a:r>
              <a:rPr/>
              <a:t>50.92% of t-values from the null-distribution (assuming no difference) are larger than .723, and smaller than -.723.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results (one-tailed)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(test,baseline,</a:t>
            </a:r>
            <a:r>
              <a:rPr>
                <a:solidFill>
                  <a:srgbClr val="7D9029"/>
                </a:solidFill>
                <a:latin typeface="Courier"/>
              </a:rPr>
              <a:t>paired=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alternative=</a:t>
            </a:r>
            <a:r>
              <a:rPr>
                <a:solidFill>
                  <a:srgbClr val="4070A0"/>
                </a:solidFill>
                <a:latin typeface="Courier"/>
              </a:rPr>
              <a:t>"greater"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Paired t-test
## 
## data:  test and baseline
## t = 0.72381, df = 4, p-value = 0.2546
## alternative hypothesis: true mean difference is greater than 0
## 95 percent confidence interval:
##  -0.1050478        Inf
## sample estimates:
## mean difference 
##           0.054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Interpretation (one-tailed)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results from the one-tailed test were:</a:t>
            </a:r>
          </a:p>
          <a:p>
            <a:pPr lvl="0"/>
            <a:r>
              <a:rPr/>
              <a:t>t(4) = .723, p = .2546</a:t>
            </a:r>
          </a:p>
          <a:p>
            <a:pPr lvl="0" indent="0" marL="0">
              <a:buNone/>
            </a:pPr>
            <a:r>
              <a:rPr/>
              <a:t>Interpretation:</a:t>
            </a:r>
          </a:p>
          <a:p>
            <a:pPr lvl="0"/>
            <a:r>
              <a:rPr/>
              <a:t>p is the probability that the null-distribution produces a value of t=.723 or larger</a:t>
            </a:r>
          </a:p>
          <a:p>
            <a:pPr lvl="0"/>
            <a:r>
              <a:rPr/>
              <a:t>25.46% of t-values from the null-distribution (assuming no difference) were larger than .723.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Increasing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only looked at data from the first 5 infants…</a:t>
            </a:r>
          </a:p>
          <a:p>
            <a:pPr lvl="0" indent="0" marL="0">
              <a:buNone/>
            </a:pPr>
            <a:r>
              <a:rPr/>
              <a:t>We found that the observed t-value could easily have been produced by chance, and we did not reject the null-hypotheses (p-values were not less than .05)</a:t>
            </a:r>
          </a:p>
          <a:p>
            <a:pPr lvl="0" indent="0" marL="0">
              <a:buNone/>
            </a:pPr>
            <a:r>
              <a:rPr/>
              <a:t>Let’s see what happens when we use all of the data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using all of the data</a:t>
            </a:r>
          </a:p>
        </p:txBody>
      </p:sp>
      <p:pic>
        <p:nvPicPr>
          <p:cNvPr descr="figs/ttest/allinfan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Paired-sample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Purpose: Compare two sample means in a within-subjects design</a:t>
            </a:r>
          </a:p>
          <a:p>
            <a:pPr lvl="0" indent="0" marL="0">
              <a:buNone/>
            </a:pPr>
            <a:r>
              <a:rPr/>
              <a:t>Within-subjects design: Same subjects are measured across both levels of the experimental manipulation (independent variable)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class: Independent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Tuesday, October 16th: Independent samples t-tests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Quiz for this week will be posted tonight (Thursday, Oct. 11), Due NEXT THURSDAY, Oct. 18 end of day.</a:t>
            </a:r>
          </a:p>
          <a:p>
            <a:pPr lvl="0" indent="-342900" marL="342900">
              <a:buAutoNum type="arabicPeriod"/>
            </a:pPr>
            <a:r>
              <a:rPr/>
              <a:t>Midterm review sheet will be posted before next class. I will announce on blackboard.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Within-subjects experiment, n=5, all subjects are measured in level A and B of the experiment.</a:t>
            </a:r>
          </a:p>
          <a:p>
            <a:pPr lvl="0" indent="0" marL="0">
              <a:buNone/>
            </a:pPr>
            <a:r>
              <a:rPr/>
              <a:t>subjects</a:t>
            </a:r>
          </a:p>
          <a:p>
            <a:pPr lvl="0" indent="0" marL="0">
              <a:buNone/>
            </a:pPr>
            <a:r>
              <a:rPr/>
              <a:t>level_A</a:t>
            </a:r>
          </a:p>
          <a:p>
            <a:pPr lvl="0" indent="0" marL="0">
              <a:buNone/>
            </a:pPr>
            <a:r>
              <a:rPr/>
              <a:t>level_B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Did the manipulation (A vs. B) cause a difference in the measure?</a:t>
            </a:r>
          </a:p>
          <a:p>
            <a:pPr lvl="0" indent="0" marL="0">
              <a:buNone/>
            </a:pPr>
            <a:r>
              <a:rPr/>
              <a:t>subjects</a:t>
            </a:r>
          </a:p>
          <a:p>
            <a:pPr lvl="0" indent="0" marL="0">
              <a:buNone/>
            </a:pPr>
            <a:r>
              <a:rPr/>
              <a:t>level_A</a:t>
            </a:r>
          </a:p>
          <a:p>
            <a:pPr lvl="0" indent="0" marL="0">
              <a:buNone/>
            </a:pPr>
            <a:r>
              <a:rPr/>
              <a:t>level_B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Difference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could a t-test be used to analyze the difference scores?</a:t>
            </a:r>
          </a:p>
          <a:p>
            <a:pPr lvl="0" indent="0" marL="0">
              <a:buNone/>
            </a:pPr>
            <a:r>
              <a:rPr/>
              <a:t>subjects</a:t>
            </a:r>
          </a:p>
          <a:p>
            <a:pPr lvl="0" indent="0" marL="0">
              <a:buNone/>
            </a:pPr>
            <a:r>
              <a:rPr/>
              <a:t>level_A</a:t>
            </a:r>
          </a:p>
          <a:p>
            <a:pPr lvl="0" indent="0" marL="0">
              <a:buNone/>
            </a:pPr>
            <a:r>
              <a:rPr/>
              <a:t>level_B</a:t>
            </a:r>
          </a:p>
          <a:p>
            <a:pPr lvl="0" indent="0" marL="0">
              <a:buNone/>
            </a:pPr>
            <a:r>
              <a:rPr/>
              <a:t>differences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t-tests</dc:title>
  <dc:creator>Matthew Crump</dc:creator>
  <cp:keywords/>
  <dcterms:created xsi:type="dcterms:W3CDTF">2023-10-17T16:41:12Z</dcterms:created>
  <dcterms:modified xsi:type="dcterms:W3CDTF">2023-10-17T16:41:12Z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2023-10-17)</vt:lpwstr>
  </property>
  <property fmtid="{D5CDD505-2E9C-101B-9397-08002B2CF9AE}" pid="3" name="output">
    <vt:lpwstr>powerpoint_presentation</vt:lpwstr>
  </property>
  <property fmtid="{D5CDD505-2E9C-101B-9397-08002B2CF9AE}" pid="4" name="subtitle">
    <vt:lpwstr>Paired sample</vt:lpwstr>
  </property>
</Properties>
</file>