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3" Type="http://schemas.openxmlformats.org/officeDocument/2006/relationships/viewProps" Target="viewProps.xml" /><Relationship Id="rId4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5" Type="http://schemas.openxmlformats.org/officeDocument/2006/relationships/tableStyles" Target="tableStyles.xml" /><Relationship Id="rId4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shinyapps.io/indTtest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t-tests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Independent Sample</a:t>
            </a:r>
            <a:br/>
            <a:br/>
            <a:r>
              <a:rPr/>
              <a:t>Matthew Crump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2018/07/20 (updated: 2023-10-19)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Independent samples t-test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.pull-left[</a:t>
                </a:r>
              </a:p>
              <a:p>
                <a:pPr lvl="0" indent="0" marL="0">
                  <a:buNone/>
                </a:pPr>
                <a:r>
                  <a:rPr/>
                  <a:t>Purpose: Compare two means from different samples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= mean of sample 1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= mean of sample 2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p</m:t>
                        </m:r>
                      </m:sub>
                    </m:sSub>
                  </m:oMath>
                </a14:m>
                <a:r>
                  <a:rPr/>
                  <a:t> = pooled standard deviation</a:t>
                </a:r>
              </a:p>
              <a:p>
                <a:pPr lvl="0"/>
                <a14:m>
                  <m:oMath xmlns:m="http://schemas.openxmlformats.org/officeDocument/2006/math">
                    <m:sSubSup>
                      <m:e>
                        <m:r>
                          <m:t>s</m:t>
                        </m:r>
                      </m:e>
                      <m:sub>
                        <m:r>
                          <m:t>p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</m:oMath>
                </a14:m>
                <a:r>
                  <a:rPr/>
                  <a:t> = pooled variance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= sample-size</a:t>
                </a:r>
              </a:p>
              <a:p>
                <a:pPr lvl="0"/>
                <a14:m>
                  <m:oMath xmlns:m="http://schemas.openxmlformats.org/officeDocument/2006/math">
                    <m:r>
                      <m:t>d</m:t>
                    </m:r>
                    <m:r>
                      <m:t>f</m:t>
                    </m:r>
                  </m:oMath>
                </a14:m>
                <a:r>
                  <a:rPr/>
                  <a:t> = </a:t>
                </a:r>
                <a14:m>
                  <m:oMath xmlns:m="http://schemas.openxmlformats.org/officeDocument/2006/math">
                    <m:sSub>
                      <m:e>
                        <m:r>
                          <m:t>n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r>
                      <m:t>2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]</a:t>
                </a:r>
              </a:p>
              <a:p>
                <a:pPr lvl="0" indent="0" marL="0">
                  <a:buNone/>
                </a:pPr>
                <a:r>
                  <a:rPr/>
                  <a:t>.pull-right[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acc>
                          <m:accPr>
                            <m:chr m:val="‾"/>
                          </m:accPr>
                          <m:e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m:rPr>
                            <m:sty m:val="p"/>
                          </m:rPr>
                          <m:t>−</m:t>
                        </m:r>
                        <m:acc>
                          <m:accPr>
                            <m:chr m:val="‾"/>
                          </m:accPr>
                          <m:e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</m:e>
                        </m:acc>
                      </m:num>
                      <m:den>
                        <m:sSub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p</m:t>
                            </m:r>
                          </m:sub>
                        </m:sSub>
                        <m:rad>
                          <m:radPr>
                            <m:degHide m:val="1"/>
                          </m:radPr>
                          <m:deg/>
                          <m:e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m:rPr>
                                <m:sty m:val="p"/>
                              </m:rPr>
                              <m:t>+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</m:t>
                                </m:r>
                              </m:num>
                              <m:den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bSup>
                      <m:e>
                        <m:r>
                          <m:t>s</m:t>
                        </m:r>
                      </m:e>
                      <m:sub>
                        <m:r>
                          <m:t>p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  <m:r>
                      <m:rPr>
                        <m:sty m:val="p"/>
                      </m:rPr>
                      <m:t>=</m:t>
                    </m:r>
                    <m:rad>
                      <m:radPr>
                        <m:degHide m:val="1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sSubSup>
                              <m:e>
                                <m: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  <m:sty m:val="p"/>
                                  </m:rPr>
                                  <m:t>X1</m:t>
                                </m:r>
                              </m:sub>
                              <m:sup>
                                <m:r>
                                  <m:t>2</m:t>
                                </m:r>
                              </m:sup>
                            </m:sSubSup>
                            <m:r>
                              <m:rPr>
                                <m:sty m:val="p"/>
                              </m:rPr>
                              <m:t>+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n</m:t>
                                    </m:r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e>
                            </m:d>
                            <m:sSubSup>
                              <m:e>
                                <m:r>
                                  <m:t>s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  <m:sty m:val="p"/>
                                  </m:rPr>
                                  <m:t>X2</m:t>
                                </m:r>
                              </m:sub>
                              <m:sup>
                                <m: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+</m:t>
                            </m:r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2</m:t>
                            </m:r>
                          </m:den>
                        </m:f>
                      </m:e>
                    </m:rad>
                  </m:oMath>
                </a14:m>
              </a:p>
              <a:p>
                <a:pPr lvl="0" indent="0" marL="0">
                  <a:buNone/>
                </a:pPr>
                <a:r>
                  <a:rPr/>
                  <a:t>]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Pooled standard deviation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r>
                          <m:t>p</m:t>
                        </m:r>
                      </m:sub>
                    </m:sSub>
                  </m:oMath>
                </a14:m>
                <a:r>
                  <a:rPr/>
                  <a:t> (standard deviation) and </a:t>
                </a:r>
                <a14:m>
                  <m:oMath xmlns:m="http://schemas.openxmlformats.org/officeDocument/2006/math">
                    <m:sSubSup>
                      <m:e>
                        <m:r>
                          <m:t>s</m:t>
                        </m:r>
                      </m:e>
                      <m:sub>
                        <m:r>
                          <m:t>p</m:t>
                        </m:r>
                      </m:sub>
                      <m:sup>
                        <m:r>
                          <m:t>2</m:t>
                        </m:r>
                      </m:sup>
                    </m:sSubSup>
                  </m:oMath>
                </a14:m>
                <a:r>
                  <a:rPr/>
                  <a:t> (variance) are </a:t>
                </a:r>
                <a:r>
                  <a:rPr b="1"/>
                  <a:t>pooled estimates</a:t>
                </a:r>
                <a:r>
                  <a:rPr/>
                  <a:t> (combined).</a:t>
                </a:r>
              </a:p>
              <a:p>
                <a:pPr lvl="0" indent="0" marL="0">
                  <a:buNone/>
                </a:pPr>
                <a:r>
                  <a:rPr/>
                  <a:t>We have two samples 1. The basic idea is to find the average of the standard deviations 2. The formula makes the estimate unbiased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R: Calculating 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t.test()</a:t>
            </a:r>
            <a:r>
              <a:rPr/>
              <a:t> function assumes independent samples by default. We do need to set the </a:t>
            </a:r>
            <a:r>
              <a:rPr>
                <a:latin typeface="Courier"/>
              </a:rPr>
              <a:t>var.equal=TRUE</a:t>
            </a:r>
            <a:r>
              <a:rPr/>
              <a:t> option.</a:t>
            </a:r>
          </a:p>
          <a:p>
            <a:pPr lvl="0" indent="0">
              <a:buNone/>
            </a:pPr>
            <a:r>
              <a:rPr>
                <a:latin typeface="Courier"/>
              </a:rPr>
              <a:t>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t.test</a:t>
            </a:r>
            <a:r>
              <a:rPr>
                <a:latin typeface="Courier"/>
              </a:rPr>
              <a:t>(A,B,</a:t>
            </a:r>
            <a:r>
              <a:rPr>
                <a:solidFill>
                  <a:srgbClr val="7D9029"/>
                </a:solidFill>
                <a:latin typeface="Courier"/>
              </a:rPr>
              <a:t>var.equal =</a:t>
            </a:r>
            <a:r>
              <a:rPr>
                <a:latin typeface="Courier"/>
              </a:rPr>
              <a:t> T)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statistic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   t 
## -2.832353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Calculating pooled estimate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B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mean_dif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(A)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(B)</a:t>
            </a:r>
            <a:br/>
            <a:r>
              <a:rPr>
                <a:latin typeface="Courier"/>
              </a:rPr>
              <a:t>numerator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solidFill>
                  <a:srgbClr val="06287E"/>
                </a:solidFill>
                <a:latin typeface="Courier"/>
              </a:rPr>
              <a:t>var</a:t>
            </a:r>
            <a:r>
              <a:rPr>
                <a:latin typeface="Courier"/>
              </a:rPr>
              <a:t>(A))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solidFill>
                  <a:srgbClr val="06287E"/>
                </a:solidFill>
                <a:latin typeface="Courier"/>
              </a:rPr>
              <a:t>var</a:t>
            </a:r>
            <a:r>
              <a:rPr>
                <a:latin typeface="Courier"/>
              </a:rPr>
              <a:t>(B))</a:t>
            </a:r>
            <a:br/>
            <a:r>
              <a:rPr>
                <a:latin typeface="Courier"/>
              </a:rPr>
              <a:t>denominator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solidFill>
                  <a:srgbClr val="40A070"/>
                </a:solidFill>
                <a:latin typeface="Courier"/>
              </a:rPr>
              <a:t>5-2</a:t>
            </a:r>
            <a:br/>
            <a:r>
              <a:rPr>
                <a:latin typeface="Courier"/>
              </a:rPr>
              <a:t>sp2  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(numerator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denominator)</a:t>
            </a:r>
            <a:br/>
            <a:r>
              <a:rPr>
                <a:latin typeface="Courier"/>
              </a:rPr>
              <a:t>t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mean_dif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latin typeface="Courier"/>
              </a:rPr>
              <a:t>(sp2</a:t>
            </a:r>
            <a:r>
              <a:rPr>
                <a:solidFill>
                  <a:srgbClr val="4070A0"/>
                </a:solidFill>
                <a:latin typeface="Courier"/>
              </a:rPr>
              <a:t>*</a:t>
            </a:r>
            <a:r>
              <a:rPr>
                <a:solidFill>
                  <a:srgbClr val="06287E"/>
                </a:solidFill>
                <a:latin typeface="Courier"/>
              </a:rPr>
              <a:t>sqrt</a:t>
            </a:r>
            <a:r>
              <a:rPr>
                <a:latin typeface="Courier"/>
              </a:rPr>
              <a:t>((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4070A0"/>
                </a:solidFill>
                <a:latin typeface="Courier"/>
              </a:rPr>
              <a:t>/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)))</a:t>
            </a:r>
            <a:br/>
            <a:r>
              <a:rPr>
                <a:latin typeface="Courier"/>
              </a:rPr>
              <a:t>t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-2.832353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Lab Example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Schroeder and Epley (2015)</a:t>
            </a:r>
          </a:p>
        </p:txBody>
      </p:sp>
      <p:pic>
        <p:nvPicPr>
          <p:cNvPr descr="figs/ttest/Lab7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20800"/>
            <a:ext cx="8229600" cy="313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Are evaluations of a person’s intellect better conveyed through writing or speaking?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Job applicants in an interview give both a written statement, and an audio version of them reading the statement</a:t>
            </a:r>
          </a:p>
          <a:p>
            <a:pPr lvl="0"/>
            <a:r>
              <a:rPr/>
              <a:t>Interviewers (profesional recruiters) read or listen to each statement, and rate each applicant (intellect, general impression, Hiring likelihood)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IVs and DVs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IVs: - Read written transcript vs. Listen to spoken audio transcript</a:t>
            </a:r>
          </a:p>
          <a:p>
            <a:pPr lvl="0" indent="0" marL="0">
              <a:buNone/>
            </a:pPr>
            <a:r>
              <a:rPr/>
              <a:t>DVS: - Intellect rating (0-10) - general impression rating (0-10) - hiring likelihood rating (0-10)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#overview</a:t>
            </a:r>
          </a:p>
          <a:p>
            <a:pPr lvl="0" indent="-342900" marL="342900">
              <a:buAutoNum type="arabicPeriod"/>
            </a:pPr>
            <a:r>
              <a:rPr/>
              <a:t>Independent samples t-test calculation</a:t>
            </a:r>
          </a:p>
          <a:p>
            <a:pPr lvl="0" indent="-342900" marL="342900">
              <a:buAutoNum type="arabicPeriod"/>
            </a:pPr>
            <a:r>
              <a:rPr/>
              <a:t>Example from lab</a:t>
            </a:r>
          </a:p>
          <a:p>
            <a:pPr lvl="0" indent="-342900" marL="342900">
              <a:buAutoNum type="arabicPeriod"/>
            </a:pPr>
            <a:r>
              <a:rPr/>
              <a:t>Directional and non-directional test</a:t>
            </a:r>
          </a:p>
          <a:p>
            <a:pPr lvl="0" indent="-342900" marL="342900">
              <a:buAutoNum type="arabicPeriod"/>
            </a:pPr>
            <a:r>
              <a:rPr/>
              <a:t>t-test assumptions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results</a:t>
            </a:r>
          </a:p>
        </p:txBody>
      </p:sp>
      <p:pic>
        <p:nvPicPr>
          <p:cNvPr descr="figs/ttest/Lab7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52700" y="1193800"/>
            <a:ext cx="403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write-up</a:t>
            </a:r>
          </a:p>
        </p:txBody>
      </p:sp>
      <p:pic>
        <p:nvPicPr>
          <p:cNvPr descr="figs/ttest/Lab7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57300"/>
            <a:ext cx="8229600" cy="326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analysis</a:t>
            </a:r>
          </a:p>
        </p:txBody>
      </p:sp>
      <p:pic>
        <p:nvPicPr>
          <p:cNvPr descr="figs/ttest/La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38300" y="1193800"/>
            <a:ext cx="5867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Directional vs. non-directional tests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 is set by two properties:</a:t>
            </a:r>
          </a:p>
          <a:p>
            <a:pPr lvl="0" indent="-342900" marL="342900">
              <a:buAutoNum type="arabicPeriod"/>
            </a:pPr>
            <a:r>
              <a:rPr/>
              <a:t>the alpha criterion</a:t>
            </a:r>
          </a:p>
          <a:p>
            <a:pPr lvl="0" indent="-342900" marL="342900">
              <a:buAutoNum type="arabicPeriod"/>
            </a:pPr>
            <a:r>
              <a:rPr/>
              <a:t>whether the test is directional (one-tailed) or non-directional (two-tailed)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Directional test (reminder)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directional test assumes that the experimental manipulation will cause a difference in a particular direction.</a:t>
            </a:r>
          </a:p>
          <a:p>
            <a:pPr lvl="0"/>
            <a:r>
              <a:rPr/>
              <a:t>mean for A &gt; (greater than) mean for B</a:t>
            </a:r>
          </a:p>
          <a:p>
            <a:pPr lvl="0"/>
            <a:r>
              <a:rPr/>
              <a:t>mean for A &lt; (less than) mean for B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 (one-tailed)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 for a directional (one-tailed) test</a:t>
            </a:r>
          </a:p>
          <a:p>
            <a:pPr lvl="0"/>
            <a:r>
              <a:rPr/>
              <a:t>alpha = 0.05, or 5%</a:t>
            </a:r>
          </a:p>
          <a:p>
            <a:pPr lvl="0" indent="0" marL="0">
              <a:buNone/>
            </a:pPr>
            <a:r>
              <a:rPr/>
              <a:t>Critical t is the t-value associated with a null-distribution where this t-value or larger occurs 5% of the time.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 (one-tailed)</a:t>
            </a:r>
          </a:p>
        </p:txBody>
      </p:sp>
      <p:pic>
        <p:nvPicPr>
          <p:cNvPr descr="figs/ttest/6crit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 depends on df and alpha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.pull-left[</a:t>
            </a:r>
          </a:p>
          <a:p>
            <a:pPr lvl="0" indent="0" marL="0">
              <a:buNone/>
            </a:pPr>
            <a:r>
              <a:rPr/>
              <a:t>The table shows values of critical t for a one-tailed test</a:t>
            </a:r>
          </a:p>
          <a:p>
            <a:pPr lvl="0"/>
            <a:r>
              <a:rPr/>
              <a:t>alpha values of .10, .05, and .01</a:t>
            </a:r>
          </a:p>
          <a:p>
            <a:pPr lvl="0"/>
            <a:r>
              <a:rPr/>
              <a:t>degress of freedom from 5 to 100</a:t>
            </a:r>
          </a:p>
          <a:p>
            <a:pPr lvl="0" indent="0" marL="0">
              <a:buNone/>
            </a:pPr>
            <a:r>
              <a:rPr/>
              <a:t>]</a:t>
            </a:r>
          </a:p>
          <a:p>
            <a:pPr lvl="0" indent="0" marL="0">
              <a:buNone/>
            </a:pPr>
            <a:r>
              <a:rPr/>
              <a:t>.pull-right[</a:t>
            </a:r>
          </a:p>
          <a:p>
            <a:pPr lvl="0" indent="0" marL="0">
              <a:buNone/>
            </a:pPr>
            <a:r>
              <a:rPr/>
              <a:t>df</a:t>
            </a:r>
          </a:p>
          <a:p>
            <a:pPr lvl="0" indent="0" marL="0">
              <a:buNone/>
            </a:pPr>
            <a:r>
              <a:rPr/>
              <a:t>p_10</a:t>
            </a:r>
          </a:p>
          <a:p>
            <a:pPr lvl="0" indent="0" marL="0">
              <a:buNone/>
            </a:pPr>
            <a:r>
              <a:rPr/>
              <a:t>p_05</a:t>
            </a:r>
          </a:p>
          <a:p>
            <a:pPr lvl="0" indent="0" marL="0">
              <a:buNone/>
            </a:pPr>
            <a:r>
              <a:rPr/>
              <a:t>p_01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1.48</a:t>
            </a:r>
          </a:p>
          <a:p>
            <a:pPr lvl="0" indent="0" marL="0">
              <a:buNone/>
            </a:pPr>
            <a:r>
              <a:rPr/>
              <a:t>2.02</a:t>
            </a:r>
          </a:p>
          <a:p>
            <a:pPr lvl="0" indent="0" marL="0">
              <a:buNone/>
            </a:pPr>
            <a:r>
              <a:rPr/>
              <a:t>3.36</a:t>
            </a:r>
          </a:p>
          <a:p>
            <a:pPr lvl="0" indent="0" marL="0">
              <a:buNone/>
            </a:pPr>
            <a:r>
              <a:rPr/>
              <a:t>6</a:t>
            </a:r>
          </a:p>
          <a:p>
            <a:pPr lvl="0" indent="0" marL="0">
              <a:buNone/>
            </a:pPr>
            <a:r>
              <a:rPr/>
              <a:t>1.44</a:t>
            </a:r>
          </a:p>
          <a:p>
            <a:pPr lvl="0" indent="0" marL="0">
              <a:buNone/>
            </a:pPr>
            <a:r>
              <a:rPr/>
              <a:t>1.94</a:t>
            </a:r>
          </a:p>
          <a:p>
            <a:pPr lvl="0" indent="0" marL="0">
              <a:buNone/>
            </a:pPr>
            <a:r>
              <a:rPr/>
              <a:t>3.14</a:t>
            </a:r>
          </a:p>
          <a:p>
            <a:pPr lvl="0" indent="0" marL="0">
              <a:buNone/>
            </a:pPr>
            <a:r>
              <a:rPr/>
              <a:t>7</a:t>
            </a:r>
          </a:p>
          <a:p>
            <a:pPr lvl="0" indent="0" marL="0">
              <a:buNone/>
            </a:pPr>
            <a:r>
              <a:rPr/>
              <a:t>1.41</a:t>
            </a:r>
          </a:p>
          <a:p>
            <a:pPr lvl="0" indent="0" marL="0">
              <a:buNone/>
            </a:pPr>
            <a:r>
              <a:rPr/>
              <a:t>1.89</a:t>
            </a:r>
          </a:p>
          <a:p>
            <a:pPr lvl="0" indent="0" marL="0">
              <a:buNone/>
            </a:pPr>
            <a:r>
              <a:rPr/>
              <a:t>3.00</a:t>
            </a:r>
          </a:p>
          <a:p>
            <a:pPr lvl="0" indent="0" marL="0">
              <a:buNone/>
            </a:pPr>
            <a:r>
              <a:rPr/>
              <a:t>8</a:t>
            </a:r>
          </a:p>
          <a:p>
            <a:pPr lvl="0" indent="0" marL="0">
              <a:buNone/>
            </a:pPr>
            <a:r>
              <a:rPr/>
              <a:t>1.40</a:t>
            </a:r>
          </a:p>
          <a:p>
            <a:pPr lvl="0" indent="0" marL="0">
              <a:buNone/>
            </a:pPr>
            <a:r>
              <a:rPr/>
              <a:t>1.86</a:t>
            </a:r>
          </a:p>
          <a:p>
            <a:pPr lvl="0" indent="0" marL="0">
              <a:buNone/>
            </a:pPr>
            <a:r>
              <a:rPr/>
              <a:t>2.90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1.38</a:t>
            </a:r>
          </a:p>
          <a:p>
            <a:pPr lvl="0" indent="0" marL="0">
              <a:buNone/>
            </a:pPr>
            <a:r>
              <a:rPr/>
              <a:t>1.83</a:t>
            </a:r>
          </a:p>
          <a:p>
            <a:pPr lvl="0" indent="0" marL="0">
              <a:buNone/>
            </a:pPr>
            <a:r>
              <a:rPr/>
              <a:t>2.82</a:t>
            </a:r>
          </a:p>
          <a:p>
            <a:pPr lvl="0" indent="0" marL="0">
              <a:buNone/>
            </a:pPr>
            <a:r>
              <a:rPr/>
              <a:t>10</a:t>
            </a:r>
          </a:p>
          <a:p>
            <a:pPr lvl="0" indent="0" marL="0">
              <a:buNone/>
            </a:pPr>
            <a:r>
              <a:rPr/>
              <a:t>1.37</a:t>
            </a:r>
          </a:p>
          <a:p>
            <a:pPr lvl="0" indent="0" marL="0">
              <a:buNone/>
            </a:pPr>
            <a:r>
              <a:rPr/>
              <a:t>1.81</a:t>
            </a:r>
          </a:p>
          <a:p>
            <a:pPr lvl="0" indent="0" marL="0">
              <a:buNone/>
            </a:pPr>
            <a:r>
              <a:rPr/>
              <a:t>2.76</a:t>
            </a:r>
          </a:p>
          <a:p>
            <a:pPr lvl="0" indent="0" marL="0">
              <a:buNone/>
            </a:pPr>
            <a:r>
              <a:rPr/>
              <a:t>20</a:t>
            </a:r>
          </a:p>
          <a:p>
            <a:pPr lvl="0" indent="0" marL="0">
              <a:buNone/>
            </a:pPr>
            <a:r>
              <a:rPr/>
              <a:t>1.33</a:t>
            </a:r>
          </a:p>
          <a:p>
            <a:pPr lvl="0" indent="0" marL="0">
              <a:buNone/>
            </a:pPr>
            <a:r>
              <a:rPr/>
              <a:t>1.72</a:t>
            </a:r>
          </a:p>
          <a:p>
            <a:pPr lvl="0" indent="0" marL="0">
              <a:buNone/>
            </a:pPr>
            <a:r>
              <a:rPr/>
              <a:t>2.53</a:t>
            </a:r>
          </a:p>
          <a:p>
            <a:pPr lvl="0" indent="0" marL="0">
              <a:buNone/>
            </a:pPr>
            <a:r>
              <a:rPr/>
              <a:t>50</a:t>
            </a:r>
          </a:p>
          <a:p>
            <a:pPr lvl="0" indent="0" marL="0">
              <a:buNone/>
            </a:pPr>
            <a:r>
              <a:rPr/>
              <a:t>1.30</a:t>
            </a:r>
          </a:p>
          <a:p>
            <a:pPr lvl="0" indent="0" marL="0">
              <a:buNone/>
            </a:pPr>
            <a:r>
              <a:rPr/>
              <a:t>1.68</a:t>
            </a:r>
          </a:p>
          <a:p>
            <a:pPr lvl="0" indent="0" marL="0">
              <a:buNone/>
            </a:pPr>
            <a:r>
              <a:rPr/>
              <a:t>2.40</a:t>
            </a:r>
          </a:p>
          <a:p>
            <a:pPr lvl="0" indent="0" marL="0">
              <a:buNone/>
            </a:pPr>
            <a:r>
              <a:rPr/>
              <a:t>100</a:t>
            </a:r>
          </a:p>
          <a:p>
            <a:pPr lvl="0" indent="0" marL="0">
              <a:buNone/>
            </a:pPr>
            <a:r>
              <a:rPr/>
              <a:t>1.29</a:t>
            </a:r>
          </a:p>
          <a:p>
            <a:pPr lvl="0" indent="0" marL="0">
              <a:buNone/>
            </a:pPr>
            <a:r>
              <a:rPr/>
              <a:t>1.66</a:t>
            </a:r>
          </a:p>
          <a:p>
            <a:pPr lvl="0" indent="0" marL="0">
              <a:buNone/>
            </a:pPr>
            <a:r>
              <a:rPr/>
              <a:t>2.36</a:t>
            </a:r>
          </a:p>
          <a:p>
            <a:pPr lvl="0" indent="0" marL="0">
              <a:buNone/>
            </a:pPr>
            <a:r>
              <a:rPr/>
              <a:t>]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Non-Directional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non-directional test assumes that the experimental manipulation will cause </a:t>
            </a:r>
            <a:r>
              <a:rPr b="1"/>
              <a:t>any</a:t>
            </a:r>
            <a:r>
              <a:rPr/>
              <a:t> difference.</a:t>
            </a:r>
          </a:p>
          <a:p>
            <a:pPr lvl="0"/>
            <a:r>
              <a:rPr/>
              <a:t>mean for A != (will not equal) mean for B</a:t>
            </a:r>
          </a:p>
          <a:p>
            <a:pPr lvl="0" indent="0" marL="0">
              <a:buNone/>
            </a:pPr>
            <a:r>
              <a:rPr/>
              <a:t>E.g.,</a:t>
            </a:r>
          </a:p>
          <a:p>
            <a:pPr lvl="0"/>
            <a:r>
              <a:rPr/>
              <a:t>Mean for A could be bigger or smaller than mean for B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Non-directional test (2-tailed)</a:t>
            </a:r>
          </a:p>
        </p:txBody>
      </p:sp>
      <p:pic>
        <p:nvPicPr>
          <p:cNvPr descr="figs/ttest/6twotailed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Comparing critical t (1 vs 2 tailed)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.pull-left[</a:t>
            </a:r>
          </a:p>
          <a:p>
            <a:pPr lvl="0" indent="0" marL="0">
              <a:buNone/>
            </a:pPr>
            <a:r>
              <a:rPr/>
              <a:t>One-tailed</a:t>
            </a:r>
          </a:p>
          <a:p>
            <a:pPr lvl="0" indent="0" marL="0">
              <a:buNone/>
            </a:pPr>
            <a:r>
              <a:rPr/>
              <a:t>df</a:t>
            </a:r>
          </a:p>
          <a:p>
            <a:pPr lvl="0" indent="0" marL="0">
              <a:buNone/>
            </a:pPr>
            <a:r>
              <a:rPr/>
              <a:t>p_10</a:t>
            </a:r>
          </a:p>
          <a:p>
            <a:pPr lvl="0" indent="0" marL="0">
              <a:buNone/>
            </a:pPr>
            <a:r>
              <a:rPr/>
              <a:t>p_05</a:t>
            </a:r>
          </a:p>
          <a:p>
            <a:pPr lvl="0" indent="0" marL="0">
              <a:buNone/>
            </a:pPr>
            <a:r>
              <a:rPr/>
              <a:t>p_01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1.48</a:t>
            </a:r>
          </a:p>
          <a:p>
            <a:pPr lvl="0" indent="0" marL="0">
              <a:buNone/>
            </a:pPr>
            <a:r>
              <a:rPr/>
              <a:t>2.02</a:t>
            </a:r>
          </a:p>
          <a:p>
            <a:pPr lvl="0" indent="0" marL="0">
              <a:buNone/>
            </a:pPr>
            <a:r>
              <a:rPr/>
              <a:t>3.36</a:t>
            </a:r>
          </a:p>
          <a:p>
            <a:pPr lvl="0" indent="0" marL="0">
              <a:buNone/>
            </a:pPr>
            <a:r>
              <a:rPr/>
              <a:t>10</a:t>
            </a:r>
          </a:p>
          <a:p>
            <a:pPr lvl="0" indent="0" marL="0">
              <a:buNone/>
            </a:pPr>
            <a:r>
              <a:rPr/>
              <a:t>1.37</a:t>
            </a:r>
          </a:p>
          <a:p>
            <a:pPr lvl="0" indent="0" marL="0">
              <a:buNone/>
            </a:pPr>
            <a:r>
              <a:rPr/>
              <a:t>1.81</a:t>
            </a:r>
          </a:p>
          <a:p>
            <a:pPr lvl="0" indent="0" marL="0">
              <a:buNone/>
            </a:pPr>
            <a:r>
              <a:rPr/>
              <a:t>2.76</a:t>
            </a:r>
          </a:p>
          <a:p>
            <a:pPr lvl="0" indent="0" marL="0">
              <a:buNone/>
            </a:pPr>
            <a:r>
              <a:rPr/>
              <a:t>20</a:t>
            </a:r>
          </a:p>
          <a:p>
            <a:pPr lvl="0" indent="0" marL="0">
              <a:buNone/>
            </a:pPr>
            <a:r>
              <a:rPr/>
              <a:t>1.33</a:t>
            </a:r>
          </a:p>
          <a:p>
            <a:pPr lvl="0" indent="0" marL="0">
              <a:buNone/>
            </a:pPr>
            <a:r>
              <a:rPr/>
              <a:t>1.72</a:t>
            </a:r>
          </a:p>
          <a:p>
            <a:pPr lvl="0" indent="0" marL="0">
              <a:buNone/>
            </a:pPr>
            <a:r>
              <a:rPr/>
              <a:t>2.53</a:t>
            </a:r>
          </a:p>
          <a:p>
            <a:pPr lvl="0" indent="0" marL="0">
              <a:buNone/>
            </a:pPr>
            <a:r>
              <a:rPr/>
              <a:t>50</a:t>
            </a:r>
          </a:p>
          <a:p>
            <a:pPr lvl="0" indent="0" marL="0">
              <a:buNone/>
            </a:pPr>
            <a:r>
              <a:rPr/>
              <a:t>1.30</a:t>
            </a:r>
          </a:p>
          <a:p>
            <a:pPr lvl="0" indent="0" marL="0">
              <a:buNone/>
            </a:pPr>
            <a:r>
              <a:rPr/>
              <a:t>1.68</a:t>
            </a:r>
          </a:p>
          <a:p>
            <a:pPr lvl="0" indent="0" marL="0">
              <a:buNone/>
            </a:pPr>
            <a:r>
              <a:rPr/>
              <a:t>2.40</a:t>
            </a:r>
          </a:p>
          <a:p>
            <a:pPr lvl="0" indent="0" marL="0">
              <a:buNone/>
            </a:pPr>
            <a:r>
              <a:rPr/>
              <a:t>100</a:t>
            </a:r>
          </a:p>
          <a:p>
            <a:pPr lvl="0" indent="0" marL="0">
              <a:buNone/>
            </a:pPr>
            <a:r>
              <a:rPr/>
              <a:t>1.29</a:t>
            </a:r>
          </a:p>
          <a:p>
            <a:pPr lvl="0" indent="0" marL="0">
              <a:buNone/>
            </a:pPr>
            <a:r>
              <a:rPr/>
              <a:t>1.66</a:t>
            </a:r>
          </a:p>
          <a:p>
            <a:pPr lvl="0" indent="0" marL="0">
              <a:buNone/>
            </a:pPr>
            <a:r>
              <a:rPr/>
              <a:t>2.36</a:t>
            </a:r>
          </a:p>
          <a:p>
            <a:pPr lvl="0" indent="0" marL="0">
              <a:buNone/>
            </a:pPr>
            <a:r>
              <a:rPr/>
              <a:t>]</a:t>
            </a:r>
          </a:p>
          <a:p>
            <a:pPr lvl="0" indent="0" marL="0">
              <a:buNone/>
            </a:pPr>
            <a:r>
              <a:rPr/>
              <a:t>.pull-right[</a:t>
            </a:r>
          </a:p>
          <a:p>
            <a:pPr lvl="0" indent="0" marL="0">
              <a:buNone/>
            </a:pPr>
            <a:r>
              <a:rPr/>
              <a:t>Two-tailed</a:t>
            </a:r>
          </a:p>
          <a:p>
            <a:pPr lvl="0" indent="0" marL="0">
              <a:buNone/>
            </a:pPr>
            <a:r>
              <a:rPr/>
              <a:t>df</a:t>
            </a:r>
          </a:p>
          <a:p>
            <a:pPr lvl="0" indent="0" marL="0">
              <a:buNone/>
            </a:pPr>
            <a:r>
              <a:rPr/>
              <a:t>p_10</a:t>
            </a:r>
          </a:p>
          <a:p>
            <a:pPr lvl="0" indent="0" marL="0">
              <a:buNone/>
            </a:pPr>
            <a:r>
              <a:rPr/>
              <a:t>p_05</a:t>
            </a:r>
          </a:p>
          <a:p>
            <a:pPr lvl="0" indent="0" marL="0">
              <a:buNone/>
            </a:pPr>
            <a:r>
              <a:rPr/>
              <a:t>p_01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2.02</a:t>
            </a:r>
          </a:p>
          <a:p>
            <a:pPr lvl="0" indent="0" marL="0">
              <a:buNone/>
            </a:pPr>
            <a:r>
              <a:rPr/>
              <a:t>2.57</a:t>
            </a:r>
          </a:p>
          <a:p>
            <a:pPr lvl="0" indent="0" marL="0">
              <a:buNone/>
            </a:pPr>
            <a:r>
              <a:rPr/>
              <a:t>4.03</a:t>
            </a:r>
          </a:p>
          <a:p>
            <a:pPr lvl="0" indent="0" marL="0">
              <a:buNone/>
            </a:pPr>
            <a:r>
              <a:rPr/>
              <a:t>10</a:t>
            </a:r>
          </a:p>
          <a:p>
            <a:pPr lvl="0" indent="0" marL="0">
              <a:buNone/>
            </a:pPr>
            <a:r>
              <a:rPr/>
              <a:t>1.81</a:t>
            </a:r>
          </a:p>
          <a:p>
            <a:pPr lvl="0" indent="0" marL="0">
              <a:buNone/>
            </a:pPr>
            <a:r>
              <a:rPr/>
              <a:t>2.23</a:t>
            </a:r>
          </a:p>
          <a:p>
            <a:pPr lvl="0" indent="0" marL="0">
              <a:buNone/>
            </a:pPr>
            <a:r>
              <a:rPr/>
              <a:t>3.17</a:t>
            </a:r>
          </a:p>
          <a:p>
            <a:pPr lvl="0" indent="0" marL="0">
              <a:buNone/>
            </a:pPr>
            <a:r>
              <a:rPr/>
              <a:t>20</a:t>
            </a:r>
          </a:p>
          <a:p>
            <a:pPr lvl="0" indent="0" marL="0">
              <a:buNone/>
            </a:pPr>
            <a:r>
              <a:rPr/>
              <a:t>1.72</a:t>
            </a:r>
          </a:p>
          <a:p>
            <a:pPr lvl="0" indent="0" marL="0">
              <a:buNone/>
            </a:pPr>
            <a:r>
              <a:rPr/>
              <a:t>2.09</a:t>
            </a:r>
          </a:p>
          <a:p>
            <a:pPr lvl="0" indent="0" marL="0">
              <a:buNone/>
            </a:pPr>
            <a:r>
              <a:rPr/>
              <a:t>2.85</a:t>
            </a:r>
          </a:p>
          <a:p>
            <a:pPr lvl="0" indent="0" marL="0">
              <a:buNone/>
            </a:pPr>
            <a:r>
              <a:rPr/>
              <a:t>50</a:t>
            </a:r>
          </a:p>
          <a:p>
            <a:pPr lvl="0" indent="0" marL="0">
              <a:buNone/>
            </a:pPr>
            <a:r>
              <a:rPr/>
              <a:t>1.68</a:t>
            </a:r>
          </a:p>
          <a:p>
            <a:pPr lvl="0" indent="0" marL="0">
              <a:buNone/>
            </a:pPr>
            <a:r>
              <a:rPr/>
              <a:t>2.01</a:t>
            </a:r>
          </a:p>
          <a:p>
            <a:pPr lvl="0" indent="0" marL="0">
              <a:buNone/>
            </a:pPr>
            <a:r>
              <a:rPr/>
              <a:t>2.68</a:t>
            </a:r>
          </a:p>
          <a:p>
            <a:pPr lvl="0" indent="0" marL="0">
              <a:buNone/>
            </a:pPr>
            <a:r>
              <a:rPr/>
              <a:t>100</a:t>
            </a:r>
          </a:p>
          <a:p>
            <a:pPr lvl="0" indent="0" marL="0">
              <a:buNone/>
            </a:pPr>
            <a:r>
              <a:rPr/>
              <a:t>1.66</a:t>
            </a:r>
          </a:p>
          <a:p>
            <a:pPr lvl="0" indent="0" marL="0">
              <a:buNone/>
            </a:pPr>
            <a:r>
              <a:rPr/>
              <a:t>1.98</a:t>
            </a:r>
          </a:p>
          <a:p>
            <a:pPr lvl="0" indent="0" marL="0">
              <a:buNone/>
            </a:pPr>
            <a:r>
              <a:rPr/>
              <a:t>2.63</a:t>
            </a:r>
          </a:p>
          <a:p>
            <a:pPr lvl="0" indent="0" marL="0">
              <a:buNone/>
            </a:pPr>
            <a:r>
              <a:rPr/>
              <a:t>]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Making decisions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.pull-left[ One-tailed - reject null - observed t in green area - fail to reject null - observed t in white area</a:t>
            </a:r>
          </a:p>
          <a:p>
            <a:pPr lvl="0" indent="0" marL="0">
              <a:buNone/>
            </a:pPr>
            <a:r>
              <a:rPr/>
              <a:t>]</a:t>
            </a:r>
          </a:p>
          <a:p>
            <a:pPr lvl="0" indent="0" marL="0">
              <a:buNone/>
            </a:pPr>
            <a:r>
              <a:rPr/>
              <a:t>.pull-right[</a:t>
            </a:r>
          </a:p>
        </p:txBody>
      </p:sp>
      <p:pic>
        <p:nvPicPr>
          <p:cNvPr descr="figs/ttest/6crit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71500"/>
            <a:ext cx="5105400" cy="364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]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Making decisions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.pull-left[ Two-tailed - reject null - observed t in green area - fail to reject null - observed t in white area</a:t>
            </a:r>
          </a:p>
          <a:p>
            <a:pPr lvl="0" indent="0" marL="0">
              <a:buNone/>
            </a:pPr>
            <a:r>
              <a:rPr/>
              <a:t>]</a:t>
            </a:r>
          </a:p>
          <a:p>
            <a:pPr lvl="0" indent="0" marL="0">
              <a:buNone/>
            </a:pPr>
            <a:r>
              <a:rPr/>
              <a:t>.pull-right[</a:t>
            </a:r>
          </a:p>
        </p:txBody>
      </p:sp>
      <p:pic>
        <p:nvPicPr>
          <p:cNvPr descr="figs/ttest/6twotailed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71500"/>
            <a:ext cx="5105400" cy="364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]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pink, center, middle, clear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t-test assumptions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class: center, middle, clear</a:t>
            </a:r>
          </a:p>
          <a:p>
            <a:pPr lvl="0" indent="0" marL="0">
              <a:buNone/>
            </a:pPr>
            <a:r>
              <a:rPr/>
              <a:t>&lt;iframe style=“width:100%;height:100%;border-style:none;”, src=“</a:t>
            </a:r>
            <a:r>
              <a:rPr>
                <a:hlinkClick r:id="rId2"/>
              </a:rPr>
              <a:t>https://crumplab.shinyapps.io/indTtest/</a:t>
            </a:r>
            <a:r>
              <a:rPr/>
              <a:t>” /&gt;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t-tests and designs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class: Power and Effect-size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Quiz on t-tests starts today, due next Monday</a:t>
            </a:r>
          </a:p>
          <a:p>
            <a:pPr lvl="0" indent="-342900" marL="342900">
              <a:buAutoNum type="arabicPeriod"/>
            </a:pPr>
            <a:r>
              <a:rPr/>
              <a:t>Midterm review next Monday</a:t>
            </a:r>
          </a:p>
          <a:p>
            <a:pPr lvl="0" indent="-342900" marL="342900">
              <a:buAutoNum type="arabicPeriod"/>
            </a:pPr>
            <a:r>
              <a:rPr/>
              <a:t>Midterm review sheet and info is posted on Blackboard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Three kinds of t-tests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one-sample</a:t>
            </a:r>
          </a:p>
          <a:p>
            <a:pPr lvl="0" indent="-342900" marL="342900">
              <a:buAutoNum type="arabicPeriod"/>
            </a:pPr>
            <a:r>
              <a:rPr/>
              <a:t>paired-sample</a:t>
            </a:r>
          </a:p>
          <a:p>
            <a:pPr lvl="0" indent="-342900" marL="342900">
              <a:buAutoNum type="arabicPeriod"/>
            </a:pPr>
            <a:r>
              <a:rPr/>
              <a:t>Independent sample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Independent Sample t-test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Purpose: Compare two sample means in a between-subjects design</a:t>
            </a:r>
          </a:p>
          <a:p>
            <a:pPr lvl="0" indent="0" marL="0">
              <a:buNone/>
            </a:pPr>
            <a:r>
              <a:rPr/>
              <a:t>Between-subjects design: </a:t>
            </a:r>
            <a:r>
              <a:rPr b="1"/>
              <a:t>Different</a:t>
            </a:r>
            <a:r>
              <a:rPr/>
              <a:t> subjects are measured across both levels of the experimental manipulation (independent variable)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Consider this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Between-subjects experiment, n=5, different subjects are measured in group A and B of the experiment.</a:t>
            </a:r>
          </a:p>
          <a:p>
            <a:pPr lvl="0" indent="0" marL="0">
              <a:buNone/>
            </a:pPr>
            <a:r>
              <a:rPr/>
              <a:t>subjects_A</a:t>
            </a:r>
          </a:p>
          <a:p>
            <a:pPr lvl="0" indent="0" marL="0">
              <a:buNone/>
            </a:pPr>
            <a:r>
              <a:rPr/>
              <a:t>A</a:t>
            </a:r>
          </a:p>
          <a:p>
            <a:pPr lvl="0" indent="0" marL="0">
              <a:buNone/>
            </a:pPr>
            <a:r>
              <a:rPr/>
              <a:t>subjects_B</a:t>
            </a:r>
          </a:p>
          <a:p>
            <a:pPr lvl="0" indent="0" marL="0">
              <a:buNone/>
            </a:pPr>
            <a:r>
              <a:rPr/>
              <a:t>B</a:t>
            </a:r>
          </a:p>
          <a:p>
            <a:pPr lvl="0" indent="0" marL="0">
              <a:buNone/>
            </a:pPr>
            <a:r>
              <a:rPr/>
              <a:t>1</a:t>
            </a:r>
          </a:p>
          <a:p>
            <a:pPr lvl="0" indent="0" marL="0">
              <a:buNone/>
            </a:pPr>
            <a:r>
              <a:rPr/>
              <a:t>1</a:t>
            </a:r>
          </a:p>
          <a:p>
            <a:pPr lvl="0" indent="0" marL="0">
              <a:buNone/>
            </a:pPr>
            <a:r>
              <a:rPr/>
              <a:t>6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2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7</a:t>
            </a:r>
          </a:p>
          <a:p>
            <a:pPr lvl="0" indent="0" marL="0">
              <a:buNone/>
            </a:pPr>
            <a:r>
              <a:rPr/>
              <a:t>8</a:t>
            </a:r>
          </a:p>
          <a:p>
            <a:pPr lvl="0" indent="0" marL="0">
              <a:buNone/>
            </a:pPr>
            <a:r>
              <a:rPr/>
              <a:t>3</a:t>
            </a:r>
          </a:p>
          <a:p>
            <a:pPr lvl="0" indent="0" marL="0">
              <a:buNone/>
            </a:pPr>
            <a:r>
              <a:rPr/>
              <a:t>3</a:t>
            </a:r>
          </a:p>
          <a:p>
            <a:pPr lvl="0" indent="0" marL="0">
              <a:buNone/>
            </a:pPr>
            <a:r>
              <a:rPr/>
              <a:t>8</a:t>
            </a:r>
          </a:p>
          <a:p>
            <a:pPr lvl="0" indent="0" marL="0">
              <a:buNone/>
            </a:pPr>
            <a:r>
              <a:rPr/>
              <a:t>7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6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10</a:t>
            </a:r>
          </a:p>
          <a:p>
            <a:pPr lvl="0" indent="0" marL="0">
              <a:buNone/>
            </a:pPr>
            <a:r>
              <a:rPr/>
              <a:t>10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Empirical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Did the manipulation (A vs. B) cause a difference in the measure?</a:t>
            </a:r>
          </a:p>
          <a:p>
            <a:pPr lvl="0" indent="0" marL="0">
              <a:buNone/>
            </a:pPr>
            <a:r>
              <a:rPr/>
              <a:t>subjects_A</a:t>
            </a:r>
          </a:p>
          <a:p>
            <a:pPr lvl="0" indent="0" marL="0">
              <a:buNone/>
            </a:pPr>
            <a:r>
              <a:rPr/>
              <a:t>A</a:t>
            </a:r>
          </a:p>
          <a:p>
            <a:pPr lvl="0" indent="0" marL="0">
              <a:buNone/>
            </a:pPr>
            <a:r>
              <a:rPr/>
              <a:t>subjects_B</a:t>
            </a:r>
          </a:p>
          <a:p>
            <a:pPr lvl="0" indent="0" marL="0">
              <a:buNone/>
            </a:pPr>
            <a:r>
              <a:rPr/>
              <a:t>B</a:t>
            </a:r>
          </a:p>
          <a:p>
            <a:pPr lvl="0" indent="0" marL="0">
              <a:buNone/>
            </a:pPr>
            <a:r>
              <a:rPr/>
              <a:t>1</a:t>
            </a:r>
          </a:p>
          <a:p>
            <a:pPr lvl="0" indent="0" marL="0">
              <a:buNone/>
            </a:pPr>
            <a:r>
              <a:rPr/>
              <a:t>1</a:t>
            </a:r>
          </a:p>
          <a:p>
            <a:pPr lvl="0" indent="0" marL="0">
              <a:buNone/>
            </a:pPr>
            <a:r>
              <a:rPr/>
              <a:t>6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2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7</a:t>
            </a:r>
          </a:p>
          <a:p>
            <a:pPr lvl="0" indent="0" marL="0">
              <a:buNone/>
            </a:pPr>
            <a:r>
              <a:rPr/>
              <a:t>8</a:t>
            </a:r>
          </a:p>
          <a:p>
            <a:pPr lvl="0" indent="0" marL="0">
              <a:buNone/>
            </a:pPr>
            <a:r>
              <a:rPr/>
              <a:t>3</a:t>
            </a:r>
          </a:p>
          <a:p>
            <a:pPr lvl="0" indent="0" marL="0">
              <a:buNone/>
            </a:pPr>
            <a:r>
              <a:rPr/>
              <a:t>3</a:t>
            </a:r>
          </a:p>
          <a:p>
            <a:pPr lvl="0" indent="0" marL="0">
              <a:buNone/>
            </a:pPr>
            <a:r>
              <a:rPr/>
              <a:t>8</a:t>
            </a:r>
          </a:p>
          <a:p>
            <a:pPr lvl="0" indent="0" marL="0">
              <a:buNone/>
            </a:pPr>
            <a:r>
              <a:rPr/>
              <a:t>7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6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10</a:t>
            </a:r>
          </a:p>
          <a:p>
            <a:pPr lvl="0" indent="0" marL="0">
              <a:buNone/>
            </a:pPr>
            <a:r>
              <a:rPr/>
              <a:t>10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Can’t use Difference scores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Unlike a paired samples t-test, we can’t look at the difference scores for a between-subjects design. Why not?</a:t>
            </a:r>
          </a:p>
          <a:p>
            <a:pPr lvl="0" indent="0" marL="0">
              <a:buNone/>
            </a:pPr>
            <a:r>
              <a:rPr/>
              <a:t>subjects_A</a:t>
            </a:r>
          </a:p>
          <a:p>
            <a:pPr lvl="0" indent="0" marL="0">
              <a:buNone/>
            </a:pPr>
            <a:r>
              <a:rPr/>
              <a:t>A</a:t>
            </a:r>
          </a:p>
          <a:p>
            <a:pPr lvl="0" indent="0" marL="0">
              <a:buNone/>
            </a:pPr>
            <a:r>
              <a:rPr/>
              <a:t>subjects_B</a:t>
            </a:r>
          </a:p>
          <a:p>
            <a:pPr lvl="0" indent="0" marL="0">
              <a:buNone/>
            </a:pPr>
            <a:r>
              <a:rPr/>
              <a:t>B</a:t>
            </a:r>
          </a:p>
          <a:p>
            <a:pPr lvl="0" indent="0" marL="0">
              <a:buNone/>
            </a:pPr>
            <a:r>
              <a:rPr/>
              <a:t>1</a:t>
            </a:r>
          </a:p>
          <a:p>
            <a:pPr lvl="0" indent="0" marL="0">
              <a:buNone/>
            </a:pPr>
            <a:r>
              <a:rPr/>
              <a:t>1</a:t>
            </a:r>
          </a:p>
          <a:p>
            <a:pPr lvl="0" indent="0" marL="0">
              <a:buNone/>
            </a:pPr>
            <a:r>
              <a:rPr/>
              <a:t>6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2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7</a:t>
            </a:r>
          </a:p>
          <a:p>
            <a:pPr lvl="0" indent="0" marL="0">
              <a:buNone/>
            </a:pPr>
            <a:r>
              <a:rPr/>
              <a:t>8</a:t>
            </a:r>
          </a:p>
          <a:p>
            <a:pPr lvl="0" indent="0" marL="0">
              <a:buNone/>
            </a:pPr>
            <a:r>
              <a:rPr/>
              <a:t>3</a:t>
            </a:r>
          </a:p>
          <a:p>
            <a:pPr lvl="0" indent="0" marL="0">
              <a:buNone/>
            </a:pPr>
            <a:r>
              <a:rPr/>
              <a:t>3</a:t>
            </a:r>
          </a:p>
          <a:p>
            <a:pPr lvl="0" indent="0" marL="0">
              <a:buNone/>
            </a:pPr>
            <a:r>
              <a:rPr/>
              <a:t>8</a:t>
            </a:r>
          </a:p>
          <a:p>
            <a:pPr lvl="0" indent="0" marL="0">
              <a:buNone/>
            </a:pPr>
            <a:r>
              <a:rPr/>
              <a:t>7</a:t>
            </a:r>
          </a:p>
          <a:p>
            <a:pPr lvl="0" indent="0" marL="0">
              <a:buNone/>
            </a:pPr>
            <a:r>
              <a:rPr/>
              <a:t>4</a:t>
            </a:r>
          </a:p>
          <a:p>
            <a:pPr lvl="0" indent="0" marL="0">
              <a:buNone/>
            </a:pPr>
            <a:r>
              <a:rPr/>
              <a:t>6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9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5</a:t>
            </a:r>
          </a:p>
          <a:p>
            <a:pPr lvl="0" indent="0" marL="0">
              <a:buNone/>
            </a:pPr>
            <a:r>
              <a:rPr/>
              <a:t>10</a:t>
            </a:r>
          </a:p>
          <a:p>
            <a:pPr lvl="0" indent="0" marL="0">
              <a:buNone/>
            </a:pPr>
            <a:r>
              <a:rPr/>
              <a:t>10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t-tests</dc:title>
  <dc:creator>Matthew Crump</dc:creator>
  <cp:keywords/>
  <dcterms:created xsi:type="dcterms:W3CDTF">2023-10-19T15:49:13Z</dcterms:created>
  <dcterms:modified xsi:type="dcterms:W3CDTF">2023-10-19T15:49:13Z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2018/07/20 (updated: 2023-10-19)</vt:lpwstr>
  </property>
  <property fmtid="{D5CDD505-2E9C-101B-9397-08002B2CF9AE}" pid="3" name="output">
    <vt:lpwstr>powerpoint_presentation</vt:lpwstr>
  </property>
  <property fmtid="{D5CDD505-2E9C-101B-9397-08002B2CF9AE}" pid="4" name="subtitle">
    <vt:lpwstr>Independent Sample</vt:lpwstr>
  </property>
</Properties>
</file>