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psyc3400/Presentations/bw_ANOVA.html" TargetMode="Externa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One-Factor ANOVA</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Between-subjects designs</a:t>
            </a:r>
            <a:br/>
            <a:br/>
            <a:r>
              <a:rPr/>
              <a:t>Matthew Crump</a:t>
            </a:r>
          </a:p>
        </p:txBody>
      </p:sp>
      <p:sp>
        <p:nvSpPr>
          <p:cNvPr id="4" name="Date Placeholder 3"/>
          <p:cNvSpPr>
            <a:spLocks noGrp="1"/>
          </p:cNvSpPr>
          <p:nvPr>
            <p:ph idx="10" sz="half" type="dt"/>
          </p:nvPr>
        </p:nvSpPr>
        <p:spPr/>
        <p:txBody>
          <a:bodyPr/>
          <a:lstStyle/>
          <a:p>
            <a:pPr lvl="0" indent="0" marL="0">
              <a:buNone/>
            </a:pPr>
            <a:r>
              <a:rPr/>
              <a:t>2018/07/20 (updated: 2023-10-24)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summary()</a:t>
            </a:r>
          </a:p>
        </p:txBody>
      </p:sp>
      <p:sp>
        <p:nvSpPr>
          <p:cNvPr id="3" name="Content Placeholder 2"/>
          <p:cNvSpPr>
            <a:spLocks noGrp="1"/>
          </p:cNvSpPr>
          <p:nvPr>
            <p:ph idx="1"/>
          </p:nvPr>
        </p:nvSpPr>
        <p:spPr/>
        <p:txBody>
          <a:bodyPr/>
          <a:lstStyle/>
          <a:p>
            <a:pPr lvl="0" indent="0" marL="0">
              <a:buNone/>
            </a:pPr>
            <a:r>
              <a:rPr/>
              <a:t>The </a:t>
            </a:r>
            <a:r>
              <a:rPr>
                <a:latin typeface="Courier"/>
              </a:rPr>
              <a:t>summary()</a:t>
            </a:r>
            <a:r>
              <a:rPr/>
              <a:t> function provides the ANOVA table</a:t>
            </a:r>
          </a:p>
          <a:p>
            <a:pPr lvl="0" indent="0">
              <a:buNone/>
            </a:pPr>
            <a:r>
              <a:rPr>
                <a:latin typeface="Courier"/>
              </a:rPr>
              <a:t>aov_results </a:t>
            </a:r>
            <a:r>
              <a:rPr>
                <a:solidFill>
                  <a:srgbClr val="007020"/>
                </a:solidFill>
                <a:latin typeface="Courier"/>
              </a:rPr>
              <a:t>&lt;-</a:t>
            </a:r>
            <a:r>
              <a:rPr>
                <a:latin typeface="Courier"/>
              </a:rPr>
              <a:t> </a:t>
            </a:r>
            <a:r>
              <a:rPr>
                <a:solidFill>
                  <a:srgbClr val="06287E"/>
                </a:solidFill>
                <a:latin typeface="Courier"/>
              </a:rPr>
              <a:t>aov</a:t>
            </a:r>
            <a:r>
              <a:rPr>
                <a:latin typeface="Courier"/>
              </a:rPr>
              <a:t>(DV</a:t>
            </a:r>
            <a:r>
              <a:rPr>
                <a:solidFill>
                  <a:srgbClr val="4070A0"/>
                </a:solidFill>
                <a:latin typeface="Courier"/>
              </a:rPr>
              <a:t>~</a:t>
            </a:r>
            <a:r>
              <a:rPr>
                <a:latin typeface="Courier"/>
              </a:rPr>
              <a:t>IV,df)</a:t>
            </a:r>
            <a:br/>
            <a:r>
              <a:rPr>
                <a:solidFill>
                  <a:srgbClr val="06287E"/>
                </a:solidFill>
                <a:latin typeface="Courier"/>
              </a:rPr>
              <a:t>summary</a:t>
            </a:r>
            <a:r>
              <a:rPr>
                <a:latin typeface="Courier"/>
              </a:rPr>
              <a:t>(aov_results)</a:t>
            </a:r>
          </a:p>
          <a:p>
            <a:pPr lvl="0" indent="0">
              <a:buNone/>
            </a:pPr>
            <a:r>
              <a:rPr>
                <a:latin typeface="Courier"/>
              </a:rPr>
              <a:t>##             Df Sum Sq Mean Sq F value Pr(&gt;F)
## IV           2     72   36.00   0.939  0.442
## Residuals    6    230   38.33</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Things we need to understand</a:t>
            </a:r>
          </a:p>
        </p:txBody>
      </p:sp>
      <p:sp>
        <p:nvSpPr>
          <p:cNvPr id="3" name="Content Placeholder 2"/>
          <p:cNvSpPr>
            <a:spLocks noGrp="1"/>
          </p:cNvSpPr>
          <p:nvPr>
            <p:ph idx="1"/>
          </p:nvPr>
        </p:nvSpPr>
        <p:spPr/>
        <p:txBody>
          <a:bodyPr/>
          <a:lstStyle/>
          <a:p>
            <a:pPr lvl="0" indent="-342900" marL="342900">
              <a:buAutoNum type="arabicPeriod"/>
            </a:pPr>
            <a:r>
              <a:rPr/>
              <a:t>The logic of the ANOVA</a:t>
            </a:r>
          </a:p>
          <a:p>
            <a:pPr lvl="0" indent="-342900" marL="342900">
              <a:buAutoNum type="arabicPeriod"/>
            </a:pPr>
            <a:r>
              <a:rPr/>
              <a:t>What each part of the ANOVA table tells us</a:t>
            </a:r>
          </a:p>
          <a:p>
            <a:pPr lvl="0" indent="0" marL="0">
              <a:buNone/>
            </a:pPr>
            <a:r>
              <a:rPr/>
              <a:t>Let’s start by looking at the example for the next lab on ANOVA.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ANOVA lab example</a:t>
            </a:r>
          </a:p>
        </p:txBody>
      </p:sp>
      <p:pic>
        <p:nvPicPr>
          <p:cNvPr descr="figs/anova1/lab1.png" id="0" name="Picture 1"/>
          <p:cNvPicPr>
            <a:picLocks noGrp="1" noChangeAspect="1"/>
          </p:cNvPicPr>
          <p:nvPr/>
        </p:nvPicPr>
        <p:blipFill>
          <a:blip r:embed="rId2"/>
          <a:stretch>
            <a:fillRect/>
          </a:stretch>
        </p:blipFill>
        <p:spPr bwMode="auto">
          <a:xfrm>
            <a:off x="1155700" y="1193800"/>
            <a:ext cx="68199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lab2.png" id="0" name="Picture 1"/>
          <p:cNvPicPr>
            <a:picLocks noGrp="1" noChangeAspect="1"/>
          </p:cNvPicPr>
          <p:nvPr/>
        </p:nvPicPr>
        <p:blipFill>
          <a:blip r:embed="rId2"/>
          <a:stretch>
            <a:fillRect/>
          </a:stretch>
        </p:blipFill>
        <p:spPr bwMode="auto">
          <a:xfrm>
            <a:off x="3759200" y="203200"/>
            <a:ext cx="4737100" cy="43815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Results</a:t>
            </a:r>
          </a:p>
        </p:txBody>
      </p:sp>
      <p:pic>
        <p:nvPicPr>
          <p:cNvPr descr="figs/anova1/lab3.png" id="0" name="Picture 1"/>
          <p:cNvPicPr>
            <a:picLocks noGrp="1" noChangeAspect="1"/>
          </p:cNvPicPr>
          <p:nvPr/>
        </p:nvPicPr>
        <p:blipFill>
          <a:blip r:embed="rId2"/>
          <a:stretch>
            <a:fillRect/>
          </a:stretch>
        </p:blipFill>
        <p:spPr bwMode="auto">
          <a:xfrm>
            <a:off x="3251200" y="1193800"/>
            <a:ext cx="26416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Write-up</a:t>
            </a:r>
          </a:p>
        </p:txBody>
      </p:sp>
      <p:pic>
        <p:nvPicPr>
          <p:cNvPr descr="figs/anova1/lab4.png" id="0" name="Picture 1"/>
          <p:cNvPicPr>
            <a:picLocks noGrp="1" noChangeAspect="1"/>
          </p:cNvPicPr>
          <p:nvPr/>
        </p:nvPicPr>
        <p:blipFill>
          <a:blip r:embed="rId2"/>
          <a:stretch>
            <a:fillRect/>
          </a:stretch>
        </p:blipFill>
        <p:spPr bwMode="auto">
          <a:xfrm>
            <a:off x="457200" y="1993900"/>
            <a:ext cx="8229600" cy="180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Things we need to understand</a:t>
            </a:r>
          </a:p>
        </p:txBody>
      </p:sp>
      <p:sp>
        <p:nvSpPr>
          <p:cNvPr id="3" name="Content Placeholder 2"/>
          <p:cNvSpPr>
            <a:spLocks noGrp="1"/>
          </p:cNvSpPr>
          <p:nvPr>
            <p:ph idx="1"/>
          </p:nvPr>
        </p:nvSpPr>
        <p:spPr/>
        <p:txBody>
          <a:bodyPr/>
          <a:lstStyle/>
          <a:p>
            <a:pPr lvl="0" indent="-342900" marL="342900">
              <a:buAutoNum type="arabicPeriod"/>
            </a:pPr>
            <a:r>
              <a:rPr/>
              <a:t>The logic of the ANOVA</a:t>
            </a:r>
          </a:p>
          <a:p>
            <a:pPr lvl="0" indent="-342900" marL="342900">
              <a:buAutoNum type="arabicPeriod"/>
            </a:pPr>
            <a:r>
              <a:rPr/>
              <a:t>What each part of the ANOVA table tells us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ANOVA is an omnibus test</a:t>
            </a:r>
          </a:p>
        </p:txBody>
      </p:sp>
      <p:sp>
        <p:nvSpPr>
          <p:cNvPr id="3" name="Content Placeholder 2"/>
          <p:cNvSpPr>
            <a:spLocks noGrp="1"/>
          </p:cNvSpPr>
          <p:nvPr>
            <p:ph idx="1"/>
          </p:nvPr>
        </p:nvSpPr>
        <p:spPr/>
        <p:txBody>
          <a:bodyPr/>
          <a:lstStyle/>
          <a:p>
            <a:pPr lvl="0"/>
            <a:r>
              <a:rPr/>
              <a:t>Omnibus definition: comprising many items</a:t>
            </a:r>
          </a:p>
          <a:p>
            <a:pPr lvl="0"/>
            <a:r>
              <a:rPr/>
              <a:t>ANOVAs can test for differences among many means (2 or more)</a:t>
            </a:r>
          </a:p>
          <a:p>
            <a:pPr lvl="0"/>
            <a:r>
              <a:rPr/>
              <a:t>Test question: Are there any differences among the means?</a:t>
            </a:r>
          </a:p>
          <a:p>
            <a:pPr lvl="0"/>
            <a:r>
              <a:rPr/>
              <a:t>If the answer is yes, then we still do not know which specific means are different from one another.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 is a ratio between two variances</a:t>
                </a:r>
              </a:p>
              <a:p>
                <a:pPr lvl="0" indent="0">
                  <a:buNone/>
                </a:pPr>
                <a:r>
                  <a:rPr>
                    <a:latin typeface="Courier"/>
                  </a:rPr>
                  <a:t>##             Df Sum Sq Mean Sq F value Pr(&gt;F)
## IV           2     72   36.00   0.939  0.442
## Residuals    6    230   38.33</a:t>
                </a:r>
              </a:p>
              <a:p>
                <a:pPr lvl="0" indent="0" marL="0">
                  <a:buNone/>
                </a:pPr>
                <a14:m>
                  <m:oMath xmlns:m="http://schemas.openxmlformats.org/officeDocument/2006/math">
                    <m:r>
                      <m:t>F</m:t>
                    </m:r>
                    <m:r>
                      <m:rPr>
                        <m:sty m:val="p"/>
                      </m:rPr>
                      <m:t>=</m:t>
                    </m:r>
                    <m:f>
                      <m:fPr>
                        <m:type m:val="bar"/>
                      </m:fPr>
                      <m:num>
                        <m:sSub>
                          <m:e>
                            <m:r>
                              <m:rPr>
                                <m:nor/>
                                <m:sty m:val="p"/>
                              </m:rPr>
                              <m:t>MSE</m:t>
                            </m:r>
                          </m:e>
                          <m:sub>
                            <m:r>
                              <m:rPr>
                                <m:nor/>
                                <m:sty m:val="p"/>
                              </m:rPr>
                              <m:t>Effect</m:t>
                            </m:r>
                          </m:sub>
                        </m:sSub>
                      </m:num>
                      <m:den>
                        <m:sSub>
                          <m:e>
                            <m:r>
                              <m:rPr>
                                <m:nor/>
                                <m:sty m:val="p"/>
                              </m:rPr>
                              <m:t>MSE</m:t>
                            </m:r>
                          </m:e>
                          <m:sub>
                            <m:r>
                              <m:rPr>
                                <m:nor/>
                                <m:sty m:val="p"/>
                              </m:rPr>
                              <m:t>Error</m:t>
                            </m:r>
                          </m:sub>
                        </m:sSub>
                      </m:den>
                    </m:f>
                  </m:oMath>
                </a14:m>
                <a:r>
                  <a:rPr/>
                  <a:t> </a:t>
                </a:r>
                <a14:m>
                  <m:oMath xmlns:m="http://schemas.openxmlformats.org/officeDocument/2006/math">
                    <m:r>
                      <m:t>F</m:t>
                    </m:r>
                    <m:r>
                      <m:rPr>
                        <m:sty m:val="p"/>
                      </m:rPr>
                      <m:t>=</m:t>
                    </m:r>
                    <m:f>
                      <m:fPr>
                        <m:type m:val="bar"/>
                      </m:fPr>
                      <m:num>
                        <m:sSub>
                          <m:e>
                            <m:r>
                              <m:rPr>
                                <m:nor/>
                                <m:sty m:val="p"/>
                              </m:rPr>
                              <m:t>Mean Squared Error</m:t>
                            </m:r>
                          </m:e>
                          <m:sub>
                            <m:r>
                              <m:rPr>
                                <m:nor/>
                                <m:sty m:val="p"/>
                              </m:rPr>
                              <m:t>IV</m:t>
                            </m:r>
                          </m:sub>
                        </m:sSub>
                      </m:num>
                      <m:den>
                        <m:sSub>
                          <m:e>
                            <m:r>
                              <m:rPr>
                                <m:nor/>
                                <m:sty m:val="p"/>
                              </m:rPr>
                              <m:t>Mean Squared Error</m:t>
                            </m:r>
                          </m:e>
                          <m:sub>
                            <m:r>
                              <m:rPr>
                                <m:nor/>
                                <m:sty m:val="p"/>
                              </m:rPr>
                              <m:t>Residuals</m:t>
                            </m:r>
                          </m:sub>
                        </m:sSub>
                      </m:den>
                    </m:f>
                  </m:oMath>
                </a14:m>
              </a:p>
              <a:p>
                <a:pPr lvl="0" indent="0">
                  <a:buNone/>
                </a:pPr>
                <a:r>
                  <a:rPr>
                    <a:solidFill>
                      <a:srgbClr val="40A070"/>
                    </a:solidFill>
                    <a:latin typeface="Courier"/>
                  </a:rPr>
                  <a:t>36</a:t>
                </a:r>
                <a:r>
                  <a:rPr>
                    <a:solidFill>
                      <a:srgbClr val="4070A0"/>
                    </a:solidFill>
                    <a:latin typeface="Courier"/>
                  </a:rPr>
                  <a:t>/</a:t>
                </a:r>
                <a:r>
                  <a:rPr>
                    <a:solidFill>
                      <a:srgbClr val="40A070"/>
                    </a:solidFill>
                    <a:latin typeface="Courier"/>
                  </a:rPr>
                  <a:t>38.33</a:t>
                </a:r>
              </a:p>
              <a:p>
                <a:pPr lvl="0" indent="0">
                  <a:buNone/>
                </a:pPr>
                <a:r>
                  <a:rPr>
                    <a:latin typeface="Courier"/>
                  </a:rPr>
                  <a:t>## [1] 0.9392121</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MSE: Mean squared Error (effect)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MSE (Mean Squared Error) is the SS (sums of sqaures) divided by the degrees of freedom</a:t>
                </a:r>
              </a:p>
              <a:p>
                <a:pPr lvl="0" indent="0">
                  <a:buNone/>
                </a:pPr>
                <a:r>
                  <a:rPr>
                    <a:latin typeface="Courier"/>
                  </a:rPr>
                  <a:t>##             Df Sum Sq Mean Sq F value Pr(&gt;F)
## IV           2     72   36.00   0.939  0.442
## Residuals    6    230   38.33</a:t>
                </a:r>
              </a:p>
              <a:p>
                <a:pPr lvl="0" indent="0" marL="0">
                  <a:buNone/>
                </a:pPr>
                <a14:m>
                  <m:oMath xmlns:m="http://schemas.openxmlformats.org/officeDocument/2006/math">
                    <m:sSub>
                      <m:e>
                        <m:r>
                          <m:rPr>
                            <m:nor/>
                            <m:sty m:val="p"/>
                          </m:rPr>
                          <m:t>MSE</m:t>
                        </m:r>
                      </m:e>
                      <m:sub>
                        <m:r>
                          <m:rPr>
                            <m:nor/>
                            <m:sty m:val="p"/>
                          </m:rPr>
                          <m:t>Effect</m:t>
                        </m:r>
                      </m:sub>
                    </m:sSub>
                    <m:r>
                      <m:rPr>
                        <m:sty m:val="p"/>
                      </m:rPr>
                      <m:t>=</m:t>
                    </m:r>
                    <m:f>
                      <m:fPr>
                        <m:type m:val="bar"/>
                      </m:fPr>
                      <m:num>
                        <m:sSub>
                          <m:e>
                            <m:r>
                              <m:rPr>
                                <m:nor/>
                                <m:sty m:val="p"/>
                              </m:rPr>
                              <m:t>SS</m:t>
                            </m:r>
                          </m:e>
                          <m:sub>
                            <m:r>
                              <m:rPr>
                                <m:nor/>
                                <m:sty m:val="p"/>
                              </m:rPr>
                              <m:t>Effect</m:t>
                            </m:r>
                          </m:sub>
                        </m:sSub>
                      </m:num>
                      <m:den>
                        <m:sSub>
                          <m:e>
                            <m:r>
                              <m:rPr>
                                <m:nor/>
                                <m:sty m:val="p"/>
                              </m:rPr>
                              <m:t>df</m:t>
                            </m:r>
                          </m:e>
                          <m:sub>
                            <m:r>
                              <m:rPr>
                                <m:nor/>
                                <m:sty m:val="p"/>
                              </m:rPr>
                              <m:t>Effect</m:t>
                            </m:r>
                          </m:sub>
                        </m:sSub>
                      </m:den>
                    </m:f>
                  </m:oMath>
                </a14:m>
                <a:r>
                  <a:rPr/>
                  <a:t> </a:t>
                </a:r>
                <a14:m>
                  <m:oMath xmlns:m="http://schemas.openxmlformats.org/officeDocument/2006/math">
                    <m:sSub>
                      <m:e>
                        <m:r>
                          <m:rPr>
                            <m:nor/>
                            <m:sty m:val="p"/>
                          </m:rPr>
                          <m:t>MSE</m:t>
                        </m:r>
                      </m:e>
                      <m:sub>
                        <m:r>
                          <m:rPr>
                            <m:nor/>
                            <m:sty m:val="p"/>
                          </m:rPr>
                          <m:t>IV</m:t>
                        </m:r>
                      </m:sub>
                    </m:sSub>
                    <m:r>
                      <m:rPr>
                        <m:sty m:val="p"/>
                      </m:rPr>
                      <m:t>=</m:t>
                    </m:r>
                    <m:f>
                      <m:fPr>
                        <m:type m:val="bar"/>
                      </m:fPr>
                      <m:num>
                        <m:sSub>
                          <m:e>
                            <m:r>
                              <m:rPr>
                                <m:nor/>
                                <m:sty m:val="p"/>
                              </m:rPr>
                              <m:t>SS</m:t>
                            </m:r>
                          </m:e>
                          <m:sub>
                            <m:r>
                              <m:rPr>
                                <m:nor/>
                                <m:sty m:val="p"/>
                              </m:rPr>
                              <m:t>IV</m:t>
                            </m:r>
                          </m:sub>
                        </m:sSub>
                      </m:num>
                      <m:den>
                        <m:sSub>
                          <m:e>
                            <m:r>
                              <m:rPr>
                                <m:nor/>
                                <m:sty m:val="p"/>
                              </m:rPr>
                              <m:t>df</m:t>
                            </m:r>
                          </m:e>
                          <m:sub>
                            <m:r>
                              <m:rPr>
                                <m:nor/>
                                <m:sty m:val="p"/>
                              </m:rPr>
                              <m:t>IV</m:t>
                            </m:r>
                          </m:sub>
                        </m:sSub>
                      </m:den>
                    </m:f>
                  </m:oMath>
                </a14:m>
              </a:p>
              <a:p>
                <a:pPr lvl="0" indent="0">
                  <a:buNone/>
                </a:pPr>
                <a:r>
                  <a:rPr>
                    <a:solidFill>
                      <a:srgbClr val="40A070"/>
                    </a:solidFill>
                    <a:latin typeface="Courier"/>
                  </a:rPr>
                  <a:t>72</a:t>
                </a:r>
                <a:r>
                  <a:rPr>
                    <a:solidFill>
                      <a:srgbClr val="4070A0"/>
                    </a:solidFill>
                    <a:latin typeface="Courier"/>
                  </a:rPr>
                  <a:t>/</a:t>
                </a:r>
                <a:r>
                  <a:rPr>
                    <a:solidFill>
                      <a:srgbClr val="40A070"/>
                    </a:solidFill>
                    <a:latin typeface="Courier"/>
                  </a:rPr>
                  <a:t>2</a:t>
                </a:r>
              </a:p>
              <a:p>
                <a:pPr lvl="0" indent="0">
                  <a:buNone/>
                </a:pPr>
                <a:r>
                  <a:rPr>
                    <a:latin typeface="Courier"/>
                  </a:rPr>
                  <a:t>## [1] 36</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class: pink, center, middle, clear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MSE: Mean squared Error (error)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MSE (Mean Squared Error) is the SS (sums of sqaures) divided by the degrees of freedom</a:t>
                </a:r>
              </a:p>
              <a:p>
                <a:pPr lvl="0" indent="0">
                  <a:buNone/>
                </a:pPr>
                <a:r>
                  <a:rPr>
                    <a:latin typeface="Courier"/>
                  </a:rPr>
                  <a:t>##             Df Sum Sq Mean Sq F value Pr(&gt;F)
## IV           2     72   36.00   0.939  0.442
## Residuals    6    230   38.33</a:t>
                </a:r>
              </a:p>
              <a:p>
                <a:pPr lvl="0" indent="0" marL="0">
                  <a:buNone/>
                </a:pPr>
                <a14:m>
                  <m:oMath xmlns:m="http://schemas.openxmlformats.org/officeDocument/2006/math">
                    <m:sSub>
                      <m:e>
                        <m:r>
                          <m:rPr>
                            <m:nor/>
                            <m:sty m:val="p"/>
                          </m:rPr>
                          <m:t>MSE</m:t>
                        </m:r>
                      </m:e>
                      <m:sub>
                        <m:r>
                          <m:rPr>
                            <m:nor/>
                            <m:sty m:val="p"/>
                          </m:rPr>
                          <m:t>Error</m:t>
                        </m:r>
                      </m:sub>
                    </m:sSub>
                    <m:r>
                      <m:rPr>
                        <m:sty m:val="p"/>
                      </m:rPr>
                      <m:t>=</m:t>
                    </m:r>
                    <m:f>
                      <m:fPr>
                        <m:type m:val="bar"/>
                      </m:fPr>
                      <m:num>
                        <m:sSub>
                          <m:e>
                            <m:r>
                              <m:rPr>
                                <m:nor/>
                                <m:sty m:val="p"/>
                              </m:rPr>
                              <m:t>SS</m:t>
                            </m:r>
                          </m:e>
                          <m:sub>
                            <m:r>
                              <m:rPr>
                                <m:nor/>
                                <m:sty m:val="p"/>
                              </m:rPr>
                              <m:t>Error</m:t>
                            </m:r>
                          </m:sub>
                        </m:sSub>
                      </m:num>
                      <m:den>
                        <m:sSub>
                          <m:e>
                            <m:r>
                              <m:rPr>
                                <m:nor/>
                                <m:sty m:val="p"/>
                              </m:rPr>
                              <m:t>df</m:t>
                            </m:r>
                          </m:e>
                          <m:sub>
                            <m:r>
                              <m:rPr>
                                <m:nor/>
                                <m:sty m:val="p"/>
                              </m:rPr>
                              <m:t>Error</m:t>
                            </m:r>
                          </m:sub>
                        </m:sSub>
                      </m:den>
                    </m:f>
                  </m:oMath>
                </a14:m>
                <a:r>
                  <a:rPr/>
                  <a:t> </a:t>
                </a:r>
                <a14:m>
                  <m:oMath xmlns:m="http://schemas.openxmlformats.org/officeDocument/2006/math">
                    <m:sSub>
                      <m:e>
                        <m:r>
                          <m:rPr>
                            <m:nor/>
                            <m:sty m:val="p"/>
                          </m:rPr>
                          <m:t>MSE</m:t>
                        </m:r>
                      </m:e>
                      <m:sub>
                        <m:r>
                          <m:rPr>
                            <m:nor/>
                            <m:sty m:val="p"/>
                          </m:rPr>
                          <m:t>Residuals</m:t>
                        </m:r>
                      </m:sub>
                    </m:sSub>
                    <m:r>
                      <m:rPr>
                        <m:sty m:val="p"/>
                      </m:rPr>
                      <m:t>=</m:t>
                    </m:r>
                    <m:f>
                      <m:fPr>
                        <m:type m:val="bar"/>
                      </m:fPr>
                      <m:num>
                        <m:sSub>
                          <m:e>
                            <m:r>
                              <m:rPr>
                                <m:nor/>
                                <m:sty m:val="p"/>
                              </m:rPr>
                              <m:t>SS</m:t>
                            </m:r>
                          </m:e>
                          <m:sub>
                            <m:r>
                              <m:rPr>
                                <m:nor/>
                                <m:sty m:val="p"/>
                              </m:rPr>
                              <m:t>Residuals</m:t>
                            </m:r>
                          </m:sub>
                        </m:sSub>
                      </m:num>
                      <m:den>
                        <m:sSub>
                          <m:e>
                            <m:r>
                              <m:rPr>
                                <m:nor/>
                                <m:sty m:val="p"/>
                              </m:rPr>
                              <m:t>df</m:t>
                            </m:r>
                          </m:e>
                          <m:sub>
                            <m:r>
                              <m:rPr>
                                <m:nor/>
                                <m:sty m:val="p"/>
                              </m:rPr>
                              <m:t>Residuals</m:t>
                            </m:r>
                          </m:sub>
                        </m:sSub>
                      </m:den>
                    </m:f>
                  </m:oMath>
                </a14:m>
              </a:p>
              <a:p>
                <a:pPr lvl="0" indent="0">
                  <a:buNone/>
                </a:pPr>
                <a:r>
                  <a:rPr>
                    <a:solidFill>
                      <a:srgbClr val="40A070"/>
                    </a:solidFill>
                    <a:latin typeface="Courier"/>
                  </a:rPr>
                  <a:t>6</a:t>
                </a:r>
                <a:r>
                  <a:rPr>
                    <a:solidFill>
                      <a:srgbClr val="4070A0"/>
                    </a:solidFill>
                    <a:latin typeface="Courier"/>
                  </a:rPr>
                  <a:t>/</a:t>
                </a:r>
                <a:r>
                  <a:rPr>
                    <a:solidFill>
                      <a:srgbClr val="40A070"/>
                    </a:solidFill>
                    <a:latin typeface="Courier"/>
                  </a:rPr>
                  <a:t>230</a:t>
                </a:r>
              </a:p>
              <a:p>
                <a:pPr lvl="0" indent="0">
                  <a:buNone/>
                </a:pPr>
                <a:r>
                  <a:rPr>
                    <a:latin typeface="Courier"/>
                  </a:rPr>
                  <a:t>## [1] 0.02608696</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ANOVA reference table</a:t>
            </a:r>
          </a:p>
        </p:txBody>
      </p:sp>
      <p:pic>
        <p:nvPicPr>
          <p:cNvPr descr="figs/anova1/aov_formula.png" id="0" name="Picture 1"/>
          <p:cNvPicPr>
            <a:picLocks noGrp="1" noChangeAspect="1"/>
          </p:cNvPicPr>
          <p:nvPr/>
        </p:nvPicPr>
        <p:blipFill>
          <a:blip r:embed="rId2"/>
          <a:stretch>
            <a:fillRect/>
          </a:stretch>
        </p:blipFill>
        <p:spPr bwMode="auto">
          <a:xfrm>
            <a:off x="1079500" y="1193800"/>
            <a:ext cx="6972300" cy="339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class: pink, center, middle, clear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big idea</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Partitioning the Variance</a:t>
            </a:r>
          </a:p>
        </p:txBody>
      </p:sp>
      <p:sp>
        <p:nvSpPr>
          <p:cNvPr id="3" name="Content Placeholder 2"/>
          <p:cNvSpPr>
            <a:spLocks noGrp="1"/>
          </p:cNvSpPr>
          <p:nvPr>
            <p:ph idx="1"/>
          </p:nvPr>
        </p:nvSpPr>
        <p:spPr/>
        <p:txBody>
          <a:bodyPr/>
          <a:lstStyle/>
          <a:p>
            <a:pPr lvl="0" indent="0" marL="0">
              <a:buNone/>
            </a:pPr>
            <a:r>
              <a:rPr/>
              <a:t>Idea is to split up the variance in the data into two parts:</a:t>
            </a:r>
          </a:p>
          <a:p>
            <a:pPr lvl="0" indent="-342900" marL="342900">
              <a:buAutoNum type="arabicPeriod"/>
            </a:pPr>
            <a:r>
              <a:rPr/>
              <a:t>The part due to the manipulation (IV)</a:t>
            </a:r>
          </a:p>
          <a:p>
            <a:pPr lvl="0" indent="-342900" marL="342900">
              <a:buAutoNum type="arabicPeriod"/>
            </a:pPr>
            <a:r>
              <a:rPr/>
              <a:t>The leftover part, due to random error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aovlec.001.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aovlec.002.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aovlec.003.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aovlec.004.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aovlec.005.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ANOVAs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aovlec.006.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aovlec.007.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aovlec.008.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aovlec.009.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aovlec.010.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SS total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S</m:t>
                    </m:r>
                    <m:sSub>
                      <m:e>
                        <m:r>
                          <m:t>S</m:t>
                        </m:r>
                      </m:e>
                      <m:sub>
                        <m:r>
                          <m:rPr>
                            <m:nor/>
                            <m:sty m:val="p"/>
                          </m:rPr>
                          <m:t>Total</m:t>
                        </m:r>
                      </m:sub>
                    </m:sSub>
                    <m:r>
                      <m:rPr>
                        <m:sty m:val="p"/>
                      </m:rPr>
                      <m:t>=</m:t>
                    </m:r>
                    <m:r>
                      <m:t>S</m:t>
                    </m:r>
                    <m:sSub>
                      <m:e>
                        <m:r>
                          <m:t>S</m:t>
                        </m:r>
                      </m:e>
                      <m:sub>
                        <m:r>
                          <m:rPr>
                            <m:nor/>
                            <m:sty m:val="p"/>
                          </m:rPr>
                          <m:t>Effect</m:t>
                        </m:r>
                      </m:sub>
                    </m:sSub>
                    <m:r>
                      <m:rPr>
                        <m:sty m:val="p"/>
                      </m:rPr>
                      <m:t>+</m:t>
                    </m:r>
                    <m:r>
                      <m:t>S</m:t>
                    </m:r>
                    <m:sSub>
                      <m:e>
                        <m:r>
                          <m:t>S</m:t>
                        </m:r>
                      </m:e>
                      <m:sub>
                        <m:r>
                          <m:rPr>
                            <m:nor/>
                            <m:sty m:val="p"/>
                          </m:rPr>
                          <m:t>Error</m:t>
                        </m:r>
                      </m:sub>
                    </m:sSub>
                  </m:oMath>
                </a14:m>
              </a:p>
              <a:p>
                <a:pPr lvl="0" indent="0" marL="0">
                  <a:buNone/>
                </a:pPr>
                <a14:m>
                  <m:oMath xmlns:m="http://schemas.openxmlformats.org/officeDocument/2006/math">
                    <m:r>
                      <m:t>S</m:t>
                    </m:r>
                    <m:sSub>
                      <m:e>
                        <m:r>
                          <m:t>S</m:t>
                        </m:r>
                      </m:e>
                      <m:sub>
                        <m:r>
                          <m:rPr>
                            <m:nor/>
                            <m:sty m:val="p"/>
                          </m:rPr>
                          <m:t>Total</m:t>
                        </m:r>
                      </m:sub>
                    </m:sSub>
                    <m:r>
                      <m:rPr>
                        <m:sty m:val="p"/>
                      </m:rPr>
                      <m:t>=</m:t>
                    </m:r>
                    <m:r>
                      <m:t>S</m:t>
                    </m:r>
                    <m:sSub>
                      <m:e>
                        <m:r>
                          <m:t>S</m:t>
                        </m:r>
                      </m:e>
                      <m:sub>
                        <m:r>
                          <m:rPr>
                            <m:nor/>
                            <m:sty m:val="p"/>
                          </m:rPr>
                          <m:t>Can Explain</m:t>
                        </m:r>
                      </m:sub>
                    </m:sSub>
                    <m:r>
                      <m:rPr>
                        <m:sty m:val="p"/>
                      </m:rPr>
                      <m:t>+</m:t>
                    </m:r>
                    <m:r>
                      <m:t>S</m:t>
                    </m:r>
                    <m:sSub>
                      <m:e>
                        <m:r>
                          <m:t>S</m:t>
                        </m:r>
                      </m:e>
                      <m:sub>
                        <m:r>
                          <m:rPr>
                            <m:nor/>
                            <m:sty m:val="p"/>
                          </m:rPr>
                          <m:t>Can’t Explain</m:t>
                        </m:r>
                      </m:sub>
                    </m:sSub>
                  </m:oMath>
                </a14:m>
              </a:p>
              <a:p>
                <a:pPr lvl="0" indent="0" marL="0">
                  <a:buNone/>
                </a:pPr>
                <a14:m>
                  <m:oMath xmlns:m="http://schemas.openxmlformats.org/officeDocument/2006/math">
                    <m:r>
                      <m:t>S</m:t>
                    </m:r>
                    <m:sSub>
                      <m:e>
                        <m:r>
                          <m:t>S</m:t>
                        </m:r>
                      </m:e>
                      <m:sub>
                        <m:r>
                          <m:rPr>
                            <m:nor/>
                            <m:sty m:val="p"/>
                          </m:rPr>
                          <m:t>Total</m:t>
                        </m:r>
                      </m:sub>
                    </m:sSub>
                    <m:r>
                      <m:rPr>
                        <m:sty m:val="p"/>
                      </m:rPr>
                      <m:t>=</m:t>
                    </m:r>
                    <m:r>
                      <m:t>S</m:t>
                    </m:r>
                    <m:sSub>
                      <m:e>
                        <m:r>
                          <m:t>S</m:t>
                        </m:r>
                      </m:e>
                      <m:sub>
                        <m:r>
                          <m:rPr>
                            <m:nor/>
                            <m:sty m:val="p"/>
                          </m:rPr>
                          <m:t>Change due to manipulation</m:t>
                        </m:r>
                      </m:sub>
                    </m:sSub>
                    <m:r>
                      <m:rPr>
                        <m:sty m:val="p"/>
                      </m:rPr>
                      <m:t>+</m:t>
                    </m:r>
                    <m:r>
                      <m:t>S</m:t>
                    </m:r>
                    <m:sSub>
                      <m:e>
                        <m:r>
                          <m:t>S</m:t>
                        </m:r>
                      </m:e>
                      <m:sub>
                        <m:r>
                          <m:rPr>
                            <m:nor/>
                            <m:sty m:val="p"/>
                          </m:rPr>
                          <m:t>Change due to Chance</m:t>
                        </m:r>
                      </m:sub>
                    </m:sSub>
                  </m:oMath>
                </a14:m>
              </a:p>
              <a:p>
                <a:pPr lvl="0" indent="0" marL="0">
                  <a:buNone/>
                </a:pPr>
                <a14:m>
                  <m:oMath xmlns:m="http://schemas.openxmlformats.org/officeDocument/2006/math">
                    <m:r>
                      <m:t>S</m:t>
                    </m:r>
                    <m:sSub>
                      <m:e>
                        <m:r>
                          <m:t>S</m:t>
                        </m:r>
                      </m:e>
                      <m:sub>
                        <m:r>
                          <m:rPr>
                            <m:nor/>
                            <m:sty m:val="p"/>
                          </m:rPr>
                          <m:t>Total</m:t>
                        </m:r>
                      </m:sub>
                    </m:sSub>
                    <m:r>
                      <m:rPr>
                        <m:sty m:val="p"/>
                      </m:rPr>
                      <m:t>=</m:t>
                    </m:r>
                    <m:nary>
                      <m:naryPr>
                        <m:chr m:val="∑"/>
                        <m:limLoc m:val="undOvr"/>
                        <m:subHide m:val="0"/>
                        <m:supHide m:val="0"/>
                      </m:naryPr>
                      <m:sub>
                        <m:r>
                          <m:t>i</m:t>
                        </m:r>
                        <m:r>
                          <m:rPr>
                            <m:sty m:val="p"/>
                          </m:rPr>
                          <m:t>=</m:t>
                        </m:r>
                        <m:r>
                          <m:t>1</m:t>
                        </m:r>
                      </m:sub>
                      <m:sup>
                        <m:r>
                          <m:t>n</m:t>
                        </m:r>
                      </m:sup>
                      <m:e>
                        <m:sSup>
                          <m:e>
                            <m:d>
                              <m:dPr>
                                <m:begChr m:val="("/>
                                <m:endChr m:val=")"/>
                                <m:sepChr m:val=""/>
                                <m:grow/>
                              </m:dPr>
                              <m:e>
                                <m:sSub>
                                  <m:e>
                                    <m:r>
                                      <m:t>x</m:t>
                                    </m:r>
                                  </m:e>
                                  <m:sub>
                                    <m:r>
                                      <m:t>i</m:t>
                                    </m:r>
                                  </m:sub>
                                </m:sSub>
                                <m:r>
                                  <m:rPr>
                                    <m:sty m:val="p"/>
                                  </m:rPr>
                                  <m:t>−</m:t>
                                </m:r>
                                <m:acc>
                                  <m:accPr>
                                    <m:chr m:val="‾"/>
                                  </m:accPr>
                                  <m:e>
                                    <m:r>
                                      <m:t>X</m:t>
                                    </m:r>
                                  </m:e>
                                </m:acc>
                              </m:e>
                            </m:d>
                          </m:e>
                          <m:sup>
                            <m:r>
                              <m:t>2</m:t>
                            </m:r>
                          </m:sup>
                        </m:sSup>
                      </m:e>
                    </m:nary>
                  </m:oMath>
                </a14:m>
              </a:p>
              <a:p>
                <a:pPr lvl="0"/>
                <a14:m>
                  <m:oMath xmlns:m="http://schemas.openxmlformats.org/officeDocument/2006/math">
                    <m:sSub>
                      <m:e>
                        <m:r>
                          <m:t>x</m:t>
                        </m:r>
                      </m:e>
                      <m:sub>
                        <m:r>
                          <m:t>i</m:t>
                        </m:r>
                      </m:sub>
                    </m:sSub>
                  </m:oMath>
                </a14:m>
                <a:r>
                  <a:rPr/>
                  <a:t> = each score</a:t>
                </a:r>
              </a:p>
              <a:p>
                <a:pPr lvl="0"/>
                <a14:m>
                  <m:oMath xmlns:m="http://schemas.openxmlformats.org/officeDocument/2006/math">
                    <m:acc>
                      <m:accPr>
                        <m:chr m:val="‾"/>
                      </m:accPr>
                      <m:e>
                        <m:r>
                          <m:t>X</m:t>
                        </m:r>
                      </m:e>
                    </m:acc>
                  </m:oMath>
                </a14:m>
                <a:r>
                  <a:rPr/>
                  <a:t> = Grand Mean of all scores</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SS total example</a:t>
            </a:r>
          </a:p>
        </p:txBody>
      </p:sp>
      <p:pic>
        <p:nvPicPr>
          <p:cNvPr descr="figs/anova1/SS_total.png" id="0" name="Picture 1"/>
          <p:cNvPicPr>
            <a:picLocks noGrp="1" noChangeAspect="1"/>
          </p:cNvPicPr>
          <p:nvPr/>
        </p:nvPicPr>
        <p:blipFill>
          <a:blip r:embed="rId2"/>
          <a:stretch>
            <a:fillRect/>
          </a:stretch>
        </p:blipFill>
        <p:spPr bwMode="auto">
          <a:xfrm>
            <a:off x="2870200" y="1193800"/>
            <a:ext cx="3403600" cy="33909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SS total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S</m:t>
                    </m:r>
                    <m:sSub>
                      <m:e>
                        <m:r>
                          <m:t>S</m:t>
                        </m:r>
                      </m:e>
                      <m:sub>
                        <m:r>
                          <m:rPr>
                            <m:nor/>
                            <m:sty m:val="p"/>
                          </m:rPr>
                          <m:t>Total</m:t>
                        </m:r>
                      </m:sub>
                    </m:sSub>
                    <m:r>
                      <m:rPr>
                        <m:sty m:val="p"/>
                      </m:rPr>
                      <m:t>=</m:t>
                    </m:r>
                    <m:nary>
                      <m:naryPr>
                        <m:chr m:val="∑"/>
                        <m:limLoc m:val="undOvr"/>
                        <m:subHide m:val="0"/>
                        <m:supHide m:val="0"/>
                      </m:naryPr>
                      <m:sub>
                        <m:r>
                          <m:t>i</m:t>
                        </m:r>
                        <m:r>
                          <m:rPr>
                            <m:sty m:val="p"/>
                          </m:rPr>
                          <m:t>=</m:t>
                        </m:r>
                        <m:r>
                          <m:t>1</m:t>
                        </m:r>
                      </m:sub>
                      <m:sup>
                        <m:r>
                          <m:t>n</m:t>
                        </m:r>
                      </m:sup>
                      <m:e>
                        <m:sSup>
                          <m:e>
                            <m:d>
                              <m:dPr>
                                <m:begChr m:val="("/>
                                <m:endChr m:val=")"/>
                                <m:sepChr m:val=""/>
                                <m:grow/>
                              </m:dPr>
                              <m:e>
                                <m:sSub>
                                  <m:e>
                                    <m:r>
                                      <m:t>x</m:t>
                                    </m:r>
                                  </m:e>
                                  <m:sub>
                                    <m:r>
                                      <m:t>i</m:t>
                                    </m:r>
                                  </m:sub>
                                </m:sSub>
                                <m:r>
                                  <m:rPr>
                                    <m:sty m:val="p"/>
                                  </m:rPr>
                                  <m:t>−</m:t>
                                </m:r>
                                <m:acc>
                                  <m:accPr>
                                    <m:chr m:val="‾"/>
                                  </m:accPr>
                                  <m:e>
                                    <m:r>
                                      <m:t>X</m:t>
                                    </m:r>
                                  </m:e>
                                </m:acc>
                              </m:e>
                            </m:d>
                          </m:e>
                          <m:sup>
                            <m:r>
                              <m:t>2</m:t>
                            </m:r>
                          </m:sup>
                        </m:sSup>
                      </m:e>
                    </m:nary>
                  </m:oMath>
                </a14:m>
              </a:p>
              <a:p>
                <a:pPr lvl="0"/>
                <a:r>
                  <a:rPr/>
                  <a:t>the sum of the squared differences between every score and the grand mean</a:t>
                </a:r>
              </a:p>
              <a:p>
                <a:pPr lvl="0" indent="0">
                  <a:buNone/>
                </a:pPr>
                <a:r>
                  <a:rPr>
                    <a:latin typeface="Courier"/>
                  </a:rPr>
                  <a:t>A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20</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B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6</a:t>
                </a:r>
                <a:r>
                  <a:rPr>
                    <a:latin typeface="Courier"/>
                  </a:rPr>
                  <a:t>,</a:t>
                </a:r>
                <a:r>
                  <a:rPr>
                    <a:solidFill>
                      <a:srgbClr val="40A070"/>
                    </a:solidFill>
                    <a:latin typeface="Courier"/>
                  </a:rPr>
                  <a:t>2</a:t>
                </a:r>
                <a:r>
                  <a:rPr>
                    <a:latin typeface="Courier"/>
                  </a:rPr>
                  <a:t>,</a:t>
                </a:r>
                <a:r>
                  <a:rPr>
                    <a:solidFill>
                      <a:srgbClr val="40A070"/>
                    </a:solidFill>
                    <a:latin typeface="Courier"/>
                  </a:rPr>
                  <a:t>7</a:t>
                </a:r>
                <a:r>
                  <a:rPr>
                    <a:latin typeface="Courier"/>
                  </a:rPr>
                  <a:t>)</a:t>
                </a:r>
                <a:br/>
                <a:r>
                  <a:rPr>
                    <a:latin typeface="Courier"/>
                  </a:rPr>
                  <a:t>C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all_scores </a:t>
                </a:r>
                <a:r>
                  <a:rPr>
                    <a:solidFill>
                      <a:srgbClr val="007020"/>
                    </a:solidFill>
                    <a:latin typeface="Courier"/>
                  </a:rPr>
                  <a:t>&lt;-</a:t>
                </a:r>
                <a:r>
                  <a:rPr>
                    <a:latin typeface="Courier"/>
                  </a:rPr>
                  <a:t> </a:t>
                </a:r>
                <a:r>
                  <a:rPr>
                    <a:solidFill>
                      <a:srgbClr val="06287E"/>
                    </a:solidFill>
                    <a:latin typeface="Courier"/>
                  </a:rPr>
                  <a:t>c</a:t>
                </a:r>
                <a:r>
                  <a:rPr>
                    <a:latin typeface="Courier"/>
                  </a:rPr>
                  <a:t>(A,B,C)</a:t>
                </a:r>
                <a:br/>
                <a:r>
                  <a:rPr>
                    <a:latin typeface="Courier"/>
                  </a:rPr>
                  <a:t>grand_mean </a:t>
                </a:r>
                <a:r>
                  <a:rPr>
                    <a:solidFill>
                      <a:srgbClr val="007020"/>
                    </a:solidFill>
                    <a:latin typeface="Courier"/>
                  </a:rPr>
                  <a:t>&lt;-</a:t>
                </a:r>
                <a:r>
                  <a:rPr>
                    <a:latin typeface="Courier"/>
                  </a:rPr>
                  <a:t> </a:t>
                </a:r>
                <a:r>
                  <a:rPr>
                    <a:solidFill>
                      <a:srgbClr val="06287E"/>
                    </a:solidFill>
                    <a:latin typeface="Courier"/>
                  </a:rPr>
                  <a:t>mean</a:t>
                </a:r>
                <a:r>
                  <a:rPr>
                    <a:latin typeface="Courier"/>
                  </a:rPr>
                  <a:t>(all_scores)</a:t>
                </a:r>
                <a:br/>
                <a:r>
                  <a:rPr>
                    <a:latin typeface="Courier"/>
                  </a:rPr>
                  <a:t>SS_total </a:t>
                </a:r>
                <a:r>
                  <a:rPr>
                    <a:solidFill>
                      <a:srgbClr val="007020"/>
                    </a:solidFill>
                    <a:latin typeface="Courier"/>
                  </a:rPr>
                  <a:t>&lt;-</a:t>
                </a:r>
                <a:r>
                  <a:rPr>
                    <a:latin typeface="Courier"/>
                  </a:rPr>
                  <a:t> </a:t>
                </a:r>
                <a:r>
                  <a:rPr>
                    <a:solidFill>
                      <a:srgbClr val="06287E"/>
                    </a:solidFill>
                    <a:latin typeface="Courier"/>
                  </a:rPr>
                  <a:t>sum</a:t>
                </a:r>
                <a:r>
                  <a:rPr>
                    <a:latin typeface="Courier"/>
                  </a:rPr>
                  <a:t>((all_scores</a:t>
                </a:r>
                <a:r>
                  <a:rPr>
                    <a:solidFill>
                      <a:srgbClr val="4070A0"/>
                    </a:solidFill>
                    <a:latin typeface="Courier"/>
                  </a:rPr>
                  <a:t>-</a:t>
                </a:r>
                <a:r>
                  <a:rPr>
                    <a:latin typeface="Courier"/>
                  </a:rPr>
                  <a:t>grand_mean)</a:t>
                </a:r>
                <a:r>
                  <a:rPr>
                    <a:solidFill>
                      <a:srgbClr val="4070A0"/>
                    </a:solidFill>
                    <a:latin typeface="Courier"/>
                  </a:rPr>
                  <a:t>^</a:t>
                </a:r>
                <a:r>
                  <a:rPr>
                    <a:solidFill>
                      <a:srgbClr val="40A070"/>
                    </a:solidFill>
                    <a:latin typeface="Courier"/>
                  </a:rPr>
                  <a:t>2</a:t>
                </a:r>
                <a:r>
                  <a:rPr>
                    <a:latin typeface="Courier"/>
                  </a:rPr>
                  <a:t>)</a:t>
                </a:r>
                <a:br/>
                <a:r>
                  <a:rPr>
                    <a:solidFill>
                      <a:srgbClr val="06287E"/>
                    </a:solidFill>
                    <a:latin typeface="Courier"/>
                  </a:rPr>
                  <a:t>print</a:t>
                </a:r>
                <a:r>
                  <a:rPr>
                    <a:latin typeface="Courier"/>
                  </a:rPr>
                  <a:t>(SS_total)</a:t>
                </a:r>
              </a:p>
              <a:p>
                <a:pPr lvl="0" indent="0">
                  <a:buNone/>
                </a:pPr>
                <a:r>
                  <a:rPr>
                    <a:latin typeface="Courier"/>
                  </a:rPr>
                  <a:t>## [1] 302</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Remember what SS represents?</a:t>
            </a:r>
          </a:p>
        </p:txBody>
      </p:sp>
      <p:sp>
        <p:nvSpPr>
          <p:cNvPr id="3" name="Content Placeholder 2"/>
          <p:cNvSpPr>
            <a:spLocks noGrp="1"/>
          </p:cNvSpPr>
          <p:nvPr>
            <p:ph idx="1"/>
          </p:nvPr>
        </p:nvSpPr>
        <p:spPr/>
        <p:txBody>
          <a:bodyPr/>
          <a:lstStyle/>
          <a:p>
            <a:pPr lvl="0" indent="0" marL="0">
              <a:buNone/>
            </a:pPr>
            <a:r>
              <a:rPr/>
              <a:t>SS (the sums of squares) is a single number representing the sum of all of the </a:t>
            </a:r>
            <a:r>
              <a:rPr b="1"/>
              <a:t>change</a:t>
            </a:r>
            <a:r>
              <a:rPr/>
              <a:t> in the data.</a:t>
            </a:r>
          </a:p>
          <a:p>
            <a:pPr lvl="0"/>
            <a:r>
              <a:rPr/>
              <a:t>Specifically, the squared deviations from each score from the mean</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What are some </a:t>
                </a:r>
                <a:r>
                  <a:rPr b="1"/>
                  <a:t>sources</a:t>
                </a:r>
                <a:r>
                  <a:rPr/>
                  <a:t> of change that could cause </a:t>
                </a:r>
                <a14:m>
                  <m:oMath xmlns:m="http://schemas.openxmlformats.org/officeDocument/2006/math">
                    <m:r>
                      <m:t>S</m:t>
                    </m:r>
                    <m:sSub>
                      <m:e>
                        <m:r>
                          <m:t>S</m:t>
                        </m:r>
                      </m:e>
                      <m:sub>
                        <m:r>
                          <m:rPr>
                            <m:nor/>
                            <m:sty m:val="p"/>
                          </m:rPr>
                          <m:t>Total</m:t>
                        </m:r>
                      </m:sub>
                    </m:sSub>
                  </m:oMath>
                </a14:m>
                <a:r>
                  <a:rPr/>
                  <a:t> for a set of data to increase or decrease?</a:t>
                </a:r>
              </a:p>
              <a:p>
                <a:pPr lvl="0"/>
                <a:r>
                  <a:rPr/>
                  <a:t>what properties of the sample data could be changed that would increase or decrease </a:t>
                </a:r>
                <a14:m>
                  <m:oMath xmlns:m="http://schemas.openxmlformats.org/officeDocument/2006/math">
                    <m:r>
                      <m:t>S</m:t>
                    </m:r>
                    <m:sSub>
                      <m:e>
                        <m:r>
                          <m:t>S</m:t>
                        </m:r>
                      </m:e>
                      <m:sub>
                        <m:r>
                          <m:rPr>
                            <m:nor/>
                            <m:sty m:val="p"/>
                          </m:rPr>
                          <m:t>Total</m:t>
                        </m:r>
                      </m:sub>
                    </m:sSub>
                  </m:oMath>
                </a14:m>
                <a:r>
                  <a:rPr/>
                  <a:t>?</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a:t>
            </a:r>
          </a:p>
        </p:txBody>
      </p:sp>
      <p:sp>
        <p:nvSpPr>
          <p:cNvPr id="3" name="Content Placeholder 2"/>
          <p:cNvSpPr>
            <a:spLocks noGrp="1"/>
          </p:cNvSpPr>
          <p:nvPr>
            <p:ph idx="1"/>
          </p:nvPr>
        </p:nvSpPr>
        <p:spPr/>
        <p:txBody>
          <a:bodyPr/>
          <a:lstStyle/>
          <a:p>
            <a:pPr lvl="0" indent="-342900" marL="342900">
              <a:buAutoNum type="arabicPeriod"/>
            </a:pPr>
            <a:r>
              <a:rPr/>
              <a:t>ANOVA concepts</a:t>
            </a:r>
          </a:p>
          <a:p>
            <a:pPr lvl="0" indent="-342900" marL="342900">
              <a:buAutoNum type="arabicPeriod"/>
            </a:pPr>
            <a:r>
              <a:rPr/>
              <a:t>one-factor between subjects example</a:t>
            </a:r>
          </a:p>
          <a:p>
            <a:pPr lvl="0"/>
            <a:r>
              <a:rPr/>
              <a:t>Look at the last few slides for quiz tips (using 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SS total and the Effect (IV)</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A successful manipulation (IV) will cause an effect (e.g., cause differences between the sample means)</a:t>
                </a:r>
              </a:p>
              <a:p>
                <a:pPr lvl="0" indent="0" marL="0">
                  <a:buNone/>
                </a:pPr>
                <a:r>
                  <a:rPr b="1"/>
                  <a:t>Question</a:t>
                </a:r>
                <a:r>
                  <a:rPr/>
                  <a:t>: How can the effect of an IV cause increases or decreases to </a:t>
                </a:r>
                <a14:m>
                  <m:oMath xmlns:m="http://schemas.openxmlformats.org/officeDocument/2006/math">
                    <m:r>
                      <m:t>S</m:t>
                    </m:r>
                    <m:sSub>
                      <m:e>
                        <m:r>
                          <m:t>S</m:t>
                        </m:r>
                      </m:e>
                      <m:sub>
                        <m:r>
                          <m:rPr>
                            <m:nor/>
                            <m:sty m:val="p"/>
                          </m:rPr>
                          <m:t>Total</m:t>
                        </m:r>
                      </m:sub>
                    </m:sSub>
                  </m:oMath>
                </a14:m>
                <a:r>
                  <a:rPr/>
                  <a:t>?</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SS total and sampling 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Sampling error is due to existing variability in the data.</a:t>
                </a:r>
              </a:p>
              <a:p>
                <a:pPr lvl="0" indent="0" marL="0">
                  <a:buNone/>
                </a:pPr>
                <a:r>
                  <a:rPr b="1"/>
                  <a:t>Question</a:t>
                </a:r>
                <a:r>
                  <a:rPr/>
                  <a:t>: How can the effect of sampling error cause increases or decreases to </a:t>
                </a:r>
                <a14:m>
                  <m:oMath xmlns:m="http://schemas.openxmlformats.org/officeDocument/2006/math">
                    <m:r>
                      <m:t>S</m:t>
                    </m:r>
                    <m:sSub>
                      <m:e>
                        <m:r>
                          <m:t>S</m:t>
                        </m:r>
                      </m:e>
                      <m:sub>
                        <m:r>
                          <m:rPr>
                            <m:nor/>
                            <m:sty m:val="p"/>
                          </m:rPr>
                          <m:t>Total</m:t>
                        </m:r>
                      </m:sub>
                    </m:sSub>
                  </m:oMath>
                </a14:m>
                <a:r>
                  <a:rPr/>
                  <a:t>?</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F-distribution</a:t>
            </a:r>
          </a:p>
        </p:txBody>
      </p:sp>
      <p:sp>
        <p:nvSpPr>
          <p:cNvPr id="3" name="Content Placeholder 2"/>
          <p:cNvSpPr>
            <a:spLocks noGrp="1"/>
          </p:cNvSpPr>
          <p:nvPr>
            <p:ph idx="1"/>
          </p:nvPr>
        </p:nvSpPr>
        <p:spPr/>
        <p:txBody>
          <a:bodyPr/>
          <a:lstStyle/>
          <a:p>
            <a:pPr lvl="0" indent="0" marL="0">
              <a:buNone/>
            </a:pPr>
            <a:r>
              <a:rPr/>
              <a:t>Let’s examine some ANOVA concepts by simulation in R.</a:t>
            </a:r>
          </a:p>
          <a:p>
            <a:pPr lvl="0" indent="0" marL="0">
              <a:buNone/>
            </a:pPr>
            <a:r>
              <a:rPr>
                <a:hlinkClick r:id="rId2"/>
              </a:rPr>
              <a:t>https://crumplab.github.io/psyc3400/Presentations/bw_ANOVA.html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help</a:t>
            </a:r>
          </a:p>
        </p:txBody>
      </p:sp>
      <p:sp>
        <p:nvSpPr>
          <p:cNvPr id="3" name="Content Placeholder 2"/>
          <p:cNvSpPr>
            <a:spLocks noGrp="1"/>
          </p:cNvSpPr>
          <p:nvPr>
            <p:ph idx="1"/>
          </p:nvPr>
        </p:nvSpPr>
        <p:spPr/>
        <p:txBody>
          <a:bodyPr/>
          <a:lstStyle/>
          <a:p>
            <a:pPr lvl="0" indent="0" marL="0">
              <a:buNone/>
            </a:pPr>
            <a:r>
              <a:rPr/>
              <a:t>The next few slides show examples of computing parts of the ANOVA table in R</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entire ANOVA table: Step 1</a:t>
            </a:r>
          </a:p>
        </p:txBody>
      </p:sp>
      <p:sp>
        <p:nvSpPr>
          <p:cNvPr id="3" name="Content Placeholder 2"/>
          <p:cNvSpPr>
            <a:spLocks noGrp="1"/>
          </p:cNvSpPr>
          <p:nvPr>
            <p:ph idx="1"/>
          </p:nvPr>
        </p:nvSpPr>
        <p:spPr/>
        <p:txBody>
          <a:bodyPr/>
          <a:lstStyle/>
          <a:p>
            <a:pPr lvl="0" indent="-342900" marL="342900">
              <a:buAutoNum type="arabicPeriod"/>
            </a:pPr>
            <a:r>
              <a:rPr/>
              <a:t>Put the data into a dataframe. One column should code the levels of the IV, and the other column should include the DV</a:t>
            </a:r>
          </a:p>
          <a:p>
            <a:pPr lvl="0" indent="0">
              <a:buNone/>
            </a:pPr>
            <a:r>
              <a:rPr>
                <a:latin typeface="Courier"/>
              </a:rPr>
              <a:t>A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20</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B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6</a:t>
            </a:r>
            <a:r>
              <a:rPr>
                <a:latin typeface="Courier"/>
              </a:rPr>
              <a:t>,</a:t>
            </a:r>
            <a:r>
              <a:rPr>
                <a:solidFill>
                  <a:srgbClr val="40A070"/>
                </a:solidFill>
                <a:latin typeface="Courier"/>
              </a:rPr>
              <a:t>2</a:t>
            </a:r>
            <a:r>
              <a:rPr>
                <a:latin typeface="Courier"/>
              </a:rPr>
              <a:t>,</a:t>
            </a:r>
            <a:r>
              <a:rPr>
                <a:solidFill>
                  <a:srgbClr val="40A070"/>
                </a:solidFill>
                <a:latin typeface="Courier"/>
              </a:rPr>
              <a:t>7</a:t>
            </a:r>
            <a:r>
              <a:rPr>
                <a:latin typeface="Courier"/>
              </a:rPr>
              <a:t>)</a:t>
            </a:r>
            <a:br/>
            <a:r>
              <a:rPr>
                <a:latin typeface="Courier"/>
              </a:rPr>
              <a:t>C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IV </a:t>
            </a:r>
            <a:r>
              <a:rPr>
                <a:solidFill>
                  <a:srgbClr val="007020"/>
                </a:solidFill>
                <a:latin typeface="Courier"/>
              </a:rPr>
              <a:t>&lt;-</a:t>
            </a:r>
            <a:r>
              <a:rPr>
                <a:latin typeface="Courier"/>
              </a:rPr>
              <a:t> </a:t>
            </a:r>
            <a:r>
              <a:rPr>
                <a:solidFill>
                  <a:srgbClr val="06287E"/>
                </a:solidFill>
                <a:latin typeface="Courier"/>
              </a:rPr>
              <a:t>as.factor</a:t>
            </a:r>
            <a:r>
              <a:rPr>
                <a:latin typeface="Courier"/>
              </a:rPr>
              <a:t>(</a:t>
            </a:r>
            <a:r>
              <a:rPr>
                <a:solidFill>
                  <a:srgbClr val="06287E"/>
                </a:solidFill>
                <a:latin typeface="Courier"/>
              </a:rPr>
              <a:t>rep</a:t>
            </a:r>
            <a:r>
              <a:rPr>
                <a:latin typeface="Courier"/>
              </a:rPr>
              <a:t>(</a:t>
            </a:r>
            <a:r>
              <a:rPr>
                <a:solidFill>
                  <a:srgbClr val="06287E"/>
                </a:solidFill>
                <a:latin typeface="Courier"/>
              </a:rPr>
              <a:t>c</a:t>
            </a:r>
            <a:r>
              <a:rPr>
                <a:latin typeface="Courier"/>
              </a:rPr>
              <a:t>(</a:t>
            </a:r>
            <a:r>
              <a:rPr>
                <a:solidFill>
                  <a:srgbClr val="4070A0"/>
                </a:solidFill>
                <a:latin typeface="Courier"/>
              </a:rPr>
              <a:t>"A"</a:t>
            </a:r>
            <a:r>
              <a:rPr>
                <a:latin typeface="Courier"/>
              </a:rPr>
              <a:t>,</a:t>
            </a:r>
            <a:r>
              <a:rPr>
                <a:solidFill>
                  <a:srgbClr val="4070A0"/>
                </a:solidFill>
                <a:latin typeface="Courier"/>
              </a:rPr>
              <a:t>"B"</a:t>
            </a:r>
            <a:r>
              <a:rPr>
                <a:latin typeface="Courier"/>
              </a:rPr>
              <a:t>,</a:t>
            </a:r>
            <a:r>
              <a:rPr>
                <a:solidFill>
                  <a:srgbClr val="4070A0"/>
                </a:solidFill>
                <a:latin typeface="Courier"/>
              </a:rPr>
              <a:t>"C"</a:t>
            </a:r>
            <a:r>
              <a:rPr>
                <a:latin typeface="Courier"/>
              </a:rPr>
              <a:t>),</a:t>
            </a:r>
            <a:r>
              <a:rPr>
                <a:solidFill>
                  <a:srgbClr val="7D9029"/>
                </a:solidFill>
                <a:latin typeface="Courier"/>
              </a:rPr>
              <a:t>each=</a:t>
            </a:r>
            <a:r>
              <a:rPr>
                <a:solidFill>
                  <a:srgbClr val="40A070"/>
                </a:solidFill>
                <a:latin typeface="Courier"/>
              </a:rPr>
              <a:t>3</a:t>
            </a:r>
            <a:r>
              <a:rPr>
                <a:latin typeface="Courier"/>
              </a:rPr>
              <a:t>))</a:t>
            </a:r>
            <a:br/>
            <a:r>
              <a:rPr>
                <a:latin typeface="Courier"/>
              </a:rPr>
              <a:t>DV </a:t>
            </a:r>
            <a:r>
              <a:rPr>
                <a:solidFill>
                  <a:srgbClr val="007020"/>
                </a:solidFill>
                <a:latin typeface="Courier"/>
              </a:rPr>
              <a:t>&lt;-</a:t>
            </a:r>
            <a:r>
              <a:rPr>
                <a:latin typeface="Courier"/>
              </a:rPr>
              <a:t> </a:t>
            </a:r>
            <a:r>
              <a:rPr>
                <a:solidFill>
                  <a:srgbClr val="06287E"/>
                </a:solidFill>
                <a:latin typeface="Courier"/>
              </a:rPr>
              <a:t>c</a:t>
            </a:r>
            <a:r>
              <a:rPr>
                <a:latin typeface="Courier"/>
              </a:rPr>
              <a:t>(A,B,C)</a:t>
            </a:r>
            <a:br/>
            <a:r>
              <a:rPr>
                <a:latin typeface="Courier"/>
              </a:rPr>
              <a:t>df </a:t>
            </a:r>
            <a:r>
              <a:rPr>
                <a:solidFill>
                  <a:srgbClr val="007020"/>
                </a:solidFill>
                <a:latin typeface="Courier"/>
              </a:rPr>
              <a:t>&lt;-</a:t>
            </a:r>
            <a:r>
              <a:rPr>
                <a:latin typeface="Courier"/>
              </a:rPr>
              <a:t> </a:t>
            </a:r>
            <a:r>
              <a:rPr>
                <a:solidFill>
                  <a:srgbClr val="06287E"/>
                </a:solidFill>
                <a:latin typeface="Courier"/>
              </a:rPr>
              <a:t>data.frame</a:t>
            </a:r>
            <a:r>
              <a:rPr>
                <a:latin typeface="Courier"/>
              </a:rPr>
              <a:t>(IV,DV)</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entire ANOVA table: Step 2</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a:t>
            </a:r>
            <a:r>
              <a:rPr>
                <a:solidFill>
                  <a:srgbClr val="06287E"/>
                </a:solidFill>
                <a:latin typeface="Courier"/>
              </a:rPr>
              <a:t>aov</a:t>
            </a:r>
            <a:r>
              <a:rPr>
                <a:latin typeface="Courier"/>
              </a:rPr>
              <a:t>(DV</a:t>
            </a:r>
            <a:r>
              <a:rPr>
                <a:solidFill>
                  <a:srgbClr val="4070A0"/>
                </a:solidFill>
                <a:latin typeface="Courier"/>
              </a:rPr>
              <a:t>~</a:t>
            </a:r>
            <a:r>
              <a:rPr>
                <a:latin typeface="Courier"/>
              </a:rPr>
              <a:t>IV, df))</a:t>
            </a:r>
          </a:p>
          <a:p>
            <a:pPr lvl="0" indent="0">
              <a:buNone/>
            </a:pPr>
            <a:r>
              <a:rPr>
                <a:latin typeface="Courier"/>
              </a:rPr>
              <a:t>##             Df Sum Sq Mean Sq F value Pr(&gt;F)
## IV           2     72   36.00   0.939  0.442
## Residuals    6    230   38.33</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SS total</a:t>
            </a:r>
          </a:p>
        </p:txBody>
      </p:sp>
      <p:sp>
        <p:nvSpPr>
          <p:cNvPr id="3" name="Content Placeholder 2"/>
          <p:cNvSpPr>
            <a:spLocks noGrp="1"/>
          </p:cNvSpPr>
          <p:nvPr>
            <p:ph idx="1"/>
          </p:nvPr>
        </p:nvSpPr>
        <p:spPr/>
        <p:txBody>
          <a:bodyPr/>
          <a:lstStyle/>
          <a:p>
            <a:pPr lvl="0" indent="0" marL="0">
              <a:buNone/>
            </a:pPr>
            <a:r>
              <a:rPr/>
              <a:t>The sum of the squared deviations between each score and the grand mean.</a:t>
            </a:r>
          </a:p>
          <a:p>
            <a:pPr lvl="0" indent="0">
              <a:buNone/>
            </a:pPr>
            <a:r>
              <a:rPr>
                <a:latin typeface="Courier"/>
              </a:rPr>
              <a:t>A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20</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B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6</a:t>
            </a:r>
            <a:r>
              <a:rPr>
                <a:latin typeface="Courier"/>
              </a:rPr>
              <a:t>,</a:t>
            </a:r>
            <a:r>
              <a:rPr>
                <a:solidFill>
                  <a:srgbClr val="40A070"/>
                </a:solidFill>
                <a:latin typeface="Courier"/>
              </a:rPr>
              <a:t>2</a:t>
            </a:r>
            <a:r>
              <a:rPr>
                <a:latin typeface="Courier"/>
              </a:rPr>
              <a:t>,</a:t>
            </a:r>
            <a:r>
              <a:rPr>
                <a:solidFill>
                  <a:srgbClr val="40A070"/>
                </a:solidFill>
                <a:latin typeface="Courier"/>
              </a:rPr>
              <a:t>7</a:t>
            </a:r>
            <a:r>
              <a:rPr>
                <a:latin typeface="Courier"/>
              </a:rPr>
              <a:t>)</a:t>
            </a:r>
            <a:br/>
            <a:r>
              <a:rPr>
                <a:latin typeface="Courier"/>
              </a:rPr>
              <a:t>C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all_scores </a:t>
            </a:r>
            <a:r>
              <a:rPr>
                <a:solidFill>
                  <a:srgbClr val="007020"/>
                </a:solidFill>
                <a:latin typeface="Courier"/>
              </a:rPr>
              <a:t>&lt;-</a:t>
            </a:r>
            <a:r>
              <a:rPr>
                <a:latin typeface="Courier"/>
              </a:rPr>
              <a:t> </a:t>
            </a:r>
            <a:r>
              <a:rPr>
                <a:solidFill>
                  <a:srgbClr val="06287E"/>
                </a:solidFill>
                <a:latin typeface="Courier"/>
              </a:rPr>
              <a:t>c</a:t>
            </a:r>
            <a:r>
              <a:rPr>
                <a:latin typeface="Courier"/>
              </a:rPr>
              <a:t>(A,B,C)</a:t>
            </a:r>
            <a:br/>
            <a:r>
              <a:rPr>
                <a:latin typeface="Courier"/>
              </a:rPr>
              <a:t>grand_mean </a:t>
            </a:r>
            <a:r>
              <a:rPr>
                <a:solidFill>
                  <a:srgbClr val="007020"/>
                </a:solidFill>
                <a:latin typeface="Courier"/>
              </a:rPr>
              <a:t>&lt;-</a:t>
            </a:r>
            <a:r>
              <a:rPr>
                <a:latin typeface="Courier"/>
              </a:rPr>
              <a:t> </a:t>
            </a:r>
            <a:r>
              <a:rPr>
                <a:solidFill>
                  <a:srgbClr val="06287E"/>
                </a:solidFill>
                <a:latin typeface="Courier"/>
              </a:rPr>
              <a:t>mean</a:t>
            </a:r>
            <a:r>
              <a:rPr>
                <a:latin typeface="Courier"/>
              </a:rPr>
              <a:t>(all_scores)</a:t>
            </a:r>
            <a:br/>
            <a:r>
              <a:rPr>
                <a:latin typeface="Courier"/>
              </a:rPr>
              <a:t>SS_total </a:t>
            </a:r>
            <a:r>
              <a:rPr>
                <a:solidFill>
                  <a:srgbClr val="007020"/>
                </a:solidFill>
                <a:latin typeface="Courier"/>
              </a:rPr>
              <a:t>&lt;-</a:t>
            </a:r>
            <a:r>
              <a:rPr>
                <a:latin typeface="Courier"/>
              </a:rPr>
              <a:t> </a:t>
            </a:r>
            <a:r>
              <a:rPr>
                <a:solidFill>
                  <a:srgbClr val="06287E"/>
                </a:solidFill>
                <a:latin typeface="Courier"/>
              </a:rPr>
              <a:t>sum</a:t>
            </a:r>
            <a:r>
              <a:rPr>
                <a:latin typeface="Courier"/>
              </a:rPr>
              <a:t>((all_scores</a:t>
            </a:r>
            <a:r>
              <a:rPr>
                <a:solidFill>
                  <a:srgbClr val="4070A0"/>
                </a:solidFill>
                <a:latin typeface="Courier"/>
              </a:rPr>
              <a:t>-</a:t>
            </a:r>
            <a:r>
              <a:rPr>
                <a:latin typeface="Courier"/>
              </a:rPr>
              <a:t>grand_mean)</a:t>
            </a:r>
            <a:r>
              <a:rPr>
                <a:solidFill>
                  <a:srgbClr val="4070A0"/>
                </a:solidFill>
                <a:latin typeface="Courier"/>
              </a:rPr>
              <a:t>^</a:t>
            </a:r>
            <a:r>
              <a:rPr>
                <a:solidFill>
                  <a:srgbClr val="40A070"/>
                </a:solidFill>
                <a:latin typeface="Courier"/>
              </a:rPr>
              <a:t>2</a:t>
            </a:r>
            <a:r>
              <a:rPr>
                <a:latin typeface="Courier"/>
              </a:rPr>
              <a:t>)</a:t>
            </a:r>
            <a:br/>
            <a:r>
              <a:rPr>
                <a:solidFill>
                  <a:srgbClr val="06287E"/>
                </a:solidFill>
                <a:latin typeface="Courier"/>
              </a:rPr>
              <a:t>print</a:t>
            </a:r>
            <a:r>
              <a:rPr>
                <a:latin typeface="Courier"/>
              </a:rPr>
              <a:t>(SS_total)</a:t>
            </a:r>
          </a:p>
          <a:p>
            <a:pPr lvl="0" indent="0">
              <a:buNone/>
            </a:pPr>
            <a:r>
              <a:rPr>
                <a:latin typeface="Courier"/>
              </a:rPr>
              <a:t>## [1] 302</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SS total using the ANOVA table</a:t>
            </a:r>
          </a:p>
        </p:txBody>
      </p:sp>
      <p:sp>
        <p:nvSpPr>
          <p:cNvPr id="3" name="Content Placeholder 2"/>
          <p:cNvSpPr>
            <a:spLocks noGrp="1"/>
          </p:cNvSpPr>
          <p:nvPr>
            <p:ph idx="1"/>
          </p:nvPr>
        </p:nvSpPr>
        <p:spPr/>
        <p:txBody>
          <a:bodyPr/>
          <a:lstStyle/>
          <a:p>
            <a:pPr lvl="0" indent="0" marL="0">
              <a:buNone/>
            </a:pPr>
            <a:r>
              <a:rPr/>
              <a:t>Add up both of the Sums of Squares…</a:t>
            </a:r>
          </a:p>
          <a:p>
            <a:pPr lvl="0" indent="0">
              <a:buNone/>
            </a:pPr>
            <a:r>
              <a:rPr>
                <a:solidFill>
                  <a:srgbClr val="06287E"/>
                </a:solidFill>
                <a:latin typeface="Courier"/>
              </a:rPr>
              <a:t>summary</a:t>
            </a:r>
            <a:r>
              <a:rPr>
                <a:latin typeface="Courier"/>
              </a:rPr>
              <a:t>(</a:t>
            </a:r>
            <a:r>
              <a:rPr>
                <a:solidFill>
                  <a:srgbClr val="06287E"/>
                </a:solidFill>
                <a:latin typeface="Courier"/>
              </a:rPr>
              <a:t>aov</a:t>
            </a:r>
            <a:r>
              <a:rPr>
                <a:latin typeface="Courier"/>
              </a:rPr>
              <a:t>(DV</a:t>
            </a:r>
            <a:r>
              <a:rPr>
                <a:solidFill>
                  <a:srgbClr val="4070A0"/>
                </a:solidFill>
                <a:latin typeface="Courier"/>
              </a:rPr>
              <a:t>~</a:t>
            </a:r>
            <a:r>
              <a:rPr>
                <a:latin typeface="Courier"/>
              </a:rPr>
              <a:t>IV, df))</a:t>
            </a:r>
          </a:p>
          <a:p>
            <a:pPr lvl="0" indent="0">
              <a:buNone/>
            </a:pPr>
            <a:r>
              <a:rPr>
                <a:latin typeface="Courier"/>
              </a:rPr>
              <a:t>##             Df Sum Sq Mean Sq F value Pr(&gt;F)
## IV           2     72   36.00   0.939  0.442
## Residuals    6    230   38.33</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SS effect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S</m:t>
                    </m:r>
                    <m:sSub>
                      <m:e>
                        <m:r>
                          <m:t>S</m:t>
                        </m:r>
                      </m:e>
                      <m:sub>
                        <m:r>
                          <m:rPr>
                            <m:nor/>
                            <m:sty m:val="p"/>
                          </m:rPr>
                          <m:t>Effect</m:t>
                        </m:r>
                      </m:sub>
                    </m:sSub>
                    <m:r>
                      <m:rPr>
                        <m:sty m:val="p"/>
                      </m:rPr>
                      <m:t>=</m:t>
                    </m:r>
                    <m:nary>
                      <m:naryPr>
                        <m:chr m:val="∑"/>
                        <m:limLoc m:val="undOvr"/>
                        <m:subHide m:val="0"/>
                        <m:supHide m:val="0"/>
                      </m:naryPr>
                      <m:sub>
                        <m:r>
                          <m:t>i</m:t>
                        </m:r>
                        <m:r>
                          <m:rPr>
                            <m:sty m:val="p"/>
                          </m:rPr>
                          <m:t>=</m:t>
                        </m:r>
                        <m:r>
                          <m:t>1</m:t>
                        </m:r>
                      </m:sub>
                      <m:sup>
                        <m:r>
                          <m:t>k</m:t>
                        </m:r>
                      </m:sup>
                      <m:e>
                        <m:sSub>
                          <m:e>
                            <m:r>
                              <m:t>n</m:t>
                            </m:r>
                          </m:e>
                          <m:sub>
                            <m:r>
                              <m:t>i</m:t>
                            </m:r>
                          </m:sub>
                        </m:sSub>
                      </m:e>
                    </m:nary>
                    <m:sSup>
                      <m:e>
                        <m:d>
                          <m:dPr>
                            <m:begChr m:val="("/>
                            <m:endChr m:val=")"/>
                            <m:sepChr m:val=""/>
                            <m:grow/>
                          </m:dPr>
                          <m:e>
                            <m:sSub>
                              <m:e>
                                <m:r>
                                  <m:t>X</m:t>
                                </m:r>
                              </m:e>
                              <m:sub>
                                <m:r>
                                  <m:t>i</m:t>
                                </m:r>
                              </m:sub>
                            </m:sSub>
                            <m:r>
                              <m:rPr>
                                <m:sty m:val="p"/>
                              </m:rPr>
                              <m:t>−</m:t>
                            </m:r>
                            <m:acc>
                              <m:accPr>
                                <m:chr m:val="‾"/>
                              </m:accPr>
                              <m:e>
                                <m:r>
                                  <m:t>X</m:t>
                                </m:r>
                              </m:e>
                            </m:acc>
                          </m:e>
                        </m:d>
                      </m:e>
                      <m:sup>
                        <m:r>
                          <m:t>2</m:t>
                        </m:r>
                      </m:sup>
                    </m:sSup>
                  </m:oMath>
                </a14:m>
              </a:p>
              <a:p>
                <a:pPr lvl="0" indent="0" marL="0">
                  <a:buNone/>
                </a:pPr>
                <a:r>
                  <a:rPr/>
                  <a:t>Each score is treated as it’s group mean. Then, all of these “group mean” scores for each subject is subtracted from the grand mean. The SS effect is the sum of these squared deviations.</a:t>
                </a: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SS effect</a:t>
            </a:r>
          </a:p>
        </p:txBody>
      </p:sp>
      <p:sp>
        <p:nvSpPr>
          <p:cNvPr id="3" name="Content Placeholder 2"/>
          <p:cNvSpPr>
            <a:spLocks noGrp="1"/>
          </p:cNvSpPr>
          <p:nvPr>
            <p:ph idx="1"/>
          </p:nvPr>
        </p:nvSpPr>
        <p:spPr/>
        <p:txBody>
          <a:bodyPr/>
          <a:lstStyle/>
          <a:p>
            <a:pPr lvl="0" indent="0">
              <a:buNone/>
            </a:pPr>
            <a:r>
              <a:rPr>
                <a:latin typeface="Courier"/>
              </a:rPr>
              <a:t>A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20</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B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6</a:t>
            </a:r>
            <a:r>
              <a:rPr>
                <a:latin typeface="Courier"/>
              </a:rPr>
              <a:t>,</a:t>
            </a:r>
            <a:r>
              <a:rPr>
                <a:solidFill>
                  <a:srgbClr val="40A070"/>
                </a:solidFill>
                <a:latin typeface="Courier"/>
              </a:rPr>
              <a:t>2</a:t>
            </a:r>
            <a:r>
              <a:rPr>
                <a:latin typeface="Courier"/>
              </a:rPr>
              <a:t>,</a:t>
            </a:r>
            <a:r>
              <a:rPr>
                <a:solidFill>
                  <a:srgbClr val="40A070"/>
                </a:solidFill>
                <a:latin typeface="Courier"/>
              </a:rPr>
              <a:t>7</a:t>
            </a:r>
            <a:r>
              <a:rPr>
                <a:latin typeface="Courier"/>
              </a:rPr>
              <a:t>)</a:t>
            </a:r>
            <a:br/>
            <a:r>
              <a:rPr>
                <a:latin typeface="Courier"/>
              </a:rPr>
              <a:t>C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grand_mean </a:t>
            </a:r>
            <a:r>
              <a:rPr>
                <a:solidFill>
                  <a:srgbClr val="007020"/>
                </a:solidFill>
                <a:latin typeface="Courier"/>
              </a:rPr>
              <a:t>&lt;-</a:t>
            </a:r>
            <a:r>
              <a:rPr>
                <a:latin typeface="Courier"/>
              </a:rPr>
              <a:t> </a:t>
            </a:r>
            <a:r>
              <a:rPr>
                <a:solidFill>
                  <a:srgbClr val="06287E"/>
                </a:solidFill>
                <a:latin typeface="Courier"/>
              </a:rPr>
              <a:t>mean</a:t>
            </a:r>
            <a:r>
              <a:rPr>
                <a:latin typeface="Courier"/>
              </a:rPr>
              <a:t>(</a:t>
            </a:r>
            <a:r>
              <a:rPr>
                <a:solidFill>
                  <a:srgbClr val="06287E"/>
                </a:solidFill>
                <a:latin typeface="Courier"/>
              </a:rPr>
              <a:t>c</a:t>
            </a:r>
            <a:r>
              <a:rPr>
                <a:latin typeface="Courier"/>
              </a:rPr>
              <a:t>(A,B,C))</a:t>
            </a:r>
            <a:br/>
            <a:r>
              <a:rPr>
                <a:latin typeface="Courier"/>
              </a:rPr>
              <a:t>scores_as_grp_means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06287E"/>
                </a:solidFill>
                <a:latin typeface="Courier"/>
              </a:rPr>
              <a:t>rep</a:t>
            </a:r>
            <a:r>
              <a:rPr>
                <a:latin typeface="Courier"/>
              </a:rPr>
              <a:t>(</a:t>
            </a:r>
            <a:r>
              <a:rPr>
                <a:solidFill>
                  <a:srgbClr val="06287E"/>
                </a:solidFill>
                <a:latin typeface="Courier"/>
              </a:rPr>
              <a:t>mean</a:t>
            </a:r>
            <a:r>
              <a:rPr>
                <a:latin typeface="Courier"/>
              </a:rPr>
              <a:t>(A),</a:t>
            </a:r>
            <a:r>
              <a:rPr>
                <a:solidFill>
                  <a:srgbClr val="40A070"/>
                </a:solidFill>
                <a:latin typeface="Courier"/>
              </a:rPr>
              <a:t>3</a:t>
            </a:r>
            <a:r>
              <a:rPr>
                <a:latin typeface="Courier"/>
              </a:rPr>
              <a:t>),</a:t>
            </a:r>
            <a:br/>
            <a:r>
              <a:rPr>
                <a:latin typeface="Courier"/>
              </a:rPr>
              <a:t>                           </a:t>
            </a:r>
            <a:r>
              <a:rPr>
                <a:solidFill>
                  <a:srgbClr val="06287E"/>
                </a:solidFill>
                <a:latin typeface="Courier"/>
              </a:rPr>
              <a:t>rep</a:t>
            </a:r>
            <a:r>
              <a:rPr>
                <a:latin typeface="Courier"/>
              </a:rPr>
              <a:t>(</a:t>
            </a:r>
            <a:r>
              <a:rPr>
                <a:solidFill>
                  <a:srgbClr val="06287E"/>
                </a:solidFill>
                <a:latin typeface="Courier"/>
              </a:rPr>
              <a:t>mean</a:t>
            </a:r>
            <a:r>
              <a:rPr>
                <a:latin typeface="Courier"/>
              </a:rPr>
              <a:t>(B),</a:t>
            </a:r>
            <a:r>
              <a:rPr>
                <a:solidFill>
                  <a:srgbClr val="40A070"/>
                </a:solidFill>
                <a:latin typeface="Courier"/>
              </a:rPr>
              <a:t>3</a:t>
            </a:r>
            <a:r>
              <a:rPr>
                <a:latin typeface="Courier"/>
              </a:rPr>
              <a:t>),</a:t>
            </a:r>
            <a:br/>
            <a:r>
              <a:rPr>
                <a:latin typeface="Courier"/>
              </a:rPr>
              <a:t>                           </a:t>
            </a:r>
            <a:r>
              <a:rPr>
                <a:solidFill>
                  <a:srgbClr val="06287E"/>
                </a:solidFill>
                <a:latin typeface="Courier"/>
              </a:rPr>
              <a:t>rep</a:t>
            </a:r>
            <a:r>
              <a:rPr>
                <a:latin typeface="Courier"/>
              </a:rPr>
              <a:t>(</a:t>
            </a:r>
            <a:r>
              <a:rPr>
                <a:solidFill>
                  <a:srgbClr val="06287E"/>
                </a:solidFill>
                <a:latin typeface="Courier"/>
              </a:rPr>
              <a:t>mean</a:t>
            </a:r>
            <a:r>
              <a:rPr>
                <a:latin typeface="Courier"/>
              </a:rPr>
              <a:t>(C),</a:t>
            </a:r>
            <a:r>
              <a:rPr>
                <a:solidFill>
                  <a:srgbClr val="40A070"/>
                </a:solidFill>
                <a:latin typeface="Courier"/>
              </a:rPr>
              <a:t>3</a:t>
            </a:r>
            <a:r>
              <a:rPr>
                <a:latin typeface="Courier"/>
              </a:rPr>
              <a:t>))</a:t>
            </a:r>
            <a:br/>
            <a:r>
              <a:rPr>
                <a:latin typeface="Courier"/>
              </a:rPr>
              <a:t>SS_Effect </a:t>
            </a:r>
            <a:r>
              <a:rPr>
                <a:solidFill>
                  <a:srgbClr val="007020"/>
                </a:solidFill>
                <a:latin typeface="Courier"/>
              </a:rPr>
              <a:t>&lt;-</a:t>
            </a:r>
            <a:r>
              <a:rPr>
                <a:latin typeface="Courier"/>
              </a:rPr>
              <a:t> </a:t>
            </a:r>
            <a:r>
              <a:rPr>
                <a:solidFill>
                  <a:srgbClr val="06287E"/>
                </a:solidFill>
                <a:latin typeface="Courier"/>
              </a:rPr>
              <a:t>sum</a:t>
            </a:r>
            <a:r>
              <a:rPr>
                <a:latin typeface="Courier"/>
              </a:rPr>
              <a:t>((scores_as_grp_means</a:t>
            </a:r>
            <a:r>
              <a:rPr>
                <a:solidFill>
                  <a:srgbClr val="4070A0"/>
                </a:solidFill>
                <a:latin typeface="Courier"/>
              </a:rPr>
              <a:t>-</a:t>
            </a:r>
            <a:r>
              <a:rPr>
                <a:latin typeface="Courier"/>
              </a:rPr>
              <a:t>grand_mean)</a:t>
            </a:r>
            <a:r>
              <a:rPr>
                <a:solidFill>
                  <a:srgbClr val="4070A0"/>
                </a:solidFill>
                <a:latin typeface="Courier"/>
              </a:rPr>
              <a:t>^</a:t>
            </a:r>
            <a:r>
              <a:rPr>
                <a:solidFill>
                  <a:srgbClr val="40A070"/>
                </a:solidFill>
                <a:latin typeface="Courier"/>
              </a:rPr>
              <a:t>2</a:t>
            </a:r>
            <a:r>
              <a:rPr>
                <a:latin typeface="Courier"/>
              </a:rPr>
              <a:t>)</a:t>
            </a:r>
            <a:br/>
            <a:r>
              <a:rPr>
                <a:solidFill>
                  <a:srgbClr val="06287E"/>
                </a:solidFill>
                <a:latin typeface="Courier"/>
              </a:rPr>
              <a:t>print</a:t>
            </a:r>
            <a:r>
              <a:rPr>
                <a:latin typeface="Courier"/>
              </a:rPr>
              <a:t>(SS_Effect)</a:t>
            </a:r>
          </a:p>
          <a:p>
            <a:pPr lvl="0" indent="0">
              <a:buNone/>
            </a:pPr>
            <a:r>
              <a:rPr>
                <a:latin typeface="Courier"/>
              </a:rPr>
              <a:t>## [1] 72</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ANOVA</a:t>
            </a:r>
          </a:p>
        </p:txBody>
      </p:sp>
      <p:sp>
        <p:nvSpPr>
          <p:cNvPr id="3" name="Content Placeholder 2"/>
          <p:cNvSpPr>
            <a:spLocks noGrp="1"/>
          </p:cNvSpPr>
          <p:nvPr>
            <p:ph idx="1"/>
          </p:nvPr>
        </p:nvSpPr>
        <p:spPr/>
        <p:txBody>
          <a:bodyPr/>
          <a:lstStyle/>
          <a:p>
            <a:pPr lvl="0" indent="0" marL="0">
              <a:buNone/>
            </a:pPr>
            <a:r>
              <a:rPr/>
              <a:t>ANOVA stands for ANalysis Of VAriance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SS effect from ANOVA table</a:t>
            </a:r>
          </a:p>
        </p:txBody>
      </p:sp>
      <p:sp>
        <p:nvSpPr>
          <p:cNvPr id="3" name="Content Placeholder 2"/>
          <p:cNvSpPr>
            <a:spLocks noGrp="1"/>
          </p:cNvSpPr>
          <p:nvPr>
            <p:ph idx="1"/>
          </p:nvPr>
        </p:nvSpPr>
        <p:spPr/>
        <p:txBody>
          <a:bodyPr/>
          <a:lstStyle/>
          <a:p>
            <a:pPr lvl="0" indent="0" marL="0">
              <a:buNone/>
            </a:pPr>
            <a:r>
              <a:rPr/>
              <a:t>Or, just look at the Sums of squares in the first row of the ANOVA table (for IV in this case, which represents the effect).</a:t>
            </a:r>
          </a:p>
          <a:p>
            <a:pPr lvl="0" indent="0">
              <a:buNone/>
            </a:pPr>
            <a:r>
              <a:rPr>
                <a:solidFill>
                  <a:srgbClr val="06287E"/>
                </a:solidFill>
                <a:latin typeface="Courier"/>
              </a:rPr>
              <a:t>summary</a:t>
            </a:r>
            <a:r>
              <a:rPr>
                <a:latin typeface="Courier"/>
              </a:rPr>
              <a:t>(</a:t>
            </a:r>
            <a:r>
              <a:rPr>
                <a:solidFill>
                  <a:srgbClr val="06287E"/>
                </a:solidFill>
                <a:latin typeface="Courier"/>
              </a:rPr>
              <a:t>aov</a:t>
            </a:r>
            <a:r>
              <a:rPr>
                <a:latin typeface="Courier"/>
              </a:rPr>
              <a:t>(DV</a:t>
            </a:r>
            <a:r>
              <a:rPr>
                <a:solidFill>
                  <a:srgbClr val="4070A0"/>
                </a:solidFill>
                <a:latin typeface="Courier"/>
              </a:rPr>
              <a:t>~</a:t>
            </a:r>
            <a:r>
              <a:rPr>
                <a:latin typeface="Courier"/>
              </a:rPr>
              <a:t>IV, df))</a:t>
            </a:r>
          </a:p>
          <a:p>
            <a:pPr lvl="0" indent="0">
              <a:buNone/>
            </a:pPr>
            <a:r>
              <a:rPr>
                <a:latin typeface="Courier"/>
              </a:rPr>
              <a:t>##             Df Sum Sq Mean Sq F value Pr(&gt;F)
## IV           2     72   36.00   0.939  0.442
## Residuals    6    230   38.33</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SS error</a:t>
            </a:r>
          </a:p>
        </p:txBody>
      </p:sp>
      <p:sp>
        <p:nvSpPr>
          <p:cNvPr id="3" name="Content Placeholder 2"/>
          <p:cNvSpPr>
            <a:spLocks noGrp="1"/>
          </p:cNvSpPr>
          <p:nvPr>
            <p:ph idx="1"/>
          </p:nvPr>
        </p:nvSpPr>
        <p:spPr/>
        <p:txBody>
          <a:bodyPr/>
          <a:lstStyle/>
          <a:p>
            <a:pPr lvl="0" indent="0" marL="0">
              <a:buNone/>
            </a:pPr>
            <a:r>
              <a:rPr/>
              <a:t>The sum of the squared deviations between each score and it’s group mean.</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SS error</a:t>
            </a:r>
          </a:p>
        </p:txBody>
      </p:sp>
      <p:sp>
        <p:nvSpPr>
          <p:cNvPr id="3" name="Content Placeholder 2"/>
          <p:cNvSpPr>
            <a:spLocks noGrp="1"/>
          </p:cNvSpPr>
          <p:nvPr>
            <p:ph idx="1"/>
          </p:nvPr>
        </p:nvSpPr>
        <p:spPr/>
        <p:txBody>
          <a:bodyPr/>
          <a:lstStyle/>
          <a:p>
            <a:pPr lvl="0" indent="0">
              <a:buNone/>
            </a:pPr>
            <a:r>
              <a:rPr>
                <a:latin typeface="Courier"/>
              </a:rPr>
              <a:t>A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20</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B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6</a:t>
            </a:r>
            <a:r>
              <a:rPr>
                <a:latin typeface="Courier"/>
              </a:rPr>
              <a:t>,</a:t>
            </a:r>
            <a:r>
              <a:rPr>
                <a:solidFill>
                  <a:srgbClr val="40A070"/>
                </a:solidFill>
                <a:latin typeface="Courier"/>
              </a:rPr>
              <a:t>2</a:t>
            </a:r>
            <a:r>
              <a:rPr>
                <a:latin typeface="Courier"/>
              </a:rPr>
              <a:t>,</a:t>
            </a:r>
            <a:r>
              <a:rPr>
                <a:solidFill>
                  <a:srgbClr val="40A070"/>
                </a:solidFill>
                <a:latin typeface="Courier"/>
              </a:rPr>
              <a:t>7</a:t>
            </a:r>
            <a:r>
              <a:rPr>
                <a:latin typeface="Courier"/>
              </a:rPr>
              <a:t>)</a:t>
            </a:r>
            <a:br/>
            <a:r>
              <a:rPr>
                <a:latin typeface="Courier"/>
              </a:rPr>
              <a:t>C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scores_as_grp_means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06287E"/>
                </a:solidFill>
                <a:latin typeface="Courier"/>
              </a:rPr>
              <a:t>rep</a:t>
            </a:r>
            <a:r>
              <a:rPr>
                <a:latin typeface="Courier"/>
              </a:rPr>
              <a:t>(</a:t>
            </a:r>
            <a:r>
              <a:rPr>
                <a:solidFill>
                  <a:srgbClr val="06287E"/>
                </a:solidFill>
                <a:latin typeface="Courier"/>
              </a:rPr>
              <a:t>mean</a:t>
            </a:r>
            <a:r>
              <a:rPr>
                <a:latin typeface="Courier"/>
              </a:rPr>
              <a:t>(A),</a:t>
            </a:r>
            <a:r>
              <a:rPr>
                <a:solidFill>
                  <a:srgbClr val="40A070"/>
                </a:solidFill>
                <a:latin typeface="Courier"/>
              </a:rPr>
              <a:t>3</a:t>
            </a:r>
            <a:r>
              <a:rPr>
                <a:latin typeface="Courier"/>
              </a:rPr>
              <a:t>),</a:t>
            </a:r>
            <a:br/>
            <a:r>
              <a:rPr>
                <a:latin typeface="Courier"/>
              </a:rPr>
              <a:t>                           </a:t>
            </a:r>
            <a:r>
              <a:rPr>
                <a:solidFill>
                  <a:srgbClr val="06287E"/>
                </a:solidFill>
                <a:latin typeface="Courier"/>
              </a:rPr>
              <a:t>rep</a:t>
            </a:r>
            <a:r>
              <a:rPr>
                <a:latin typeface="Courier"/>
              </a:rPr>
              <a:t>(</a:t>
            </a:r>
            <a:r>
              <a:rPr>
                <a:solidFill>
                  <a:srgbClr val="06287E"/>
                </a:solidFill>
                <a:latin typeface="Courier"/>
              </a:rPr>
              <a:t>mean</a:t>
            </a:r>
            <a:r>
              <a:rPr>
                <a:latin typeface="Courier"/>
              </a:rPr>
              <a:t>(B),</a:t>
            </a:r>
            <a:r>
              <a:rPr>
                <a:solidFill>
                  <a:srgbClr val="40A070"/>
                </a:solidFill>
                <a:latin typeface="Courier"/>
              </a:rPr>
              <a:t>3</a:t>
            </a:r>
            <a:r>
              <a:rPr>
                <a:latin typeface="Courier"/>
              </a:rPr>
              <a:t>),</a:t>
            </a:r>
            <a:br/>
            <a:r>
              <a:rPr>
                <a:latin typeface="Courier"/>
              </a:rPr>
              <a:t>                           </a:t>
            </a:r>
            <a:r>
              <a:rPr>
                <a:solidFill>
                  <a:srgbClr val="06287E"/>
                </a:solidFill>
                <a:latin typeface="Courier"/>
              </a:rPr>
              <a:t>rep</a:t>
            </a:r>
            <a:r>
              <a:rPr>
                <a:latin typeface="Courier"/>
              </a:rPr>
              <a:t>(</a:t>
            </a:r>
            <a:r>
              <a:rPr>
                <a:solidFill>
                  <a:srgbClr val="06287E"/>
                </a:solidFill>
                <a:latin typeface="Courier"/>
              </a:rPr>
              <a:t>mean</a:t>
            </a:r>
            <a:r>
              <a:rPr>
                <a:latin typeface="Courier"/>
              </a:rPr>
              <a:t>(C),</a:t>
            </a:r>
            <a:r>
              <a:rPr>
                <a:solidFill>
                  <a:srgbClr val="40A070"/>
                </a:solidFill>
                <a:latin typeface="Courier"/>
              </a:rPr>
              <a:t>3</a:t>
            </a:r>
            <a:r>
              <a:rPr>
                <a:latin typeface="Courier"/>
              </a:rPr>
              <a:t>))</a:t>
            </a:r>
            <a:br/>
            <a:r>
              <a:rPr>
                <a:latin typeface="Courier"/>
              </a:rPr>
              <a:t>SS_Error </a:t>
            </a:r>
            <a:r>
              <a:rPr>
                <a:solidFill>
                  <a:srgbClr val="007020"/>
                </a:solidFill>
                <a:latin typeface="Courier"/>
              </a:rPr>
              <a:t>&lt;-</a:t>
            </a:r>
            <a:r>
              <a:rPr>
                <a:latin typeface="Courier"/>
              </a:rPr>
              <a:t> </a:t>
            </a:r>
            <a:r>
              <a:rPr>
                <a:solidFill>
                  <a:srgbClr val="06287E"/>
                </a:solidFill>
                <a:latin typeface="Courier"/>
              </a:rPr>
              <a:t>sum</a:t>
            </a:r>
            <a:r>
              <a:rPr>
                <a:latin typeface="Courier"/>
              </a:rPr>
              <a:t>((scores_as_grp_means</a:t>
            </a:r>
            <a:r>
              <a:rPr>
                <a:solidFill>
                  <a:srgbClr val="4070A0"/>
                </a:solidFill>
                <a:latin typeface="Courier"/>
              </a:rPr>
              <a:t>-</a:t>
            </a:r>
            <a:r>
              <a:rPr>
                <a:solidFill>
                  <a:srgbClr val="06287E"/>
                </a:solidFill>
                <a:latin typeface="Courier"/>
              </a:rPr>
              <a:t>c</a:t>
            </a:r>
            <a:r>
              <a:rPr>
                <a:latin typeface="Courier"/>
              </a:rPr>
              <a:t>(A,B,C))</a:t>
            </a:r>
            <a:r>
              <a:rPr>
                <a:solidFill>
                  <a:srgbClr val="4070A0"/>
                </a:solidFill>
                <a:latin typeface="Courier"/>
              </a:rPr>
              <a:t>^</a:t>
            </a:r>
            <a:r>
              <a:rPr>
                <a:solidFill>
                  <a:srgbClr val="40A070"/>
                </a:solidFill>
                <a:latin typeface="Courier"/>
              </a:rPr>
              <a:t>2</a:t>
            </a:r>
            <a:r>
              <a:rPr>
                <a:latin typeface="Courier"/>
              </a:rPr>
              <a:t>)</a:t>
            </a:r>
            <a:br/>
            <a:r>
              <a:rPr>
                <a:solidFill>
                  <a:srgbClr val="06287E"/>
                </a:solidFill>
                <a:latin typeface="Courier"/>
              </a:rPr>
              <a:t>print</a:t>
            </a:r>
            <a:r>
              <a:rPr>
                <a:latin typeface="Courier"/>
              </a:rPr>
              <a:t>(SS_Error)</a:t>
            </a:r>
          </a:p>
          <a:p>
            <a:pPr lvl="0" indent="0">
              <a:buNone/>
            </a:pPr>
            <a:r>
              <a:rPr>
                <a:latin typeface="Courier"/>
              </a:rPr>
              <a:t>## [1] 230</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SS error from ANOVA table</a:t>
            </a:r>
          </a:p>
        </p:txBody>
      </p:sp>
      <p:sp>
        <p:nvSpPr>
          <p:cNvPr id="3" name="Content Placeholder 2"/>
          <p:cNvSpPr>
            <a:spLocks noGrp="1"/>
          </p:cNvSpPr>
          <p:nvPr>
            <p:ph idx="1"/>
          </p:nvPr>
        </p:nvSpPr>
        <p:spPr/>
        <p:txBody>
          <a:bodyPr/>
          <a:lstStyle/>
          <a:p>
            <a:pPr lvl="0" indent="0" marL="0">
              <a:buNone/>
            </a:pPr>
            <a:r>
              <a:rPr/>
              <a:t>Or, just look at the Sums of squares in the second row of the ANOVA table (for residuals in this case, which represents the error).</a:t>
            </a:r>
          </a:p>
          <a:p>
            <a:pPr lvl="0" indent="0">
              <a:buNone/>
            </a:pPr>
            <a:r>
              <a:rPr>
                <a:solidFill>
                  <a:srgbClr val="06287E"/>
                </a:solidFill>
                <a:latin typeface="Courier"/>
              </a:rPr>
              <a:t>summary</a:t>
            </a:r>
            <a:r>
              <a:rPr>
                <a:latin typeface="Courier"/>
              </a:rPr>
              <a:t>(</a:t>
            </a:r>
            <a:r>
              <a:rPr>
                <a:solidFill>
                  <a:srgbClr val="06287E"/>
                </a:solidFill>
                <a:latin typeface="Courier"/>
              </a:rPr>
              <a:t>aov</a:t>
            </a:r>
            <a:r>
              <a:rPr>
                <a:latin typeface="Courier"/>
              </a:rPr>
              <a:t>(DV</a:t>
            </a:r>
            <a:r>
              <a:rPr>
                <a:solidFill>
                  <a:srgbClr val="4070A0"/>
                </a:solidFill>
                <a:latin typeface="Courier"/>
              </a:rPr>
              <a:t>~</a:t>
            </a:r>
            <a:r>
              <a:rPr>
                <a:latin typeface="Courier"/>
              </a:rPr>
              <a:t>IV, df))</a:t>
            </a:r>
          </a:p>
          <a:p>
            <a:pPr lvl="0" indent="0">
              <a:buNone/>
            </a:pPr>
            <a:r>
              <a:rPr>
                <a:latin typeface="Courier"/>
              </a:rPr>
              <a:t>##             Df Sum Sq Mean Sq F value Pr(&gt;F)
## IV           2     72   36.00   0.939  0.442
## Residuals    6    230   38.33</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F and p from ANOVA table</a:t>
            </a:r>
          </a:p>
        </p:txBody>
      </p:sp>
      <p:sp>
        <p:nvSpPr>
          <p:cNvPr id="3" name="Content Placeholder 2"/>
          <p:cNvSpPr>
            <a:spLocks noGrp="1"/>
          </p:cNvSpPr>
          <p:nvPr>
            <p:ph idx="1"/>
          </p:nvPr>
        </p:nvSpPr>
        <p:spPr/>
        <p:txBody>
          <a:bodyPr/>
          <a:lstStyle/>
          <a:p>
            <a:pPr lvl="0" indent="0" marL="0">
              <a:buNone/>
            </a:pPr>
            <a:r>
              <a:rPr/>
              <a:t>Put the ANOVA summary into a variable</a:t>
            </a:r>
          </a:p>
          <a:p>
            <a:pPr lvl="0" indent="0">
              <a:buNone/>
            </a:pPr>
            <a:r>
              <a:rPr>
                <a:latin typeface="Courier"/>
              </a:rPr>
              <a:t>anova_variable </a:t>
            </a:r>
            <a:r>
              <a:rPr>
                <a:solidFill>
                  <a:srgbClr val="007020"/>
                </a:solidFill>
                <a:latin typeface="Courier"/>
              </a:rPr>
              <a:t>&lt;-</a:t>
            </a:r>
            <a:r>
              <a:rPr>
                <a:latin typeface="Courier"/>
              </a:rPr>
              <a:t> </a:t>
            </a:r>
            <a:r>
              <a:rPr>
                <a:solidFill>
                  <a:srgbClr val="06287E"/>
                </a:solidFill>
                <a:latin typeface="Courier"/>
              </a:rPr>
              <a:t>summary</a:t>
            </a:r>
            <a:r>
              <a:rPr>
                <a:latin typeface="Courier"/>
              </a:rPr>
              <a:t>(</a:t>
            </a:r>
            <a:r>
              <a:rPr>
                <a:solidFill>
                  <a:srgbClr val="06287E"/>
                </a:solidFill>
                <a:latin typeface="Courier"/>
              </a:rPr>
              <a:t>aov</a:t>
            </a:r>
            <a:r>
              <a:rPr>
                <a:latin typeface="Courier"/>
              </a:rPr>
              <a:t>(DV</a:t>
            </a:r>
            <a:r>
              <a:rPr>
                <a:solidFill>
                  <a:srgbClr val="4070A0"/>
                </a:solidFill>
                <a:latin typeface="Courier"/>
              </a:rPr>
              <a:t>~</a:t>
            </a:r>
            <a:r>
              <a:rPr>
                <a:latin typeface="Courier"/>
              </a:rPr>
              <a:t>IV, df))</a:t>
            </a:r>
          </a:p>
          <a:p>
            <a:pPr lvl="0" indent="0" marL="0">
              <a:buNone/>
            </a:pPr>
            <a:r>
              <a:rPr/>
              <a:t>Get F and associated p</a:t>
            </a:r>
          </a:p>
          <a:p>
            <a:pPr lvl="0" indent="0">
              <a:buNone/>
            </a:pPr>
            <a:r>
              <a:rPr>
                <a:latin typeface="Courier"/>
              </a:rPr>
              <a:t>anova_variable[[</a:t>
            </a:r>
            <a:r>
              <a:rPr>
                <a:solidFill>
                  <a:srgbClr val="40A070"/>
                </a:solidFill>
                <a:latin typeface="Courier"/>
              </a:rPr>
              <a:t>1</a:t>
            </a:r>
            <a:r>
              <a:rPr>
                <a:latin typeface="Courier"/>
              </a:rPr>
              <a:t>]]</a:t>
            </a:r>
            <a:r>
              <a:rPr>
                <a:solidFill>
                  <a:srgbClr val="4070A0"/>
                </a:solidFill>
                <a:latin typeface="Courier"/>
              </a:rPr>
              <a:t>$`</a:t>
            </a:r>
            <a:r>
              <a:rPr>
                <a:solidFill>
                  <a:srgbClr val="7D9029"/>
                </a:solidFill>
                <a:latin typeface="Courier"/>
              </a:rPr>
              <a:t>F value</a:t>
            </a:r>
            <a:r>
              <a:rPr>
                <a:solidFill>
                  <a:srgbClr val="4070A0"/>
                </a:solidFill>
                <a:latin typeface="Courier"/>
              </a:rPr>
              <a:t>`</a:t>
            </a:r>
          </a:p>
          <a:p>
            <a:pPr lvl="0" indent="0">
              <a:buNone/>
            </a:pPr>
            <a:r>
              <a:rPr>
                <a:latin typeface="Courier"/>
              </a:rPr>
              <a:t>## [1] 0.9391304        NA</a:t>
            </a:r>
          </a:p>
          <a:p>
            <a:pPr lvl="0" indent="0">
              <a:buNone/>
            </a:pPr>
            <a:r>
              <a:rPr>
                <a:latin typeface="Courier"/>
              </a:rPr>
              <a:t>anova_variable[[</a:t>
            </a:r>
            <a:r>
              <a:rPr>
                <a:solidFill>
                  <a:srgbClr val="40A070"/>
                </a:solidFill>
                <a:latin typeface="Courier"/>
              </a:rPr>
              <a:t>1</a:t>
            </a:r>
            <a:r>
              <a:rPr>
                <a:latin typeface="Courier"/>
              </a:rPr>
              <a:t>]]</a:t>
            </a:r>
            <a:r>
              <a:rPr>
                <a:solidFill>
                  <a:srgbClr val="4070A0"/>
                </a:solidFill>
                <a:latin typeface="Courier"/>
              </a:rPr>
              <a:t>$`</a:t>
            </a:r>
            <a:r>
              <a:rPr>
                <a:solidFill>
                  <a:srgbClr val="7D9029"/>
                </a:solidFill>
                <a:latin typeface="Courier"/>
              </a:rPr>
              <a:t>Pr(&gt;F)</a:t>
            </a:r>
            <a:r>
              <a:rPr>
                <a:solidFill>
                  <a:srgbClr val="4070A0"/>
                </a:solidFill>
                <a:latin typeface="Courier"/>
              </a:rPr>
              <a:t>`</a:t>
            </a:r>
          </a:p>
          <a:p>
            <a:pPr lvl="0" indent="0">
              <a:buNone/>
            </a:pPr>
            <a:r>
              <a:rPr>
                <a:latin typeface="Courier"/>
              </a:rPr>
              <a:t>## [1] 0.4417359        NA</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Df, SS, and MS</a:t>
            </a:r>
          </a:p>
        </p:txBody>
      </p:sp>
      <p:sp>
        <p:nvSpPr>
          <p:cNvPr id="3" name="Content Placeholder 2"/>
          <p:cNvSpPr>
            <a:spLocks noGrp="1"/>
          </p:cNvSpPr>
          <p:nvPr>
            <p:ph idx="1"/>
          </p:nvPr>
        </p:nvSpPr>
        <p:spPr/>
        <p:txBody>
          <a:bodyPr/>
          <a:lstStyle/>
          <a:p>
            <a:pPr lvl="0" indent="0">
              <a:buNone/>
            </a:pPr>
            <a:r>
              <a:rPr>
                <a:latin typeface="Courier"/>
              </a:rPr>
              <a:t>anova_variable[[</a:t>
            </a:r>
            <a:r>
              <a:rPr>
                <a:solidFill>
                  <a:srgbClr val="40A070"/>
                </a:solidFill>
                <a:latin typeface="Courier"/>
              </a:rPr>
              <a:t>1</a:t>
            </a:r>
            <a:r>
              <a:rPr>
                <a:latin typeface="Courier"/>
              </a:rPr>
              <a:t>]]</a:t>
            </a:r>
            <a:r>
              <a:rPr>
                <a:solidFill>
                  <a:srgbClr val="4070A0"/>
                </a:solidFill>
                <a:latin typeface="Courier"/>
              </a:rPr>
              <a:t>$</a:t>
            </a:r>
            <a:r>
              <a:rPr>
                <a:latin typeface="Courier"/>
              </a:rPr>
              <a:t>Df</a:t>
            </a:r>
          </a:p>
          <a:p>
            <a:pPr lvl="0" indent="0">
              <a:buNone/>
            </a:pPr>
            <a:r>
              <a:rPr>
                <a:latin typeface="Courier"/>
              </a:rPr>
              <a:t>## [1] 2 6</a:t>
            </a:r>
          </a:p>
          <a:p>
            <a:pPr lvl="0" indent="0">
              <a:buNone/>
            </a:pPr>
            <a:r>
              <a:rPr>
                <a:latin typeface="Courier"/>
              </a:rPr>
              <a:t>anova_variable[[</a:t>
            </a:r>
            <a:r>
              <a:rPr>
                <a:solidFill>
                  <a:srgbClr val="40A070"/>
                </a:solidFill>
                <a:latin typeface="Courier"/>
              </a:rPr>
              <a:t>1</a:t>
            </a:r>
            <a:r>
              <a:rPr>
                <a:latin typeface="Courier"/>
              </a:rPr>
              <a:t>]]</a:t>
            </a:r>
            <a:r>
              <a:rPr>
                <a:solidFill>
                  <a:srgbClr val="4070A0"/>
                </a:solidFill>
                <a:latin typeface="Courier"/>
              </a:rPr>
              <a:t>$`</a:t>
            </a:r>
            <a:r>
              <a:rPr>
                <a:solidFill>
                  <a:srgbClr val="7D9029"/>
                </a:solidFill>
                <a:latin typeface="Courier"/>
              </a:rPr>
              <a:t>Sum Sq</a:t>
            </a:r>
            <a:r>
              <a:rPr>
                <a:solidFill>
                  <a:srgbClr val="4070A0"/>
                </a:solidFill>
                <a:latin typeface="Courier"/>
              </a:rPr>
              <a:t>`</a:t>
            </a:r>
          </a:p>
          <a:p>
            <a:pPr lvl="0" indent="0">
              <a:buNone/>
            </a:pPr>
            <a:r>
              <a:rPr>
                <a:latin typeface="Courier"/>
              </a:rPr>
              <a:t>## [1]  72 230</a:t>
            </a:r>
          </a:p>
          <a:p>
            <a:pPr lvl="0" indent="0">
              <a:buNone/>
            </a:pPr>
            <a:r>
              <a:rPr>
                <a:latin typeface="Courier"/>
              </a:rPr>
              <a:t>anova_variable[[</a:t>
            </a:r>
            <a:r>
              <a:rPr>
                <a:solidFill>
                  <a:srgbClr val="40A070"/>
                </a:solidFill>
                <a:latin typeface="Courier"/>
              </a:rPr>
              <a:t>1</a:t>
            </a:r>
            <a:r>
              <a:rPr>
                <a:latin typeface="Courier"/>
              </a:rPr>
              <a:t>]]</a:t>
            </a:r>
            <a:r>
              <a:rPr>
                <a:solidFill>
                  <a:srgbClr val="4070A0"/>
                </a:solidFill>
                <a:latin typeface="Courier"/>
              </a:rPr>
              <a:t>$`</a:t>
            </a:r>
            <a:r>
              <a:rPr>
                <a:solidFill>
                  <a:srgbClr val="7D9029"/>
                </a:solidFill>
                <a:latin typeface="Courier"/>
              </a:rPr>
              <a:t>Mean Sq</a:t>
            </a:r>
            <a:r>
              <a:rPr>
                <a:solidFill>
                  <a:srgbClr val="4070A0"/>
                </a:solidFill>
                <a:latin typeface="Courier"/>
              </a:rPr>
              <a:t>`</a:t>
            </a:r>
          </a:p>
          <a:p>
            <a:pPr lvl="0" indent="0">
              <a:buNone/>
            </a:pPr>
            <a:r>
              <a:rPr>
                <a:latin typeface="Courier"/>
              </a:rPr>
              <a:t>## [1] 36.00000 38.33333</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class: More ANOVA</a:t>
            </a:r>
          </a:p>
        </p:txBody>
      </p:sp>
      <p:sp>
        <p:nvSpPr>
          <p:cNvPr id="3" name="Content Placeholder 2"/>
          <p:cNvSpPr>
            <a:spLocks noGrp="1"/>
          </p:cNvSpPr>
          <p:nvPr>
            <p:ph idx="1"/>
          </p:nvPr>
        </p:nvSpPr>
        <p:spPr/>
        <p:txBody>
          <a:bodyPr/>
          <a:lstStyle/>
          <a:p>
            <a:pPr lvl="0" indent="-342900" marL="342900">
              <a:buAutoNum type="arabicPeriod"/>
            </a:pPr>
            <a:r>
              <a:rPr/>
              <a:t>ANOVA quiz begins Wednesday, April 3rd, due next wednesday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Purpose of ANOVA</a:t>
            </a:r>
          </a:p>
        </p:txBody>
      </p:sp>
      <p:sp>
        <p:nvSpPr>
          <p:cNvPr id="3" name="Content Placeholder 2"/>
          <p:cNvSpPr>
            <a:spLocks noGrp="1"/>
          </p:cNvSpPr>
          <p:nvPr>
            <p:ph idx="1"/>
          </p:nvPr>
        </p:nvSpPr>
        <p:spPr/>
        <p:txBody>
          <a:bodyPr/>
          <a:lstStyle/>
          <a:p>
            <a:pPr lvl="0" indent="-342900" marL="342900">
              <a:buAutoNum type="arabicPeriod"/>
            </a:pPr>
            <a:r>
              <a:rPr/>
              <a:t>Statistical inference test for multiple (2 or more) groups</a:t>
            </a:r>
          </a:p>
          <a:p>
            <a:pPr lvl="0" indent="-342900" marL="342900">
              <a:buAutoNum type="arabicPeriod"/>
            </a:pPr>
            <a:r>
              <a:rPr/>
              <a:t>The kind of ANOVA you run depends on the experimental design. This week we focus on </a:t>
            </a:r>
            <a:r>
              <a:rPr b="1"/>
              <a:t>Between-Subjects designs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Heads up</a:t>
            </a:r>
          </a:p>
        </p:txBody>
      </p:sp>
      <p:sp>
        <p:nvSpPr>
          <p:cNvPr id="3" name="Content Placeholder 2"/>
          <p:cNvSpPr>
            <a:spLocks noGrp="1"/>
          </p:cNvSpPr>
          <p:nvPr>
            <p:ph idx="1"/>
          </p:nvPr>
        </p:nvSpPr>
        <p:spPr/>
        <p:txBody>
          <a:bodyPr/>
          <a:lstStyle/>
          <a:p>
            <a:pPr lvl="0" indent="0" marL="0">
              <a:buNone/>
            </a:pPr>
            <a:r>
              <a:rPr/>
              <a:t>The end result of an ANOVA gives back similar information as a t-test</a:t>
            </a:r>
          </a:p>
          <a:p>
            <a:pPr lvl="0" indent="-342900" marL="342900">
              <a:buAutoNum type="arabicPeriod"/>
            </a:pPr>
            <a:r>
              <a:rPr/>
              <a:t>t(df) = t-value, p = p-value</a:t>
            </a:r>
          </a:p>
          <a:p>
            <a:pPr lvl="0" indent="-342900" marL="342900">
              <a:buAutoNum type="arabicPeriod"/>
            </a:pPr>
            <a:r>
              <a:rPr/>
              <a:t>F(df1, df2) = F-value, p = value</a:t>
            </a:r>
          </a:p>
          <a:p>
            <a:pPr lvl="0" indent="0" marL="0">
              <a:buNone/>
            </a:pPr>
            <a:r>
              <a:rPr/>
              <a:t>Reporting of F-tests also typically include one more thing:</a:t>
            </a:r>
          </a:p>
          <a:p>
            <a:pPr lvl="0" indent="-342900" marL="342900">
              <a:buAutoNum startAt="3" type="arabicPeriod"/>
            </a:pPr>
            <a:r>
              <a:rPr/>
              <a:t>F(df1, df2) = F-value, MSE = MS error value, p = value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Fast Example</a:t>
            </a:r>
          </a:p>
        </p:txBody>
      </p:sp>
      <p:sp>
        <p:nvSpPr>
          <p:cNvPr id="3" name="Content Placeholder 2"/>
          <p:cNvSpPr>
            <a:spLocks noGrp="1"/>
          </p:cNvSpPr>
          <p:nvPr>
            <p:ph idx="1"/>
          </p:nvPr>
        </p:nvSpPr>
        <p:spPr/>
        <p:txBody>
          <a:bodyPr/>
          <a:lstStyle/>
          <a:p>
            <a:pPr lvl="0" indent="0">
              <a:buNone/>
            </a:pPr>
            <a:r>
              <a:rPr>
                <a:latin typeface="Courier"/>
              </a:rPr>
              <a:t>A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20</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B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6</a:t>
            </a:r>
            <a:r>
              <a:rPr>
                <a:latin typeface="Courier"/>
              </a:rPr>
              <a:t>,</a:t>
            </a:r>
            <a:r>
              <a:rPr>
                <a:solidFill>
                  <a:srgbClr val="40A070"/>
                </a:solidFill>
                <a:latin typeface="Courier"/>
              </a:rPr>
              <a:t>2</a:t>
            </a:r>
            <a:r>
              <a:rPr>
                <a:latin typeface="Courier"/>
              </a:rPr>
              <a:t>,</a:t>
            </a:r>
            <a:r>
              <a:rPr>
                <a:solidFill>
                  <a:srgbClr val="40A070"/>
                </a:solidFill>
                <a:latin typeface="Courier"/>
              </a:rPr>
              <a:t>7</a:t>
            </a:r>
            <a:r>
              <a:rPr>
                <a:latin typeface="Courier"/>
              </a:rPr>
              <a:t>)</a:t>
            </a:r>
            <a:br/>
            <a:r>
              <a:rPr>
                <a:latin typeface="Courier"/>
              </a:rPr>
              <a:t>C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IV </a:t>
            </a:r>
            <a:r>
              <a:rPr>
                <a:solidFill>
                  <a:srgbClr val="007020"/>
                </a:solidFill>
                <a:latin typeface="Courier"/>
              </a:rPr>
              <a:t>&lt;-</a:t>
            </a:r>
            <a:r>
              <a:rPr>
                <a:latin typeface="Courier"/>
              </a:rPr>
              <a:t> </a:t>
            </a:r>
            <a:r>
              <a:rPr>
                <a:solidFill>
                  <a:srgbClr val="06287E"/>
                </a:solidFill>
                <a:latin typeface="Courier"/>
              </a:rPr>
              <a:t>as.factor</a:t>
            </a:r>
            <a:r>
              <a:rPr>
                <a:latin typeface="Courier"/>
              </a:rPr>
              <a:t>(</a:t>
            </a:r>
            <a:r>
              <a:rPr>
                <a:solidFill>
                  <a:srgbClr val="06287E"/>
                </a:solidFill>
                <a:latin typeface="Courier"/>
              </a:rPr>
              <a:t>rep</a:t>
            </a:r>
            <a:r>
              <a:rPr>
                <a:latin typeface="Courier"/>
              </a:rPr>
              <a:t>(</a:t>
            </a:r>
            <a:r>
              <a:rPr>
                <a:solidFill>
                  <a:srgbClr val="06287E"/>
                </a:solidFill>
                <a:latin typeface="Courier"/>
              </a:rPr>
              <a:t>c</a:t>
            </a:r>
            <a:r>
              <a:rPr>
                <a:latin typeface="Courier"/>
              </a:rPr>
              <a:t>(</a:t>
            </a:r>
            <a:r>
              <a:rPr>
                <a:solidFill>
                  <a:srgbClr val="4070A0"/>
                </a:solidFill>
                <a:latin typeface="Courier"/>
              </a:rPr>
              <a:t>"A"</a:t>
            </a:r>
            <a:r>
              <a:rPr>
                <a:latin typeface="Courier"/>
              </a:rPr>
              <a:t>,</a:t>
            </a:r>
            <a:r>
              <a:rPr>
                <a:solidFill>
                  <a:srgbClr val="4070A0"/>
                </a:solidFill>
                <a:latin typeface="Courier"/>
              </a:rPr>
              <a:t>"B"</a:t>
            </a:r>
            <a:r>
              <a:rPr>
                <a:latin typeface="Courier"/>
              </a:rPr>
              <a:t>,</a:t>
            </a:r>
            <a:r>
              <a:rPr>
                <a:solidFill>
                  <a:srgbClr val="4070A0"/>
                </a:solidFill>
                <a:latin typeface="Courier"/>
              </a:rPr>
              <a:t>"C"</a:t>
            </a:r>
            <a:r>
              <a:rPr>
                <a:latin typeface="Courier"/>
              </a:rPr>
              <a:t>),</a:t>
            </a:r>
            <a:r>
              <a:rPr>
                <a:solidFill>
                  <a:srgbClr val="7D9029"/>
                </a:solidFill>
                <a:latin typeface="Courier"/>
              </a:rPr>
              <a:t>each=</a:t>
            </a:r>
            <a:r>
              <a:rPr>
                <a:solidFill>
                  <a:srgbClr val="40A070"/>
                </a:solidFill>
                <a:latin typeface="Courier"/>
              </a:rPr>
              <a:t>3</a:t>
            </a:r>
            <a:r>
              <a:rPr>
                <a:latin typeface="Courier"/>
              </a:rPr>
              <a:t>))</a:t>
            </a:r>
            <a:br/>
            <a:r>
              <a:rPr>
                <a:latin typeface="Courier"/>
              </a:rPr>
              <a:t>DV </a:t>
            </a:r>
            <a:r>
              <a:rPr>
                <a:solidFill>
                  <a:srgbClr val="007020"/>
                </a:solidFill>
                <a:latin typeface="Courier"/>
              </a:rPr>
              <a:t>&lt;-</a:t>
            </a:r>
            <a:r>
              <a:rPr>
                <a:latin typeface="Courier"/>
              </a:rPr>
              <a:t> </a:t>
            </a:r>
            <a:r>
              <a:rPr>
                <a:solidFill>
                  <a:srgbClr val="06287E"/>
                </a:solidFill>
                <a:latin typeface="Courier"/>
              </a:rPr>
              <a:t>c</a:t>
            </a:r>
            <a:r>
              <a:rPr>
                <a:latin typeface="Courier"/>
              </a:rPr>
              <a:t>(A,B,C)</a:t>
            </a:r>
            <a:br/>
            <a:r>
              <a:rPr>
                <a:latin typeface="Courier"/>
              </a:rPr>
              <a:t>df </a:t>
            </a:r>
            <a:r>
              <a:rPr>
                <a:solidFill>
                  <a:srgbClr val="007020"/>
                </a:solidFill>
                <a:latin typeface="Courier"/>
              </a:rPr>
              <a:t>&lt;-</a:t>
            </a:r>
            <a:r>
              <a:rPr>
                <a:latin typeface="Courier"/>
              </a:rPr>
              <a:t> </a:t>
            </a:r>
            <a:r>
              <a:rPr>
                <a:solidFill>
                  <a:srgbClr val="06287E"/>
                </a:solidFill>
                <a:latin typeface="Courier"/>
              </a:rPr>
              <a:t>data.frame</a:t>
            </a:r>
            <a:r>
              <a:rPr>
                <a:latin typeface="Courier"/>
              </a:rPr>
              <a:t>(IV,DV)</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aov()</a:t>
            </a:r>
          </a:p>
        </p:txBody>
      </p:sp>
      <p:sp>
        <p:nvSpPr>
          <p:cNvPr id="3" name="Content Placeholder 2"/>
          <p:cNvSpPr>
            <a:spLocks noGrp="1"/>
          </p:cNvSpPr>
          <p:nvPr>
            <p:ph idx="1"/>
          </p:nvPr>
        </p:nvSpPr>
        <p:spPr/>
        <p:txBody>
          <a:bodyPr/>
          <a:lstStyle/>
          <a:p>
            <a:pPr lvl="0" indent="0">
              <a:buNone/>
            </a:pPr>
            <a:r>
              <a:rPr>
                <a:solidFill>
                  <a:srgbClr val="06287E"/>
                </a:solidFill>
                <a:latin typeface="Courier"/>
              </a:rPr>
              <a:t>aov</a:t>
            </a:r>
            <a:r>
              <a:rPr>
                <a:latin typeface="Courier"/>
              </a:rPr>
              <a:t>(DV</a:t>
            </a:r>
            <a:r>
              <a:rPr>
                <a:solidFill>
                  <a:srgbClr val="4070A0"/>
                </a:solidFill>
                <a:latin typeface="Courier"/>
              </a:rPr>
              <a:t>~</a:t>
            </a:r>
            <a:r>
              <a:rPr>
                <a:latin typeface="Courier"/>
              </a:rPr>
              <a:t>IV,df)</a:t>
            </a:r>
          </a:p>
          <a:p>
            <a:pPr lvl="0" indent="0">
              <a:buNone/>
            </a:pPr>
            <a:r>
              <a:rPr>
                <a:latin typeface="Courier"/>
              </a:rPr>
              <a:t>## Call:
##    aov(formula = DV ~ IV, data = df)
## 
## Terms:
##                  IV Residuals
## Sum of Squares   72       230
## Deg. of Freedom   2         6
## 
## Residual standard error: 6.191392
## Estimated effects may be unbalanced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One-Factor ANOVA</dc:title>
  <dc:creator>Matthew Crump</dc:creator>
  <cp:keywords/>
  <dcterms:created xsi:type="dcterms:W3CDTF">2023-10-24T15:16:57Z</dcterms:created>
  <dcterms:modified xsi:type="dcterms:W3CDTF">2023-10-24T15:16:57Z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2018/07/20 (updated: 2023-10-24)</vt:lpwstr>
  </property>
  <property fmtid="{D5CDD505-2E9C-101B-9397-08002B2CF9AE}" pid="3" name="output">
    <vt:lpwstr>powerpoint_presentation</vt:lpwstr>
  </property>
  <property fmtid="{D5CDD505-2E9C-101B-9397-08002B2CF9AE}" pid="4" name="subtitle">
    <vt:lpwstr>Between-subjects designs</vt:lpwstr>
  </property>
</Properties>
</file>