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removePersonalInfoOnSave="1" saveSubsetFonts="1">
  <p:sldMasterIdLst>
    <p:sldMasterId id="2147483648" r:id="rId4"/>
  </p:sldMaster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1200"/>
    <a:srgbClr val="622422"/>
    <a:srgbClr val="F9EB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sz="25486"/>
    <p:restoredTop sz="94694"/>
  </p:normalViewPr>
  <p:slideViewPr>
    <p:cSldViewPr snapToGrid="0">
      <p:cViewPr varScale="1">
        <p:scale>
          <a:sx d="100" n="119"/>
          <a:sy d="100" n="119"/>
        </p:scale>
        <p:origin x="224" y="232"/>
      </p:cViewPr>
      <p:guideLst/>
    </p:cSldViewPr>
  </p:slideViewPr>
  <p:notesTextViewPr>
    <p:cViewPr>
      <p:scale>
        <a:sx d="1" n="1"/>
        <a:sy d="1" n="1"/>
      </p:scale>
      <p:origin x="0" y="0"/>
    </p:cViewPr>
  </p:notesTextViewPr>
  <p:sorterViewPr>
    <p:cViewPr>
      <p:scale>
        <a:sx d="100" n="80"/>
        <a:sy d="100" n="80"/>
      </p:scale>
      <p:origin x="0" y="0"/>
    </p:cViewPr>
  </p:sorterViewPr>
  <p:notesViewPr>
    <p:cSldViewPr snapToGrid="0">
      <p:cViewPr varScale="1">
        <p:scale>
          <a:sx d="100" n="97"/>
          <a:sy d="100" n="97"/>
        </p:scale>
        <p:origin x="4328" y="200"/>
      </p:cViewPr>
      <p:guideLst/>
    </p:cSldViewPr>
  </p:notesViewPr>
  <p:gridSpacing cx="76200" cy="76200"/>
</p:viewPr>
</file>

<file path=ppt/_rels/presentation.xml.rels><?xml version="1.0" encoding="UTF-8"?><Relationships xmlns="http://schemas.openxmlformats.org/package/2006/relationships"><Relationship Id="rId5" Type="http://schemas.openxmlformats.org/officeDocument/2006/relationships/slide" Target="slides/slide1.xml" /><Relationship Id="rId6" Type="http://schemas.openxmlformats.org/officeDocument/2006/relationships/slide" Target="slides/slide2.xml" /><Relationship Id="rId7" Type="http://schemas.openxmlformats.org/officeDocument/2006/relationships/slide" Target="slides/slide3.xml" /><Relationship Id="rId8" Type="http://schemas.openxmlformats.org/officeDocument/2006/relationships/slide" Target="slides/slide4.xml" /><Relationship Id="rId9" Type="http://schemas.openxmlformats.org/officeDocument/2006/relationships/slide" Target="slides/slide5.xml" /><Relationship Id="rId10" Type="http://schemas.openxmlformats.org/officeDocument/2006/relationships/slide" Target="slides/slide6.xml" /><Relationship Id="rId11" Type="http://schemas.openxmlformats.org/officeDocument/2006/relationships/slide" Target="slides/slide7.xml" /><Relationship Id="rId12" Type="http://schemas.openxmlformats.org/officeDocument/2006/relationships/slide" Target="slides/slide8.xml" /><Relationship Id="rId13" Type="http://schemas.openxmlformats.org/officeDocument/2006/relationships/slide" Target="slides/slide9.xml" /><Relationship Id="rId14" Type="http://schemas.openxmlformats.org/officeDocument/2006/relationships/slide" Target="slides/slide10.xml" /><Relationship Id="rId15" Type="http://schemas.openxmlformats.org/officeDocument/2006/relationships/slide" Target="slides/slide11.xml" /><Relationship Id="rId16" Type="http://schemas.openxmlformats.org/officeDocument/2006/relationships/slide" Target="slides/slide12.xml" /><Relationship Id="rId17" Type="http://schemas.openxmlformats.org/officeDocument/2006/relationships/slide" Target="slides/slide13.xml" /><Relationship Id="rId18" Type="http://schemas.openxmlformats.org/officeDocument/2006/relationships/slide" Target="slides/slide14.xml" /><Relationship Id="rId19" Type="http://schemas.openxmlformats.org/officeDocument/2006/relationships/slide" Target="slides/slide15.xml" /><Relationship Id="rId20" Type="http://schemas.openxmlformats.org/officeDocument/2006/relationships/slide" Target="slides/slide16.xml" /><Relationship Id="rId21" Type="http://schemas.openxmlformats.org/officeDocument/2006/relationships/slide" Target="slides/slide17.xml" /><Relationship Id="rId22" Type="http://schemas.openxmlformats.org/officeDocument/2006/relationships/slide" Target="slides/slide18.xml" /><Relationship Id="rId23" Type="http://schemas.openxmlformats.org/officeDocument/2006/relationships/slide" Target="slides/slide19.xml" /><Relationship Id="rId24" Type="http://schemas.openxmlformats.org/officeDocument/2006/relationships/slide" Target="slides/slide20.xml" /><Relationship Id="rId25" Type="http://schemas.openxmlformats.org/officeDocument/2006/relationships/slide" Target="slides/slide21.xml" /><Relationship Id="rId26" Type="http://schemas.openxmlformats.org/officeDocument/2006/relationships/slide" Target="slides/slide22.xml" /><Relationship Id="rId27" Type="http://schemas.openxmlformats.org/officeDocument/2006/relationships/slide" Target="slides/slide23.xml" /><Relationship Id="rId28" Type="http://schemas.openxmlformats.org/officeDocument/2006/relationships/slide" Target="slides/slide24.xml" /><Relationship Id="rId29" Type="http://schemas.openxmlformats.org/officeDocument/2006/relationships/slide" Target="slides/slide25.xml" /><Relationship Id="rId30" Type="http://schemas.openxmlformats.org/officeDocument/2006/relationships/slide" Target="slides/slide26.xml" /><Relationship Id="rId31" Type="http://schemas.openxmlformats.org/officeDocument/2006/relationships/slide" Target="slides/slide27.xml" /><Relationship Id="rId32" Type="http://schemas.openxmlformats.org/officeDocument/2006/relationships/slide" Target="slides/slide28.xml" /><Relationship Id="rId33" Type="http://schemas.openxmlformats.org/officeDocument/2006/relationships/slide" Target="slides/slide29.xml" /><Relationship Id="rId34" Type="http://schemas.openxmlformats.org/officeDocument/2006/relationships/slide" Target="slides/slide30.xml" /><Relationship Id="rId35" Type="http://schemas.openxmlformats.org/officeDocument/2006/relationships/slide" Target="slides/slide31.xml" /><Relationship Id="rId36" Type="http://schemas.openxmlformats.org/officeDocument/2006/relationships/slide" Target="slides/slide32.xml" /><Relationship Id="rId37" Type="http://schemas.openxmlformats.org/officeDocument/2006/relationships/slide" Target="slides/slide33.xml" /><Relationship Id="rId38" Type="http://schemas.openxmlformats.org/officeDocument/2006/relationships/slide" Target="slides/slide34.xml" /><Relationship Id="rId39" Type="http://schemas.openxmlformats.org/officeDocument/2006/relationships/slide" Target="slides/slide35.xml" /><Relationship Id="rId40" Type="http://schemas.openxmlformats.org/officeDocument/2006/relationships/slide" Target="slides/slide36.xml" /><Relationship Id="rId41" Type="http://schemas.openxmlformats.org/officeDocument/2006/relationships/slide" Target="slides/slide37.xml" /><Relationship Id="rId42" Type="http://schemas.openxmlformats.org/officeDocument/2006/relationships/slide" Target="slides/slide38.xml" /><Relationship Id="rId43" Type="http://schemas.openxmlformats.org/officeDocument/2006/relationships/slide" Target="slides/slide39.xml" /><Relationship Id="rId44" Type="http://schemas.openxmlformats.org/officeDocument/2006/relationships/slide" Target="slides/slide40.xml" /><Relationship Id="rId45" Type="http://schemas.openxmlformats.org/officeDocument/2006/relationships/slide" Target="slides/slide41.xml" /><Relationship Id="rId46" Type="http://schemas.openxmlformats.org/officeDocument/2006/relationships/slide" Target="slides/slide42.xml" /><Relationship Id="rId47" Type="http://schemas.openxmlformats.org/officeDocument/2006/relationships/slide" Target="slides/slide43.xml" /><Relationship Id="rId48" Type="http://schemas.openxmlformats.org/officeDocument/2006/relationships/slide" Target="slides/slide44.xml" /><Relationship Id="rId51" Type="http://schemas.openxmlformats.org/officeDocument/2006/relationships/presProps" Target="presProps.xml" /><Relationship Id="rId3" Type="http://schemas.openxmlformats.org/officeDocument/2006/relationships/customXml" Target="../customXml/item3.xml" /><Relationship Id="rId50" Type="http://schemas.openxmlformats.org/officeDocument/2006/relationships/commentAuthors" Target="commentAuthors.xml" /><Relationship Id="rId55" Type="http://schemas.microsoft.com/office/2018/10/relationships/authors" Target="authors.xml" /><Relationship Id="rId2" Type="http://schemas.openxmlformats.org/officeDocument/2006/relationships/customXml" Target="../customXml/item2.xml" /><Relationship Id="rId1" Type="http://schemas.openxmlformats.org/officeDocument/2006/relationships/customXml" Target="../customXml/item1.xml" /><Relationship Id="rId49" Type="http://schemas.openxmlformats.org/officeDocument/2006/relationships/handoutMaster" Target="handoutMasters/handoutMaster1.xml" /><Relationship Id="rId54" Type="http://schemas.openxmlformats.org/officeDocument/2006/relationships/tableStyles" Target="tableStyles.xml" /><Relationship Id="rId53" Type="http://schemas.openxmlformats.org/officeDocument/2006/relationships/theme" Target="theme/theme1.xml" /><Relationship Id="rId4" Type="http://schemas.openxmlformats.org/officeDocument/2006/relationships/slideMaster" Target="slideMasters/slideMaster1.xml" /><Relationship Id="rId52"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57E798C-A2BA-010C-BC17-29D65A316C97}"/>
              </a:ext>
            </a:extLst>
          </p:cNvPr>
          <p:cNvSpPr>
            <a:spLocks noGrp="1"/>
          </p:cNvSpPr>
          <p:nvPr>
            <p:ph type="dt" sz="half" idx="10"/>
          </p:nvPr>
        </p:nvSpPr>
        <p:spPr/>
        <p:txBody>
          <a:bodyPr/>
          <a:lstStyle/>
          <a:p>
            <a:fld id="{D9BAD1CA-5F7E-489F-B9AC-F0EBC9D9712D}" type="datetime1">
              <a:rPr lang="en-US" smtClean="0"/>
              <a:t>8/23/23</a:t>
            </a:fld>
            <a:endParaRPr lang="en-US" dirty="0"/>
          </a:p>
        </p:txBody>
      </p:sp>
      <p:sp>
        <p:nvSpPr>
          <p:cNvPr id="4" name="Title Placeholder 1">
            <a:extLst>
              <a:ext uri="{FF2B5EF4-FFF2-40B4-BE49-F238E27FC236}">
                <a16:creationId xmlns:a16="http://schemas.microsoft.com/office/drawing/2014/main" id="{A1C17064-12D5-54C5-7693-1E011F98BBD0}"/>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p>
            <a:r>
              <a:rPr lang="en-US" dirty="0"/>
              <a:t>Click to edit Master title style</a:t>
            </a:r>
          </a:p>
        </p:txBody>
      </p:sp>
      <p:sp>
        <p:nvSpPr>
          <p:cNvPr id="5" name="Text Placeholder 2">
            <a:extLst>
              <a:ext uri="{FF2B5EF4-FFF2-40B4-BE49-F238E27FC236}">
                <a16:creationId xmlns:a16="http://schemas.microsoft.com/office/drawing/2014/main" id="{A51ED33A-CFEF-72C8-A8D3-B6502C1C0AE2}"/>
              </a:ext>
            </a:extLst>
          </p:cNvPr>
          <p:cNvSpPr>
            <a:spLocks noGrp="1"/>
          </p:cNvSpPr>
          <p:nvPr>
            <p:ph idx="1"/>
          </p:nvPr>
        </p:nvSpPr>
        <p:spPr>
          <a:xfrm>
            <a:off x="381000" y="1825625"/>
            <a:ext cx="114300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27635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C91C3847-C0E9-C107-94AC-AC24DD171630}"/>
              </a:ext>
            </a:extLst>
          </p:cNvPr>
          <p:cNvSpPr>
            <a:spLocks noGrp="1"/>
          </p:cNvSpPr>
          <p:nvPr>
            <p:ph type="dt" sz="half" idx="10"/>
          </p:nvPr>
        </p:nvSpPr>
        <p:spPr/>
        <p:txBody>
          <a:bodyPr/>
          <a:lstStyle/>
          <a:p>
            <a:fld id="{D9BAD1CA-5F7E-489F-B9AC-F0EBC9D9712D}" type="datetime1">
              <a:rPr lang="en-US" smtClean="0"/>
              <a:t>8/23/23</a:t>
            </a:fld>
            <a:endParaRPr lang="en-US" dirty="0"/>
          </a:p>
        </p:txBody>
      </p:sp>
      <p:sp>
        <p:nvSpPr>
          <p:cNvPr id="5" name="Rectangle 4">
            <a:extLst>
              <a:ext uri="{FF2B5EF4-FFF2-40B4-BE49-F238E27FC236}">
                <a16:creationId xmlns:a16="http://schemas.microsoft.com/office/drawing/2014/main" id="{9418404B-D827-243F-78C6-3AC9FA1226FD}"/>
              </a:ext>
            </a:extLst>
          </p:cNvPr>
          <p:cNvSpPr/>
          <p:nvPr userDrawn="1"/>
        </p:nvSpPr>
        <p:spPr>
          <a:xfrm>
            <a:off x="2043953" y="2205318"/>
            <a:ext cx="8104094" cy="23128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A2AC7089-E6E7-B930-FBD6-6C1BFBC8A48C}"/>
              </a:ext>
            </a:extLst>
          </p:cNvPr>
          <p:cNvSpPr txBox="1">
            <a:spLocks/>
          </p:cNvSpPr>
          <p:nvPr userDrawn="1"/>
        </p:nvSpPr>
        <p:spPr>
          <a:xfrm>
            <a:off x="2432050" y="2665037"/>
            <a:ext cx="7327900" cy="902916"/>
          </a:xfrm>
          <a:prstGeom prst="rect">
            <a:avLst/>
          </a:prstGeom>
        </p:spPr>
        <p:txBody>
          <a:bodyPr anchor="ctr">
            <a:normAutofit fontScale="92500" lnSpcReduction="20000"/>
          </a:bodyPr>
          <a:lstStyle>
            <a:lvl1pPr algn="ctr" defTabSz="914400" rtl="0" eaLnBrk="1" latinLnBrk="0" hangingPunct="1">
              <a:lnSpc>
                <a:spcPct val="90000"/>
              </a:lnSpc>
              <a:spcBef>
                <a:spcPct val="0"/>
              </a:spcBef>
              <a:buNone/>
              <a:defRPr sz="4000" kern="1200" spc="300">
                <a:solidFill>
                  <a:schemeClr val="bg1"/>
                </a:solidFill>
                <a:latin typeface="Bahnschrift" panose="020B0502040204020203" pitchFamily="34" charset="0"/>
                <a:ea typeface="+mj-ea"/>
                <a:cs typeface="+mj-cs"/>
              </a:defRPr>
            </a:lvl1pPr>
          </a:lstStyle>
          <a:p>
            <a:r>
              <a:rPr lang="en-US" dirty="0"/>
              <a:t>Click to edit Master title style</a:t>
            </a:r>
          </a:p>
        </p:txBody>
      </p:sp>
      <p:sp>
        <p:nvSpPr>
          <p:cNvPr id="7" name="Text Placeholder 2">
            <a:extLst>
              <a:ext uri="{FF2B5EF4-FFF2-40B4-BE49-F238E27FC236}">
                <a16:creationId xmlns:a16="http://schemas.microsoft.com/office/drawing/2014/main" id="{421E75DB-7AAE-1E8B-8E39-B826F28F77DA}"/>
              </a:ext>
            </a:extLst>
          </p:cNvPr>
          <p:cNvSpPr txBox="1">
            <a:spLocks/>
          </p:cNvSpPr>
          <p:nvPr userDrawn="1"/>
        </p:nvSpPr>
        <p:spPr>
          <a:xfrm>
            <a:off x="3597462" y="3567953"/>
            <a:ext cx="4997076" cy="610066"/>
          </a:xfrm>
          <a:prstGeom prst="rect">
            <a:avLst/>
          </a:prstGeom>
        </p:spPr>
        <p:txBody>
          <a:bodyPr>
            <a:normAutofit/>
          </a:bodyPr>
          <a:lstStyle>
            <a:lvl1pPr marL="0" indent="0" algn="ctr" defTabSz="914400" rtl="0" eaLnBrk="1" latinLnBrk="0" hangingPunct="1">
              <a:lnSpc>
                <a:spcPct val="90000"/>
              </a:lnSpc>
              <a:spcBef>
                <a:spcPts val="1000"/>
              </a:spcBef>
              <a:buFont typeface="Arial" panose="020B0604020202020204" pitchFamily="34" charset="0"/>
              <a:buNone/>
              <a:defRPr sz="2000" kern="1200" spc="300">
                <a:solidFill>
                  <a:schemeClr val="bg1"/>
                </a:solidFill>
                <a:latin typeface="Tw Cen MT" panose="020B0602020104020603" pitchFamily="34"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a:t>Click to edit Master text styles</a:t>
            </a:r>
          </a:p>
        </p:txBody>
      </p:sp>
    </p:spTree>
    <p:extLst>
      <p:ext uri="{BB962C8B-B14F-4D97-AF65-F5344CB8AC3E}">
        <p14:creationId xmlns:p14="http://schemas.microsoft.com/office/powerpoint/2010/main" val="3093674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307AD727-E6BB-D52F-6A9A-151C3A2A0854}"/>
              </a:ext>
            </a:extLst>
          </p:cNvPr>
          <p:cNvSpPr>
            <a:spLocks noGrp="1"/>
          </p:cNvSpPr>
          <p:nvPr>
            <p:ph type="dt" sz="half" idx="10"/>
          </p:nvPr>
        </p:nvSpPr>
        <p:spPr/>
        <p:txBody>
          <a:bodyPr/>
          <a:lstStyle/>
          <a:p>
            <a:fld id="{D9BAD1CA-5F7E-489F-B9AC-F0EBC9D9712D}" type="datetime1">
              <a:rPr lang="en-US" smtClean="0"/>
              <a:t>8/23/23</a:t>
            </a:fld>
            <a:endParaRPr lang="en-US" dirty="0"/>
          </a:p>
        </p:txBody>
      </p:sp>
      <p:sp>
        <p:nvSpPr>
          <p:cNvPr id="4" name="Title Placeholder 1">
            <a:extLst>
              <a:ext uri="{FF2B5EF4-FFF2-40B4-BE49-F238E27FC236}">
                <a16:creationId xmlns:a16="http://schemas.microsoft.com/office/drawing/2014/main" id="{82C2194E-4D58-BBAD-B214-1A3926ACB650}"/>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p>
            <a:r>
              <a:rPr lang="en-US" dirty="0"/>
              <a:t>Click to edit Master title style</a:t>
            </a:r>
          </a:p>
        </p:txBody>
      </p:sp>
      <p:sp>
        <p:nvSpPr>
          <p:cNvPr id="5" name="Text Placeholder 2">
            <a:extLst>
              <a:ext uri="{FF2B5EF4-FFF2-40B4-BE49-F238E27FC236}">
                <a16:creationId xmlns:a16="http://schemas.microsoft.com/office/drawing/2014/main" id="{C2E150D7-5590-E324-6110-750279B455FD}"/>
              </a:ext>
            </a:extLst>
          </p:cNvPr>
          <p:cNvSpPr>
            <a:spLocks noGrp="1"/>
          </p:cNvSpPr>
          <p:nvPr>
            <p:ph idx="1"/>
          </p:nvPr>
        </p:nvSpPr>
        <p:spPr>
          <a:xfrm>
            <a:off x="381001" y="1743564"/>
            <a:ext cx="5486400" cy="43434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a:extLst>
              <a:ext uri="{FF2B5EF4-FFF2-40B4-BE49-F238E27FC236}">
                <a16:creationId xmlns:a16="http://schemas.microsoft.com/office/drawing/2014/main" id="{7BB3ADA7-A32E-FCAA-2ACB-36A59F921246}"/>
              </a:ext>
            </a:extLst>
          </p:cNvPr>
          <p:cNvSpPr txBox="1">
            <a:spLocks/>
          </p:cNvSpPr>
          <p:nvPr userDrawn="1"/>
        </p:nvSpPr>
        <p:spPr>
          <a:xfrm>
            <a:off x="6336327" y="1743564"/>
            <a:ext cx="5486400" cy="4343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90160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3" Target="../slideLayouts/slideLayout3.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5" Target="../theme/theme1.xml" Type="http://schemas.openxmlformats.org/officeDocument/2006/relationships/theme" /><Relationship Id="rId4" Target="../slideLayouts/slideLayout4.xml" Type="http://schemas.openxmlformats.org/officeDocument/2006/relationships/slideLayout" /><Relationship Id="rId8" Type="http://schemas.openxmlformats.org/officeDocument/2006/relationships/slideLayout" Target="../slideLayouts/slideLayout5.xml" /><Relationship Id="rId7" Type="http://schemas.openxmlformats.org/officeDocument/2006/relationships/slideLayout" Target="../slideLayouts/slideLayout8.xml" /><Relationship Id="rId6" Type="http://schemas.openxmlformats.org/officeDocument/2006/relationships/slideLayout" Target="../slideLayouts/slideLayout7.xml" /></Relationships>
</file>

<file path=ppt/slideMasters/slideMaster1.xml><?xml version="1.0" encoding="utf-8"?>
<p:sldMaster xmlns:a="http://schemas.openxmlformats.org/drawingml/2006/main" xmlns:p="http://schemas.openxmlformats.org/presentationml/2006/main" xmlns:r="http://schemas.openxmlformats.org/officeDocument/2006/relationships" preserve="1">
  <p:cSld>
    <p:bg>
      <p:bgPr>
        <a:solidFill>
          <a:schemeClr val="bg1"/>
        </a:solid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ED77A09-15C2-4E47-948E-AACAFCA47D40}"/>
              </a:ext>
            </a:extLst>
          </p:cNvPr>
          <p:cNvSpPr>
            <a:spLocks noGrp="1"/>
          </p:cNvSpPr>
          <p:nvPr>
            <p:ph idx="2" sz="half" type="dt"/>
          </p:nvPr>
        </p:nvSpPr>
        <p:spPr>
          <a:xfrm>
            <a:off x="381000" y="6356350"/>
            <a:ext cx="1730829" cy="365125"/>
          </a:xfrm>
          <a:prstGeom prst="rect">
            <a:avLst/>
          </a:prstGeom>
        </p:spPr>
        <p:txBody>
          <a:bodyPr anchor="ctr" bIns="45720" lIns="91440" rIns="91440" rtlCol="0" tIns="45720" vert="horz"/>
          <a:lstStyle>
            <a:lvl1pPr algn="l">
              <a:defRPr sz="1000">
                <a:solidFill>
                  <a:schemeClr val="tx2">
                    <a:lumMod val="60000"/>
                    <a:lumOff val="40000"/>
                  </a:schemeClr>
                </a:solidFill>
                <a:latin charset="77" panose="020B0602020104020603" pitchFamily="34" typeface="Tw Cen MT"/>
              </a:defRPr>
            </a:lvl1pPr>
          </a:lstStyle>
          <a:p>
            <a:fld id="{D9BAD1CA-5F7E-489F-B9AC-F0EBC9D9712D}" type="datetime1">
              <a:rPr lang="en-US" smtClean="0"/>
              <a:t>8/23/23</a:t>
            </a:fld>
            <a:endParaRPr dirty="0" lang="en-US"/>
          </a:p>
        </p:txBody>
      </p:sp>
      <p:sp>
        <p:nvSpPr>
          <p:cNvPr id="3" name="Text Placeholder 2">
            <a:extLst>
              <a:ext uri="{FF2B5EF4-FFF2-40B4-BE49-F238E27FC236}">
                <a16:creationId xmlns:a16="http://schemas.microsoft.com/office/drawing/2014/main" id="{7AD03EA5-691B-D9E3-052E-60779E0799FC}"/>
              </a:ext>
            </a:extLst>
          </p:cNvPr>
          <p:cNvSpPr>
            <a:spLocks noGrp="1"/>
          </p:cNvSpPr>
          <p:nvPr>
            <p:ph idx="1" type="body"/>
          </p:nvPr>
        </p:nvSpPr>
        <p:spPr>
          <a:xfrm>
            <a:off x="381000" y="1825625"/>
            <a:ext cx="114300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5" name="Title Placeholder 4">
            <a:extLst>
              <a:ext uri="{FF2B5EF4-FFF2-40B4-BE49-F238E27FC236}">
                <a16:creationId xmlns:a16="http://schemas.microsoft.com/office/drawing/2014/main" id="{E3A20C0E-7B57-6342-21B1-316B3F6CD9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p>
        </p:txBody>
      </p:sp>
    </p:spTree>
    <p:extLst>
      <p:ext uri="{BB962C8B-B14F-4D97-AF65-F5344CB8AC3E}">
        <p14:creationId xmlns:p14="http://schemas.microsoft.com/office/powerpoint/2010/main" val="1788353970"/>
      </p:ext>
    </p:extLst>
  </p:cSld>
  <p:clrMap accent1="accent1" accent2="accent2" accent3="accent3" accent4="accent4" accent5="accent5" accent6="accent6" bg1="lt1" bg2="lt2" folHlink="folHlink" hlink="hlink" tx1="dk1" tx2="dk2"/>
  <p:sldLayoutIdLst>
    <p:sldLayoutId id="2147483706" r:id="rId1"/>
    <p:sldLayoutId id="2147483707" r:id="rId2"/>
    <p:sldLayoutId id="2147483708" r:id="rId3"/>
    <p:sldLayoutId id="2147483709" r:id="rId4"/>
    <p:sldLayoutId id="2147483712" r:id="rId8"/>
    <p:sldLayoutId id="2147483711" r:id="rId7"/>
    <p:sldLayoutId id="2147483710" r:id="rId6"/>
  </p:sldLayoutIdLst>
  <p:hf dt="0" hdr="0"/>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36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3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3.png"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png"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8.png" /></Relationships>
</file>

<file path=ppt/slides/_rels/slide4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9.png"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gplot2.tidyverse.org" TargetMode="External" /></Relationships>
</file>

<file path=ppt/slides/_rels/slide4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www.gapminder.org/tools/" TargetMode="External" /><Relationship Id="rId3" Type="http://schemas.openxmlformats.org/officeDocument/2006/relationships/image" Target="../media/image20.png"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google.com/forms/"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Data Visualization</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Looking at the data to answer questions</a:t>
            </a:r>
            <a:br/>
            <a:br/>
            <a:r>
              <a:rPr/>
              <a:t>Mallory Barnes</a:t>
            </a:r>
          </a:p>
        </p:txBody>
      </p:sp>
      <p:sp>
        <p:nvSpPr>
          <p:cNvPr id="4" name="Date Placeholder 3"/>
          <p:cNvSpPr>
            <a:spLocks noGrp="1"/>
          </p:cNvSpPr>
          <p:nvPr>
            <p:ph idx="10" sz="half" type="dt"/>
          </p:nvPr>
        </p:nvSpPr>
        <p:spPr/>
        <p:txBody>
          <a:bodyPr/>
          <a:lstStyle/>
          <a:p>
            <a:pPr lvl="0" indent="0" marL="0">
              <a:buNone/>
            </a:pPr>
            <a:r>
              <a:rPr/>
              <a:t>2018/07/20 (updated: 2023-08-23)</a:t>
            </a:r>
          </a:p>
        </p:txBody>
      </p:sp>
      <p:sp>
        <p:nvSpPr>
          <p:cNvPr id="5" name="Footer Placeholder 4"/>
          <p:cNvSpPr>
            <a:spLocks noGrp="1"/>
          </p:cNvSpPr>
          <p:nvPr>
            <p:ph idx="11" sz="quarter" type="ftr"/>
          </p:nvPr>
        </p:nvSpPr>
        <p:spPr/>
        <p:txBody>
          <a:bodyPr/>
          <a:lstStyle/>
          <a:p>
            <a:endParaRPr lang="en-US"/>
          </a:p>
        </p:txBody>
      </p:sp>
      <p:sp>
        <p:nvSpPr>
          <p:cNvPr id="6" name="Slide Number Placeholder 5"/>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381000" y="1816100"/>
          <a:ext cx="11430000" cy="4343400"/>
        </p:xfrm>
        <a:graphic>
          <a:graphicData uri="http://schemas.openxmlformats.org/drawingml/2006/table">
            <a:tbl>
              <a:tblPr firstRow="0" bandRow="1">
                <a:tableStyleId>{5C22544A-7EE6-4342-B048-85BDC9FD1C3A}</a:tableStyleId>
              </a:tblPr>
              <a:tblGrid>
                <a:gridCol w="11430000"/>
              </a:tblGrid>
              <a:tr h="0">
                <a:tc>
                  <a:txBody>
                    <a:bodyPr/>
                    <a:lstStyle/>
                    <a:p>
                      <a:pPr lvl="0" indent="0" marL="0">
                        <a:buNone/>
                      </a:pPr>
                      <a:r>
                        <a:rPr/>
                        <a:t># Interpretation</a:t>
                      </a:r>
                    </a:p>
                  </a:txBody>
                </a:tc>
              </a:tr>
              <a:tr h="0">
                <a:tc>
                  <a:txBody>
                    <a:bodyPr/>
                    <a:lstStyle/>
                    <a:p>
                      <a:pPr lvl="0" indent="0" marL="0">
                        <a:buNone/>
                      </a:pPr>
                      <a:r>
                        <a:rPr/>
                        <a:t>1. Each dot was a single data point from a single person</a:t>
                      </a:r>
                    </a:p>
                  </a:txBody>
                </a:tc>
              </a:tr>
            </a:tbl>
          </a:graphicData>
        </a:graphic>
      </p:graphicFrame>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2">
            <a:extLst>
              <a:ext uri="{FF2B5EF4-FFF2-40B4-BE49-F238E27FC236}">
                <a16:creationId xmlns:a16="http://schemas.microsoft.com/office/drawing/2014/main" id="{A51ED33A-CFEF-72C8-A8D3-B6502C1C0AE2}"/>
              </a:ext>
            </a:extLst>
          </p:cNvPr>
          <p:cNvSpPr>
            <a:spLocks noGrp="1"/>
          </p:cNvSpPr>
          <p:nvPr>
            <p:ph idx="1"/>
          </p:nvPr>
        </p:nvSpPr>
        <p:spPr/>
        <p:txBody>
          <a:bodyPr/>
          <a:lstStyle/>
          <a:p>
            <a:pPr lvl="0" indent="0" marL="0">
              <a:spcBef>
                <a:spcPts val="3000"/>
              </a:spcBef>
              <a:buNone/>
            </a:pPr>
            <a:r>
              <a:rPr b="1"/>
              <a:t>2. x-axis represented an index number for each person (first person to last person to fill out questionnaire)</a:t>
            </a:r>
          </a:p>
          <a:p>
            <a:pPr lvl="0" indent="0" marL="0">
              <a:spcBef>
                <a:spcPts val="3000"/>
              </a:spcBef>
              <a:buNone/>
            </a:pPr>
            <a:r>
              <a:rPr b="1"/>
              <a:t>3. y-axis represented the answer given by each person (how many people they said they knew in class)</a:t>
            </a:r>
          </a:p>
          <a:p>
            <a:pPr lvl="0" indent="-457200" marL="457200">
              <a:buAutoNum startAt="4" type="arabicPeriod"/>
            </a:pPr>
            <a:r>
              <a:rPr b="1"/>
              <a:t>Was it useful?</a:t>
            </a:r>
            <a:r>
              <a:rPr/>
              <a:t> Sort of, we can see the raw data, but the dots are kind of everywhere, not very useful for summarizing the patterns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A1C17064-12D5-54C5-7693-1E011F98BBD0}"/>
              </a:ext>
            </a:extLst>
          </p:cNvPr>
          <p:cNvSpPr>
            <a:spLocks noGrp="1"/>
          </p:cNvSpPr>
          <p:nvPr>
            <p:ph type="title"/>
          </p:nvPr>
        </p:nvSpPr>
        <p:spPr>
          <a:xfrm>
            <a:off x="381000" y="381000"/>
            <a:ext cx="11430000" cy="1325563"/>
          </a:xfrm>
          <a:prstGeom prst="rect">
            <a:avLst/>
          </a:prstGeom>
        </p:spPr>
        <p:txBody>
          <a:bodyPr/>
          <a:lstStyle/>
          <a:p>
            <a:pPr lvl="0" indent="0" marL="0">
              <a:buNone/>
            </a:pPr>
            <a:r>
              <a:rPr/>
              <a:t>Interpretation</a:t>
            </a:r>
          </a:p>
        </p:txBody>
      </p:sp>
      <p:sp>
        <p:nvSpPr>
          <p:cNvPr id="5" name="Text Placeholder 2">
            <a:extLst>
              <a:ext uri="{FF2B5EF4-FFF2-40B4-BE49-F238E27FC236}">
                <a16:creationId xmlns:a16="http://schemas.microsoft.com/office/drawing/2014/main" id="{A51ED33A-CFEF-72C8-A8D3-B6502C1C0AE2}"/>
              </a:ext>
            </a:extLst>
          </p:cNvPr>
          <p:cNvSpPr>
            <a:spLocks noGrp="1"/>
          </p:cNvSpPr>
          <p:nvPr>
            <p:ph idx="1"/>
          </p:nvPr>
        </p:nvSpPr>
        <p:spPr/>
        <p:txBody>
          <a:bodyPr/>
          <a:lstStyle/>
          <a:p>
            <a:pPr lvl="0" indent="0" marL="0">
              <a:spcBef>
                <a:spcPts val="3000"/>
              </a:spcBef>
              <a:buNone/>
            </a:pPr>
            <a:r>
              <a:rPr b="1"/>
              <a:t>1. Each dot was a single data point from a single person</a:t>
            </a:r>
          </a:p>
          <a:p>
            <a:pPr lvl="0" indent="0" marL="0">
              <a:spcBef>
                <a:spcPts val="3000"/>
              </a:spcBef>
              <a:buNone/>
            </a:pPr>
            <a:r>
              <a:rPr b="1"/>
              <a:t>2. x-axis represents the range of answers given to the question (ordered from the smallest to largest)</a:t>
            </a:r>
          </a:p>
          <a:p>
            <a:pPr lvl="0" indent="0" marL="0">
              <a:spcBef>
                <a:spcPts val="3000"/>
              </a:spcBef>
              <a:buNone/>
            </a:pPr>
            <a:r>
              <a:rPr b="1"/>
              <a:t>3. Dots are stacked on top of each other, showing how many people gave each answer</a:t>
            </a:r>
          </a:p>
          <a:p>
            <a:pPr lvl="0" indent="0" marL="0">
              <a:spcBef>
                <a:spcPts val="3000"/>
              </a:spcBef>
              <a:buNone/>
            </a:pPr>
            <a:r>
              <a:rPr b="1"/>
              <a:t>4. Y-axis is meaningless (the default settings from R make the y-axis meaningless)</a:t>
            </a:r>
          </a:p>
          <a:p>
            <a:pPr lvl="0" indent="-457200" marL="457200">
              <a:buAutoNum startAt="5" type="arabicPeriod"/>
            </a:pPr>
            <a:r>
              <a:rPr b="1"/>
              <a:t>Was it useful?</a:t>
            </a:r>
            <a:r>
              <a:rPr/>
              <a:t> Yes, we can see the raw data, and we can see the pattern of the data (which answers were more or less common)</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A1C17064-12D5-54C5-7693-1E011F98BBD0}"/>
              </a:ext>
            </a:extLst>
          </p:cNvPr>
          <p:cNvSpPr>
            <a:spLocks noGrp="1"/>
          </p:cNvSpPr>
          <p:nvPr>
            <p:ph type="title"/>
          </p:nvPr>
        </p:nvSpPr>
        <p:spPr>
          <a:xfrm>
            <a:off x="381000" y="381000"/>
            <a:ext cx="11430000" cy="1325563"/>
          </a:xfrm>
          <a:prstGeom prst="rect">
            <a:avLst/>
          </a:prstGeom>
        </p:spPr>
        <p:txBody>
          <a:bodyPr/>
          <a:lstStyle/>
          <a:p>
            <a:pPr lvl="0" indent="0" marL="0">
              <a:buNone/>
            </a:pPr>
            <a:r>
              <a:rPr/>
              <a:t>Histogram interpretation</a:t>
            </a:r>
          </a:p>
        </p:txBody>
      </p:sp>
      <p:sp>
        <p:nvSpPr>
          <p:cNvPr id="5" name="Text Placeholder 2">
            <a:extLst>
              <a:ext uri="{FF2B5EF4-FFF2-40B4-BE49-F238E27FC236}">
                <a16:creationId xmlns:a16="http://schemas.microsoft.com/office/drawing/2014/main" id="{A51ED33A-CFEF-72C8-A8D3-B6502C1C0AE2}"/>
              </a:ext>
            </a:extLst>
          </p:cNvPr>
          <p:cNvSpPr>
            <a:spLocks noGrp="1"/>
          </p:cNvSpPr>
          <p:nvPr>
            <p:ph idx="1"/>
          </p:nvPr>
        </p:nvSpPr>
        <p:spPr/>
        <p:txBody>
          <a:bodyPr/>
          <a:lstStyle/>
          <a:p>
            <a:pPr lvl="0" indent="0" marL="0">
              <a:spcBef>
                <a:spcPts val="3000"/>
              </a:spcBef>
              <a:buNone/>
            </a:pPr>
            <a:r>
              <a:rPr b="1"/>
              <a:t>1. Each bar is a bin, counting up the number of values in a range</a:t>
            </a:r>
          </a:p>
          <a:p>
            <a:pPr lvl="0" indent="0" marL="0">
              <a:spcBef>
                <a:spcPts val="3000"/>
              </a:spcBef>
              <a:buNone/>
            </a:pPr>
            <a:r>
              <a:rPr b="1"/>
              <a:t>2. x-axis represents the range of answers given to the question (ordered from the smallest to largest)</a:t>
            </a:r>
          </a:p>
          <a:p>
            <a:pPr lvl="0" indent="0" marL="0">
              <a:spcBef>
                <a:spcPts val="3000"/>
              </a:spcBef>
              <a:buNone/>
            </a:pPr>
            <a:r>
              <a:rPr b="1"/>
              <a:t>3. y-axis shows the frequency count for each bin (number of answers in that bin)</a:t>
            </a:r>
          </a:p>
          <a:p>
            <a:pPr lvl="0" indent="-457200" marL="457200">
              <a:buAutoNum startAt="4" type="arabicPeriod"/>
            </a:pPr>
            <a:r>
              <a:rPr b="1"/>
              <a:t>Was it useful?</a:t>
            </a:r>
            <a:r>
              <a:rPr/>
              <a:t> Yes, we can’t see the raw data, </a:t>
            </a:r>
            <a:r>
              <a:rPr b="1"/>
              <a:t>but</a:t>
            </a:r>
            <a:r>
              <a:rPr/>
              <a:t> we can see the pattern of the data (which </a:t>
            </a:r>
            <a:r>
              <a:rPr b="1"/>
              <a:t>ranges</a:t>
            </a:r>
            <a:r>
              <a:rPr/>
              <a:t> of answers were more or less common)</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A1C17064-12D5-54C5-7693-1E011F98BBD0}"/>
              </a:ext>
            </a:extLst>
          </p:cNvPr>
          <p:cNvSpPr>
            <a:spLocks noGrp="1"/>
          </p:cNvSpPr>
          <p:nvPr>
            <p:ph type="title"/>
          </p:nvPr>
        </p:nvSpPr>
        <p:spPr>
          <a:xfrm>
            <a:off x="381000" y="381000"/>
            <a:ext cx="11430000" cy="1325563"/>
          </a:xfrm>
          <a:prstGeom prst="rect">
            <a:avLst/>
          </a:prstGeom>
        </p:spPr>
        <p:txBody>
          <a:bodyPr/>
          <a:lstStyle/>
          <a:p>
            <a:pPr lvl="0" indent="0" marL="0">
              <a:buNone/>
            </a:pPr>
            <a:r>
              <a:rPr/>
              <a:t>Q2: Texts sent per day</a:t>
            </a:r>
          </a:p>
        </p:txBody>
      </p:sp>
      <p:pic>
        <p:nvPicPr>
          <p:cNvPr descr="1_b_datavis_files/figure-pptx/unnamed-chunk-6-1.png" id="0" name="Picture 1"/>
          <p:cNvPicPr>
            <a:picLocks noGrp="1" noChangeAspect="1"/>
          </p:cNvPicPr>
          <p:nvPr/>
        </p:nvPicPr>
        <p:blipFill>
          <a:blip r:embed="rId2"/>
          <a:stretch>
            <a:fillRect/>
          </a:stretch>
        </p:blipFill>
        <p:spPr bwMode="auto">
          <a:xfrm>
            <a:off x="3378200" y="1816100"/>
            <a:ext cx="5435600" cy="43434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A1C17064-12D5-54C5-7693-1E011F98BBD0}"/>
              </a:ext>
            </a:extLst>
          </p:cNvPr>
          <p:cNvSpPr>
            <a:spLocks noGrp="1"/>
          </p:cNvSpPr>
          <p:nvPr>
            <p:ph type="title"/>
          </p:nvPr>
        </p:nvSpPr>
        <p:spPr>
          <a:xfrm>
            <a:off x="381000" y="381000"/>
            <a:ext cx="11430000" cy="1325563"/>
          </a:xfrm>
          <a:prstGeom prst="rect">
            <a:avLst/>
          </a:prstGeom>
        </p:spPr>
        <p:txBody>
          <a:bodyPr/>
          <a:lstStyle/>
          <a:p>
            <a:pPr lvl="0" indent="0" marL="0">
              <a:buNone/>
            </a:pPr>
            <a:r>
              <a:rPr/>
              <a:t>Q2: texts sent, &lt; 250 only</a:t>
            </a:r>
          </a:p>
        </p:txBody>
      </p:sp>
      <p:pic>
        <p:nvPicPr>
          <p:cNvPr descr="1_b_datavis_files/figure-pptx/unnamed-chunk-7-1.png" id="0" name="Picture 1"/>
          <p:cNvPicPr>
            <a:picLocks noGrp="1" noChangeAspect="1"/>
          </p:cNvPicPr>
          <p:nvPr/>
        </p:nvPicPr>
        <p:blipFill>
          <a:blip r:embed="rId2"/>
          <a:stretch>
            <a:fillRect/>
          </a:stretch>
        </p:blipFill>
        <p:spPr bwMode="auto">
          <a:xfrm>
            <a:off x="3378200" y="1816100"/>
            <a:ext cx="5435600" cy="43434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A1C17064-12D5-54C5-7693-1E011F98BBD0}"/>
              </a:ext>
            </a:extLst>
          </p:cNvPr>
          <p:cNvSpPr>
            <a:spLocks noGrp="1"/>
          </p:cNvSpPr>
          <p:nvPr>
            <p:ph type="title"/>
          </p:nvPr>
        </p:nvSpPr>
        <p:spPr>
          <a:xfrm>
            <a:off x="381000" y="381000"/>
            <a:ext cx="11430000" cy="1325563"/>
          </a:xfrm>
          <a:prstGeom prst="rect">
            <a:avLst/>
          </a:prstGeom>
        </p:spPr>
        <p:txBody>
          <a:bodyPr/>
          <a:lstStyle/>
          <a:p>
            <a:pPr lvl="0" indent="0" marL="0">
              <a:buNone/>
            </a:pPr>
            <a:r>
              <a:rPr/>
              <a:t>Q3: Books read in life</a:t>
            </a:r>
          </a:p>
        </p:txBody>
      </p:sp>
      <p:pic>
        <p:nvPicPr>
          <p:cNvPr descr="1_b_datavis_files/figure-pptx/unnamed-chunk-8-1.png" id="0" name="Picture 1"/>
          <p:cNvPicPr>
            <a:picLocks noGrp="1" noChangeAspect="1"/>
          </p:cNvPicPr>
          <p:nvPr/>
        </p:nvPicPr>
        <p:blipFill>
          <a:blip r:embed="rId2"/>
          <a:stretch>
            <a:fillRect/>
          </a:stretch>
        </p:blipFill>
        <p:spPr bwMode="auto">
          <a:xfrm>
            <a:off x="3378200" y="1816100"/>
            <a:ext cx="5435600" cy="43434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A1C17064-12D5-54C5-7693-1E011F98BBD0}"/>
              </a:ext>
            </a:extLst>
          </p:cNvPr>
          <p:cNvSpPr>
            <a:spLocks noGrp="1"/>
          </p:cNvSpPr>
          <p:nvPr>
            <p:ph type="title"/>
          </p:nvPr>
        </p:nvSpPr>
        <p:spPr>
          <a:xfrm>
            <a:off x="381000" y="381000"/>
            <a:ext cx="11430000" cy="1325563"/>
          </a:xfrm>
          <a:prstGeom prst="rect">
            <a:avLst/>
          </a:prstGeom>
        </p:spPr>
        <p:txBody>
          <a:bodyPr/>
          <a:lstStyle/>
          <a:p>
            <a:pPr lvl="0" indent="0" marL="0">
              <a:buNone/>
            </a:pPr>
            <a:r>
              <a:rPr/>
              <a:t>Q4: Age of Earliest Memory</a:t>
            </a:r>
          </a:p>
        </p:txBody>
      </p:sp>
      <p:pic>
        <p:nvPicPr>
          <p:cNvPr descr="1_b_datavis_files/figure-pptx/unnamed-chunk-9-1.png" id="0" name="Picture 1"/>
          <p:cNvPicPr>
            <a:picLocks noGrp="1" noChangeAspect="1"/>
          </p:cNvPicPr>
          <p:nvPr/>
        </p:nvPicPr>
        <p:blipFill>
          <a:blip r:embed="rId2"/>
          <a:stretch>
            <a:fillRect/>
          </a:stretch>
        </p:blipFill>
        <p:spPr bwMode="auto">
          <a:xfrm>
            <a:off x="3378200" y="1816100"/>
            <a:ext cx="5435600" cy="43434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A1C17064-12D5-54C5-7693-1E011F98BBD0}"/>
              </a:ext>
            </a:extLst>
          </p:cNvPr>
          <p:cNvSpPr>
            <a:spLocks noGrp="1"/>
          </p:cNvSpPr>
          <p:nvPr>
            <p:ph type="title"/>
          </p:nvPr>
        </p:nvSpPr>
        <p:spPr>
          <a:xfrm>
            <a:off x="381000" y="381000"/>
            <a:ext cx="11430000" cy="1325563"/>
          </a:xfrm>
          <a:prstGeom prst="rect">
            <a:avLst/>
          </a:prstGeom>
        </p:spPr>
        <p:txBody>
          <a:bodyPr/>
          <a:lstStyle/>
          <a:p>
            <a:pPr lvl="0" indent="0" marL="0">
              <a:buNone/>
            </a:pPr>
            <a:r>
              <a:rPr/>
              <a:t>Q5: Where is your consciousness?</a:t>
            </a:r>
          </a:p>
        </p:txBody>
      </p:sp>
      <p:pic>
        <p:nvPicPr>
          <p:cNvPr descr="1_b_datavis_files/figure-pptx/unnamed-chunk-10-1.png" id="0" name="Picture 1"/>
          <p:cNvPicPr>
            <a:picLocks noGrp="1" noChangeAspect="1"/>
          </p:cNvPicPr>
          <p:nvPr/>
        </p:nvPicPr>
        <p:blipFill>
          <a:blip r:embed="rId2"/>
          <a:stretch>
            <a:fillRect/>
          </a:stretch>
        </p:blipFill>
        <p:spPr bwMode="auto">
          <a:xfrm>
            <a:off x="3378200" y="1816100"/>
            <a:ext cx="5435600" cy="43434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A1C17064-12D5-54C5-7693-1E011F98BBD0}"/>
              </a:ext>
            </a:extLst>
          </p:cNvPr>
          <p:cNvSpPr>
            <a:spLocks noGrp="1"/>
          </p:cNvSpPr>
          <p:nvPr>
            <p:ph type="title"/>
          </p:nvPr>
        </p:nvSpPr>
        <p:spPr>
          <a:xfrm>
            <a:off x="381000" y="381000"/>
            <a:ext cx="11430000" cy="1325563"/>
          </a:xfrm>
          <a:prstGeom prst="rect">
            <a:avLst/>
          </a:prstGeom>
        </p:spPr>
        <p:txBody>
          <a:bodyPr/>
          <a:lstStyle/>
          <a:p>
            <a:pPr lvl="0" indent="0" marL="0">
              <a:buNone/>
            </a:pPr>
            <a:r>
              <a:rPr/>
              <a:t>Q6: Mental Imagery?</a:t>
            </a:r>
          </a:p>
        </p:txBody>
      </p:sp>
      <p:pic>
        <p:nvPicPr>
          <p:cNvPr descr="1_b_datavis_files/figure-pptx/unnamed-chunk-11-1.png" id="0" name="Picture 1"/>
          <p:cNvPicPr>
            <a:picLocks noGrp="1" noChangeAspect="1"/>
          </p:cNvPicPr>
          <p:nvPr/>
        </p:nvPicPr>
        <p:blipFill>
          <a:blip r:embed="rId2"/>
          <a:stretch>
            <a:fillRect/>
          </a:stretch>
        </p:blipFill>
        <p:spPr bwMode="auto">
          <a:xfrm>
            <a:off x="3378200" y="1816100"/>
            <a:ext cx="5435600" cy="43434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A1C17064-12D5-54C5-7693-1E011F98BBD0}"/>
              </a:ext>
            </a:extLst>
          </p:cNvPr>
          <p:cNvSpPr>
            <a:spLocks noGrp="1"/>
          </p:cNvSpPr>
          <p:nvPr>
            <p:ph type="title"/>
          </p:nvPr>
        </p:nvSpPr>
        <p:spPr>
          <a:xfrm>
            <a:off x="381000" y="381000"/>
            <a:ext cx="11430000" cy="1325563"/>
          </a:xfrm>
          <a:prstGeom prst="rect">
            <a:avLst/>
          </a:prstGeom>
        </p:spPr>
        <p:txBody>
          <a:bodyPr/>
          <a:lstStyle/>
          <a:p>
            <a:pPr lvl="0" indent="0" marL="0">
              <a:buNone/>
            </a:pPr>
            <a:r>
              <a:rPr/>
              <a:t>What is Data Visualization?</a:t>
            </a:r>
          </a:p>
        </p:txBody>
      </p:sp>
      <p:sp>
        <p:nvSpPr>
          <p:cNvPr id="5" name="Text Placeholder 2">
            <a:extLst>
              <a:ext uri="{FF2B5EF4-FFF2-40B4-BE49-F238E27FC236}">
                <a16:creationId xmlns:a16="http://schemas.microsoft.com/office/drawing/2014/main" id="{A51ED33A-CFEF-72C8-A8D3-B6502C1C0AE2}"/>
              </a:ext>
            </a:extLst>
          </p:cNvPr>
          <p:cNvSpPr>
            <a:spLocks noGrp="1"/>
          </p:cNvSpPr>
          <p:nvPr>
            <p:ph idx="1"/>
          </p:nvPr>
        </p:nvSpPr>
        <p:spPr/>
        <p:txBody>
          <a:bodyPr/>
          <a:lstStyle/>
          <a:p>
            <a:pPr lvl="0" indent="0" marL="0">
              <a:buNone/>
            </a:pPr>
            <a:r>
              <a:rPr/>
              <a:t>–</a:t>
            </a:r>
          </a:p>
          <a:p>
            <a:pPr lvl="0" indent="0" marL="0">
              <a:spcBef>
                <a:spcPts val="3000"/>
              </a:spcBef>
              <a:buNone/>
            </a:pPr>
            <a:r>
              <a:rPr b="1"/>
              <a:t>Making a way to look at the data</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A1C17064-12D5-54C5-7693-1E011F98BBD0}"/>
              </a:ext>
            </a:extLst>
          </p:cNvPr>
          <p:cNvSpPr>
            <a:spLocks noGrp="1"/>
          </p:cNvSpPr>
          <p:nvPr>
            <p:ph type="title"/>
          </p:nvPr>
        </p:nvSpPr>
        <p:spPr>
          <a:xfrm>
            <a:off x="381000" y="381000"/>
            <a:ext cx="11430000" cy="1325563"/>
          </a:xfrm>
          <a:prstGeom prst="rect">
            <a:avLst/>
          </a:prstGeom>
        </p:spPr>
        <p:txBody>
          <a:bodyPr/>
          <a:lstStyle/>
          <a:p>
            <a:pPr lvl="0" indent="0" marL="0">
              <a:buNone/>
            </a:pPr>
            <a:r>
              <a:rPr/>
              <a:t>Knowing what the graph represents</a:t>
            </a:r>
          </a:p>
        </p:txBody>
      </p:sp>
      <p:sp>
        <p:nvSpPr>
          <p:cNvPr id="5" name="Text Placeholder 2">
            <a:extLst>
              <a:ext uri="{FF2B5EF4-FFF2-40B4-BE49-F238E27FC236}">
                <a16:creationId xmlns:a16="http://schemas.microsoft.com/office/drawing/2014/main" id="{A51ED33A-CFEF-72C8-A8D3-B6502C1C0AE2}"/>
              </a:ext>
            </a:extLst>
          </p:cNvPr>
          <p:cNvSpPr>
            <a:spLocks noGrp="1"/>
          </p:cNvSpPr>
          <p:nvPr>
            <p:ph idx="1"/>
          </p:nvPr>
        </p:nvSpPr>
        <p:spPr/>
        <p:txBody>
          <a:bodyPr/>
          <a:lstStyle/>
          <a:p>
            <a:pPr lvl="0" indent="0" marL="0">
              <a:buNone/>
            </a:pPr>
            <a:r>
              <a:rPr/>
              <a:t>The raw data is transformed into a graph, it may or may not show raw scores</a:t>
            </a:r>
          </a:p>
          <a:p>
            <a:pPr lvl="0" indent="-457200" marL="457200">
              <a:buAutoNum type="alphaLcPeriod"/>
            </a:pPr>
            <a:r>
              <a:rPr/>
              <a:t>Dot plots show the </a:t>
            </a:r>
            <a:r>
              <a:rPr b="1"/>
              <a:t>raw data</a:t>
            </a:r>
          </a:p>
          <a:p>
            <a:pPr lvl="0" indent="-457200" marL="457200">
              <a:buAutoNum type="alphaLcPeriod"/>
            </a:pPr>
            <a:r>
              <a:rPr/>
              <a:t>Histograms show </a:t>
            </a:r>
            <a:r>
              <a:rPr b="1"/>
              <a:t>summaries</a:t>
            </a:r>
            <a:r>
              <a:rPr/>
              <a:t> (frequency counts) of the raw data in particular bins (ranges)</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A1C17064-12D5-54C5-7693-1E011F98BBD0}"/>
              </a:ext>
            </a:extLst>
          </p:cNvPr>
          <p:cNvSpPr>
            <a:spLocks noGrp="1"/>
          </p:cNvSpPr>
          <p:nvPr>
            <p:ph type="title"/>
          </p:nvPr>
        </p:nvSpPr>
        <p:spPr>
          <a:xfrm>
            <a:off x="381000" y="381000"/>
            <a:ext cx="11430000" cy="1325563"/>
          </a:xfrm>
          <a:prstGeom prst="rect">
            <a:avLst/>
          </a:prstGeom>
        </p:spPr>
        <p:txBody>
          <a:bodyPr/>
          <a:lstStyle/>
          <a:p>
            <a:pPr lvl="0" indent="0" marL="0">
              <a:buNone/>
            </a:pPr>
            <a:r>
              <a:rPr/>
              <a:t>Histogram concepts</a:t>
            </a:r>
          </a:p>
        </p:txBody>
      </p:sp>
      <p:sp>
        <p:nvSpPr>
          <p:cNvPr id="5" name="Text Placeholder 2">
            <a:extLst>
              <a:ext uri="{FF2B5EF4-FFF2-40B4-BE49-F238E27FC236}">
                <a16:creationId xmlns:a16="http://schemas.microsoft.com/office/drawing/2014/main" id="{A51ED33A-CFEF-72C8-A8D3-B6502C1C0AE2}"/>
              </a:ext>
            </a:extLst>
          </p:cNvPr>
          <p:cNvSpPr>
            <a:spLocks noGrp="1"/>
          </p:cNvSpPr>
          <p:nvPr>
            <p:ph idx="1"/>
          </p:nvPr>
        </p:nvSpPr>
        <p:spPr/>
        <p:txBody>
          <a:bodyPr/>
          <a:lstStyle/>
          <a:p>
            <a:pPr lvl="0" indent="0" marL="0">
              <a:buNone/>
            </a:pPr>
            <a:r>
              <a:rPr/>
              <a:t>Histograms are useful for seeing</a:t>
            </a:r>
          </a:p>
          <a:p>
            <a:pPr lvl="0" indent="-457200" marL="457200">
              <a:buAutoNum type="arabicPeriod"/>
            </a:pPr>
            <a:r>
              <a:rPr/>
              <a:t>The </a:t>
            </a:r>
            <a:r>
              <a:rPr b="1"/>
              <a:t>shape</a:t>
            </a:r>
            <a:r>
              <a:rPr/>
              <a:t> of the data</a:t>
            </a:r>
          </a:p>
          <a:p>
            <a:pPr lvl="0" indent="-457200" marL="457200">
              <a:buAutoNum type="arabicPeriod"/>
            </a:pPr>
            <a:r>
              <a:rPr b="1"/>
              <a:t>Central tendencies</a:t>
            </a:r>
            <a:r>
              <a:rPr/>
              <a:t> (where most of the data is)</a:t>
            </a:r>
          </a:p>
          <a:p>
            <a:pPr lvl="0" indent="-457200" marL="457200">
              <a:buAutoNum type="arabicPeriod"/>
            </a:pPr>
            <a:r>
              <a:rPr b="1"/>
              <a:t>Differences</a:t>
            </a:r>
            <a:r>
              <a:rPr/>
              <a:t> (how the data is spread around)</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A1C17064-12D5-54C5-7693-1E011F98BBD0}"/>
              </a:ext>
            </a:extLst>
          </p:cNvPr>
          <p:cNvSpPr>
            <a:spLocks noGrp="1"/>
          </p:cNvSpPr>
          <p:nvPr>
            <p:ph type="title"/>
          </p:nvPr>
        </p:nvSpPr>
        <p:spPr>
          <a:xfrm>
            <a:off x="381000" y="381000"/>
            <a:ext cx="11430000" cy="1325563"/>
          </a:xfrm>
          <a:prstGeom prst="rect">
            <a:avLst/>
          </a:prstGeom>
        </p:spPr>
        <p:txBody>
          <a:bodyPr/>
          <a:lstStyle/>
          <a:p>
            <a:pPr lvl="0" indent="0" marL="0">
              <a:buNone/>
            </a:pPr>
            <a:r>
              <a:rPr/>
              <a:t>Sameness vs. Differentness</a:t>
            </a:r>
          </a:p>
        </p:txBody>
      </p:sp>
      <p:sp>
        <p:nvSpPr>
          <p:cNvPr id="5" name="Text Placeholder 2">
            <a:extLst>
              <a:ext uri="{FF2B5EF4-FFF2-40B4-BE49-F238E27FC236}">
                <a16:creationId xmlns:a16="http://schemas.microsoft.com/office/drawing/2014/main" id="{A51ED33A-CFEF-72C8-A8D3-B6502C1C0AE2}"/>
              </a:ext>
            </a:extLst>
          </p:cNvPr>
          <p:cNvSpPr>
            <a:spLocks noGrp="1"/>
          </p:cNvSpPr>
          <p:nvPr>
            <p:ph idx="1"/>
          </p:nvPr>
        </p:nvSpPr>
        <p:spPr/>
        <p:txBody>
          <a:bodyPr/>
          <a:lstStyle/>
          <a:p>
            <a:pPr lvl="0" indent="0" marL="0">
              <a:buNone/>
            </a:pPr>
            <a:r>
              <a:rPr/>
              <a:t>The </a:t>
            </a:r>
            <a:r>
              <a:rPr b="1"/>
              <a:t>shape</a:t>
            </a:r>
            <a:r>
              <a:rPr/>
              <a:t> of the histogram tells us about two properties of the data</a:t>
            </a:r>
          </a:p>
          <a:p>
            <a:pPr lvl="0" indent="-457200" marL="457200">
              <a:buAutoNum type="arabicPeriod"/>
            </a:pPr>
            <a:r>
              <a:rPr b="1"/>
              <a:t>Sameness</a:t>
            </a:r>
            <a:r>
              <a:rPr/>
              <a:t>: What makes the numbers the same. Are most of the numbers clustering somewere? Do they have a central tendency?</a:t>
            </a:r>
          </a:p>
          <a:p>
            <a:pPr lvl="0" indent="-457200" marL="457200">
              <a:buAutoNum type="arabicPeriod"/>
            </a:pPr>
            <a:r>
              <a:rPr b="1"/>
              <a:t>Differentess</a:t>
            </a:r>
            <a:r>
              <a:rPr/>
              <a:t>: Are the numbers spread about, showing that there are lots of different kinds of numbers?</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A1C17064-12D5-54C5-7693-1E011F98BBD0}"/>
              </a:ext>
            </a:extLst>
          </p:cNvPr>
          <p:cNvSpPr>
            <a:spLocks noGrp="1"/>
          </p:cNvSpPr>
          <p:nvPr>
            <p:ph type="title"/>
          </p:nvPr>
        </p:nvSpPr>
        <p:spPr>
          <a:xfrm>
            <a:off x="381000" y="381000"/>
            <a:ext cx="11430000" cy="1325563"/>
          </a:xfrm>
          <a:prstGeom prst="rect">
            <a:avLst/>
          </a:prstGeom>
        </p:spPr>
        <p:txBody>
          <a:bodyPr/>
          <a:lstStyle/>
          <a:p>
            <a:pPr lvl="0" indent="0" marL="0">
              <a:buNone/>
            </a:pPr>
            <a:r>
              <a:rPr/>
              <a:t>Histogram shape: Bell-Shaped</a:t>
            </a:r>
          </a:p>
        </p:txBody>
      </p:sp>
      <p:pic>
        <p:nvPicPr>
          <p:cNvPr descr="1_b_datavis_files/figure-pptx/unnamed-chunk-12-1.png" id="0" name="Picture 1"/>
          <p:cNvPicPr>
            <a:picLocks noGrp="1" noChangeAspect="1"/>
          </p:cNvPicPr>
          <p:nvPr/>
        </p:nvPicPr>
        <p:blipFill>
          <a:blip r:embed="rId2"/>
          <a:stretch>
            <a:fillRect/>
          </a:stretch>
        </p:blipFill>
        <p:spPr bwMode="auto">
          <a:xfrm>
            <a:off x="3378200" y="1816100"/>
            <a:ext cx="5435600" cy="43434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A1C17064-12D5-54C5-7693-1E011F98BBD0}"/>
              </a:ext>
            </a:extLst>
          </p:cNvPr>
          <p:cNvSpPr>
            <a:spLocks noGrp="1"/>
          </p:cNvSpPr>
          <p:nvPr>
            <p:ph type="title"/>
          </p:nvPr>
        </p:nvSpPr>
        <p:spPr>
          <a:xfrm>
            <a:off x="381000" y="381000"/>
            <a:ext cx="11430000" cy="1325563"/>
          </a:xfrm>
          <a:prstGeom prst="rect">
            <a:avLst/>
          </a:prstGeom>
        </p:spPr>
        <p:txBody>
          <a:bodyPr/>
          <a:lstStyle/>
          <a:p>
            <a:pPr lvl="0" indent="0" marL="0">
              <a:buNone/>
            </a:pPr>
            <a:r>
              <a:rPr/>
              <a:t>Histogram shape: Right Skew</a:t>
            </a:r>
          </a:p>
        </p:txBody>
      </p:sp>
      <p:pic>
        <p:nvPicPr>
          <p:cNvPr descr="1_b_datavis_files/figure-pptx/unnamed-chunk-13-1.png" id="0" name="Picture 1"/>
          <p:cNvPicPr>
            <a:picLocks noGrp="1" noChangeAspect="1"/>
          </p:cNvPicPr>
          <p:nvPr/>
        </p:nvPicPr>
        <p:blipFill>
          <a:blip r:embed="rId2"/>
          <a:stretch>
            <a:fillRect/>
          </a:stretch>
        </p:blipFill>
        <p:spPr bwMode="auto">
          <a:xfrm>
            <a:off x="3378200" y="1816100"/>
            <a:ext cx="5435600" cy="43434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A1C17064-12D5-54C5-7693-1E011F98BBD0}"/>
              </a:ext>
            </a:extLst>
          </p:cNvPr>
          <p:cNvSpPr>
            <a:spLocks noGrp="1"/>
          </p:cNvSpPr>
          <p:nvPr>
            <p:ph type="title"/>
          </p:nvPr>
        </p:nvSpPr>
        <p:spPr>
          <a:xfrm>
            <a:off x="381000" y="381000"/>
            <a:ext cx="11430000" cy="1325563"/>
          </a:xfrm>
          <a:prstGeom prst="rect">
            <a:avLst/>
          </a:prstGeom>
        </p:spPr>
        <p:txBody>
          <a:bodyPr/>
          <a:lstStyle/>
          <a:p>
            <a:pPr lvl="0" indent="0" marL="0">
              <a:buNone/>
            </a:pPr>
            <a:r>
              <a:rPr/>
              <a:t>Histogram shape: Left Skew</a:t>
            </a:r>
          </a:p>
        </p:txBody>
      </p:sp>
      <p:pic>
        <p:nvPicPr>
          <p:cNvPr descr="1_b_datavis_files/figure-pptx/unnamed-chunk-14-1.png" id="0" name="Picture 1"/>
          <p:cNvPicPr>
            <a:picLocks noGrp="1" noChangeAspect="1"/>
          </p:cNvPicPr>
          <p:nvPr/>
        </p:nvPicPr>
        <p:blipFill>
          <a:blip r:embed="rId2"/>
          <a:stretch>
            <a:fillRect/>
          </a:stretch>
        </p:blipFill>
        <p:spPr bwMode="auto">
          <a:xfrm>
            <a:off x="3378200" y="1816100"/>
            <a:ext cx="5435600" cy="4343400"/>
          </a:xfrm>
          <a:prstGeom prst="rect">
            <a:avLst/>
          </a:prstGeom>
          <a:noFill/>
          <a:ln w="9525">
            <a:noFill/>
            <a:headEnd/>
            <a:tailEnd/>
          </a:ln>
        </p:spPr>
      </p:pic>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A1C17064-12D5-54C5-7693-1E011F98BBD0}"/>
              </a:ext>
            </a:extLst>
          </p:cNvPr>
          <p:cNvSpPr>
            <a:spLocks noGrp="1"/>
          </p:cNvSpPr>
          <p:nvPr>
            <p:ph type="title"/>
          </p:nvPr>
        </p:nvSpPr>
        <p:spPr>
          <a:xfrm>
            <a:off x="381000" y="381000"/>
            <a:ext cx="11430000" cy="1325563"/>
          </a:xfrm>
          <a:prstGeom prst="rect">
            <a:avLst/>
          </a:prstGeom>
        </p:spPr>
        <p:txBody>
          <a:bodyPr/>
          <a:lstStyle/>
          <a:p>
            <a:pPr lvl="0" indent="0" marL="0">
              <a:buNone/>
            </a:pPr>
            <a:r>
              <a:rPr/>
              <a:t>Histogram shape: Bimodal</a:t>
            </a:r>
          </a:p>
        </p:txBody>
      </p:sp>
      <p:pic>
        <p:nvPicPr>
          <p:cNvPr descr="1_b_datavis_files/figure-pptx/unnamed-chunk-15-1.png" id="0" name="Picture 1"/>
          <p:cNvPicPr>
            <a:picLocks noGrp="1" noChangeAspect="1"/>
          </p:cNvPicPr>
          <p:nvPr/>
        </p:nvPicPr>
        <p:blipFill>
          <a:blip r:embed="rId2"/>
          <a:stretch>
            <a:fillRect/>
          </a:stretch>
        </p:blipFill>
        <p:spPr bwMode="auto">
          <a:xfrm>
            <a:off x="3378200" y="1816100"/>
            <a:ext cx="5435600" cy="43434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A1C17064-12D5-54C5-7693-1E011F98BBD0}"/>
              </a:ext>
            </a:extLst>
          </p:cNvPr>
          <p:cNvSpPr>
            <a:spLocks noGrp="1"/>
          </p:cNvSpPr>
          <p:nvPr>
            <p:ph type="title"/>
          </p:nvPr>
        </p:nvSpPr>
        <p:spPr>
          <a:xfrm>
            <a:off x="381000" y="381000"/>
            <a:ext cx="11430000" cy="1325563"/>
          </a:xfrm>
          <a:prstGeom prst="rect">
            <a:avLst/>
          </a:prstGeom>
        </p:spPr>
        <p:txBody>
          <a:bodyPr/>
          <a:lstStyle/>
          <a:p>
            <a:pPr lvl="0" indent="0" marL="0">
              <a:buNone/>
            </a:pPr>
            <a:r>
              <a:rPr/>
              <a:t>Histogram shape: Uniform</a:t>
            </a:r>
          </a:p>
        </p:txBody>
      </p:sp>
      <p:pic>
        <p:nvPicPr>
          <p:cNvPr descr="1_b_datavis_files/figure-pptx/unnamed-chunk-16-1.png" id="0" name="Picture 1"/>
          <p:cNvPicPr>
            <a:picLocks noGrp="1" noChangeAspect="1"/>
          </p:cNvPicPr>
          <p:nvPr/>
        </p:nvPicPr>
        <p:blipFill>
          <a:blip r:embed="rId2"/>
          <a:stretch>
            <a:fillRect/>
          </a:stretch>
        </p:blipFill>
        <p:spPr bwMode="auto">
          <a:xfrm>
            <a:off x="3378200" y="1816100"/>
            <a:ext cx="5435600" cy="4343400"/>
          </a:xfrm>
          <a:prstGeom prst="rect">
            <a:avLst/>
          </a:prstGeom>
          <a:noFill/>
          <a:ln w="9525">
            <a:noFill/>
            <a:headEnd/>
            <a:tailEnd/>
          </a:ln>
        </p:spPr>
      </p:pic>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2">
            <a:extLst>
              <a:ext uri="{FF2B5EF4-FFF2-40B4-BE49-F238E27FC236}">
                <a16:creationId xmlns:a16="http://schemas.microsoft.com/office/drawing/2014/main" id="{A51ED33A-CFEF-72C8-A8D3-B6502C1C0AE2}"/>
              </a:ext>
            </a:extLst>
          </p:cNvPr>
          <p:cNvSpPr>
            <a:spLocks noGrp="1"/>
          </p:cNvSpPr>
          <p:nvPr>
            <p:ph idx="1"/>
          </p:nvPr>
        </p:nvSpPr>
        <p:spPr/>
        <p:txBody>
          <a:bodyPr/>
          <a:lstStyle/>
          <a:p>
            <a:pPr lvl="0" indent="0" marL="0">
              <a:buNone/>
            </a:pPr>
            <a:r>
              <a:rPr/>
              <a:t>class: pink, center, middle, clear</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A1C17064-12D5-54C5-7693-1E011F98BBD0}"/>
              </a:ext>
            </a:extLst>
          </p:cNvPr>
          <p:cNvSpPr>
            <a:spLocks noGrp="1"/>
          </p:cNvSpPr>
          <p:nvPr>
            <p:ph type="title"/>
          </p:nvPr>
        </p:nvSpPr>
        <p:spPr>
          <a:xfrm>
            <a:off x="381000" y="381000"/>
            <a:ext cx="11430000" cy="1325563"/>
          </a:xfrm>
          <a:prstGeom prst="rect">
            <a:avLst/>
          </a:prstGeom>
        </p:spPr>
        <p:txBody>
          <a:bodyPr/>
          <a:lstStyle/>
          <a:p>
            <a:pPr lvl="0" indent="0" marL="0">
              <a:buNone/>
            </a:pPr>
            <a:r>
              <a:rPr/>
              <a:t>Conceptual issues for the questions we asked</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A1C17064-12D5-54C5-7693-1E011F98BBD0}"/>
              </a:ext>
            </a:extLst>
          </p:cNvPr>
          <p:cNvSpPr>
            <a:spLocks noGrp="1"/>
          </p:cNvSpPr>
          <p:nvPr>
            <p:ph type="title"/>
          </p:nvPr>
        </p:nvSpPr>
        <p:spPr>
          <a:xfrm>
            <a:off x="381000" y="381000"/>
            <a:ext cx="11430000" cy="1325563"/>
          </a:xfrm>
          <a:prstGeom prst="rect">
            <a:avLst/>
          </a:prstGeom>
        </p:spPr>
        <p:txBody>
          <a:bodyPr/>
          <a:lstStyle/>
          <a:p>
            <a:pPr lvl="0" indent="0" marL="0">
              <a:buNone/>
            </a:pPr>
            <a:r>
              <a:rPr/>
              <a:t>Why do we visualize data?</a:t>
            </a:r>
          </a:p>
        </p:txBody>
      </p:sp>
      <p:sp>
        <p:nvSpPr>
          <p:cNvPr id="5" name="Text Placeholder 2">
            <a:extLst>
              <a:ext uri="{FF2B5EF4-FFF2-40B4-BE49-F238E27FC236}">
                <a16:creationId xmlns:a16="http://schemas.microsoft.com/office/drawing/2014/main" id="{A51ED33A-CFEF-72C8-A8D3-B6502C1C0AE2}"/>
              </a:ext>
            </a:extLst>
          </p:cNvPr>
          <p:cNvSpPr>
            <a:spLocks noGrp="1"/>
          </p:cNvSpPr>
          <p:nvPr>
            <p:ph idx="1"/>
          </p:nvPr>
        </p:nvSpPr>
        <p:spPr/>
        <p:txBody>
          <a:bodyPr/>
          <a:lstStyle/>
          <a:p>
            <a:pPr lvl="0" indent="0" marL="0">
              <a:buNone/>
            </a:pPr>
            <a:r>
              <a:rPr/>
              <a:t>–</a:t>
            </a:r>
          </a:p>
          <a:p>
            <a:pPr lvl="0" indent="0" marL="0">
              <a:spcBef>
                <a:spcPts val="3000"/>
              </a:spcBef>
              <a:buNone/>
            </a:pPr>
            <a:r>
              <a:rPr b="1"/>
              <a:t>So we can see what it looks like</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A1C17064-12D5-54C5-7693-1E011F98BBD0}"/>
              </a:ext>
            </a:extLst>
          </p:cNvPr>
          <p:cNvSpPr>
            <a:spLocks noGrp="1"/>
          </p:cNvSpPr>
          <p:nvPr>
            <p:ph type="title"/>
          </p:nvPr>
        </p:nvSpPr>
        <p:spPr>
          <a:xfrm>
            <a:off x="381000" y="381000"/>
            <a:ext cx="11430000" cy="1325563"/>
          </a:xfrm>
          <a:prstGeom prst="rect">
            <a:avLst/>
          </a:prstGeom>
        </p:spPr>
        <p:txBody>
          <a:bodyPr/>
          <a:lstStyle/>
          <a:p>
            <a:pPr lvl="0" indent="0" marL="0">
              <a:buNone/>
            </a:pPr>
            <a:r>
              <a:rPr/>
              <a:t>Can we trust the numbers?</a:t>
            </a:r>
          </a:p>
        </p:txBody>
      </p:sp>
      <p:sp>
        <p:nvSpPr>
          <p:cNvPr id="5" name="Text Placeholder 2">
            <a:extLst>
              <a:ext uri="{FF2B5EF4-FFF2-40B4-BE49-F238E27FC236}">
                <a16:creationId xmlns:a16="http://schemas.microsoft.com/office/drawing/2014/main" id="{A51ED33A-CFEF-72C8-A8D3-B6502C1C0AE2}"/>
              </a:ext>
            </a:extLst>
          </p:cNvPr>
          <p:cNvSpPr>
            <a:spLocks noGrp="1"/>
          </p:cNvSpPr>
          <p:nvPr>
            <p:ph idx="1"/>
          </p:nvPr>
        </p:nvSpPr>
        <p:spPr/>
        <p:txBody>
          <a:bodyPr/>
          <a:lstStyle/>
          <a:p>
            <a:pPr lvl="0" indent="0" marL="0">
              <a:buNone/>
            </a:pPr>
            <a:r>
              <a:rPr/>
              <a:t>Potential issues:</a:t>
            </a:r>
          </a:p>
          <a:p>
            <a:pPr lvl="0" indent="0" marL="0">
              <a:spcBef>
                <a:spcPts val="3000"/>
              </a:spcBef>
              <a:buNone/>
            </a:pPr>
            <a:r>
              <a:rPr b="1"/>
              <a:t>1. Guessing</a:t>
            </a:r>
          </a:p>
          <a:p>
            <a:pPr lvl="0" indent="0" marL="0">
              <a:spcBef>
                <a:spcPts val="3000"/>
              </a:spcBef>
              <a:buNone/>
            </a:pPr>
            <a:r>
              <a:rPr b="1"/>
              <a:t>2. Lying / Fooling around</a:t>
            </a:r>
          </a:p>
          <a:p>
            <a:pPr lvl="0" indent="0" marL="0">
              <a:spcBef>
                <a:spcPts val="3000"/>
              </a:spcBef>
              <a:buNone/>
            </a:pPr>
            <a:r>
              <a:rPr b="1"/>
              <a:t>3. Different understandings of the question</a:t>
            </a:r>
          </a:p>
          <a:p>
            <a:pPr lvl="0" indent="-457200" marL="457200">
              <a:buAutoNum startAt="4" type="arabicPeriod"/>
            </a:pPr>
            <a:r>
              <a:rPr/>
              <a:t>Relying on Subjective report…</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Validity</a:t>
            </a:r>
          </a:p>
        </p:txBody>
      </p:sp>
      <p:sp>
        <p:nvSpPr>
          <p:cNvPr id="4" name="Text Placeholder 3"/>
          <p:cNvSpPr>
            <a:spLocks noGrp="1"/>
          </p:cNvSpPr>
          <p:nvPr>
            <p:ph idx="2" sz="half" type="body"/>
          </p:nvPr>
        </p:nvSpPr>
        <p:spPr/>
        <p:txBody>
          <a:bodyPr/>
          <a:lstStyle/>
          <a:p>
            <a:pPr lvl="0" indent="0" marL="0">
              <a:buNone/>
            </a:pPr>
            <a:r>
              <a:rPr/>
              <a:t>Do the numbers measure what we want them to measure?</a:t>
            </a:r>
          </a:p>
          <a:p>
            <a:pPr lvl="0" indent="0" marL="0">
              <a:buNone/>
            </a:pPr>
            <a:r>
              <a:rPr/>
              <a:t>–</a:t>
            </a:r>
          </a:p>
        </p:txBody>
      </p:sp>
      <p:pic>
        <p:nvPicPr>
          <p:cNvPr descr="figs/1b_q6.png" id="0" name="Picture 1"/>
          <p:cNvPicPr>
            <a:picLocks noGrp="1" noChangeAspect="1"/>
          </p:cNvPicPr>
          <p:nvPr/>
        </p:nvPicPr>
        <p:blipFill>
          <a:blip r:embed="rId2"/>
          <a:stretch>
            <a:fillRect/>
          </a:stretch>
        </p:blipFill>
        <p:spPr bwMode="auto">
          <a:xfrm>
            <a:off x="3568700" y="1524000"/>
            <a:ext cx="5105400" cy="1739900"/>
          </a:xfrm>
          <a:prstGeom prst="rect">
            <a:avLst/>
          </a:prstGeom>
          <a:noFill/>
          <a:ln w="9525">
            <a:noFill/>
            <a:headEnd/>
            <a:tailEnd/>
          </a:ln>
        </p:spPr>
      </p:pic>
      <p:sp>
        <p:nvSpPr>
          <p:cNvPr id="6" name="Footer Placeholder 5"/>
          <p:cNvSpPr>
            <a:spLocks noGrp="1"/>
          </p:cNvSpPr>
          <p:nvPr>
            <p:ph idx="11" sz="quarter" type="ftr"/>
          </p:nvPr>
        </p:nvSpPr>
        <p:spPr/>
        <p:txBody>
          <a:bodyPr/>
          <a:lstStyle/>
          <a:p>
            <a:endParaRPr lang="en-US"/>
          </a:p>
        </p:txBody>
      </p:sp>
      <p:sp>
        <p:nvSpPr>
          <p:cNvPr id="7" name="Slide Number Placeholder 6"/>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A1C17064-12D5-54C5-7693-1E011F98BBD0}"/>
              </a:ext>
            </a:extLst>
          </p:cNvPr>
          <p:cNvSpPr>
            <a:spLocks noGrp="1"/>
          </p:cNvSpPr>
          <p:nvPr>
            <p:ph type="title"/>
          </p:nvPr>
        </p:nvSpPr>
        <p:spPr>
          <a:xfrm>
            <a:off x="381000" y="381000"/>
            <a:ext cx="11430000" cy="1325563"/>
          </a:xfrm>
          <a:prstGeom prst="rect">
            <a:avLst/>
          </a:prstGeom>
        </p:spPr>
        <p:txBody>
          <a:bodyPr/>
          <a:lstStyle/>
          <a:p>
            <a:pPr lvl="0" indent="0" marL="0">
              <a:buNone/>
            </a:pPr>
            <a:r>
              <a:rPr/>
              <a:t>Converging measures</a:t>
            </a:r>
          </a:p>
        </p:txBody>
      </p:sp>
      <p:sp>
        <p:nvSpPr>
          <p:cNvPr id="5" name="Text Placeholder 2">
            <a:extLst>
              <a:ext uri="{FF2B5EF4-FFF2-40B4-BE49-F238E27FC236}">
                <a16:creationId xmlns:a16="http://schemas.microsoft.com/office/drawing/2014/main" id="{A51ED33A-CFEF-72C8-A8D3-B6502C1C0AE2}"/>
              </a:ext>
            </a:extLst>
          </p:cNvPr>
          <p:cNvSpPr>
            <a:spLocks noGrp="1"/>
          </p:cNvSpPr>
          <p:nvPr>
            <p:ph idx="1"/>
          </p:nvPr>
        </p:nvSpPr>
        <p:spPr/>
        <p:txBody>
          <a:bodyPr/>
          <a:lstStyle/>
          <a:p>
            <a:pPr lvl="0" indent="0" marL="0">
              <a:buNone/>
            </a:pPr>
            <a:r>
              <a:rPr/>
              <a:t>There can be many ways to measure a </a:t>
            </a:r>
            <a:r>
              <a:rPr b="1"/>
              <a:t>construct</a:t>
            </a:r>
            <a:r>
              <a:rPr/>
              <a:t> of interest</a:t>
            </a:r>
          </a:p>
          <a:p>
            <a:pPr lvl="0" indent="0" marL="0">
              <a:buNone/>
            </a:pPr>
            <a:r>
              <a:rPr b="1"/>
              <a:t>Constructs</a:t>
            </a:r>
            <a:r>
              <a:rPr/>
              <a:t> are the psychological process we are interested in studying (e.g., like the subjective experience of consciousness)</a:t>
            </a:r>
          </a:p>
          <a:p>
            <a:pPr lvl="0" indent="0" marL="0">
              <a:buNone/>
            </a:pPr>
            <a:r>
              <a:rPr/>
              <a:t>When different measures of the same construct converge on similar patterns, we cna be more confident that we measuring what we think we are measuring.</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A1C17064-12D5-54C5-7693-1E011F98BBD0}"/>
              </a:ext>
            </a:extLst>
          </p:cNvPr>
          <p:cNvSpPr>
            <a:spLocks noGrp="1"/>
          </p:cNvSpPr>
          <p:nvPr>
            <p:ph type="title"/>
          </p:nvPr>
        </p:nvSpPr>
        <p:spPr>
          <a:xfrm>
            <a:off x="381000" y="381000"/>
            <a:ext cx="11430000" cy="1325563"/>
          </a:xfrm>
          <a:prstGeom prst="rect">
            <a:avLst/>
          </a:prstGeom>
        </p:spPr>
        <p:txBody>
          <a:bodyPr/>
          <a:lstStyle/>
          <a:p>
            <a:pPr lvl="0" indent="0" marL="0">
              <a:buNone/>
            </a:pPr>
            <a:r>
              <a:rPr/>
              <a:t>A different self-location measure</a:t>
            </a:r>
          </a:p>
        </p:txBody>
      </p:sp>
      <p:pic>
        <p:nvPicPr>
          <p:cNvPr descr="figs/1b_SelfA.png" id="0" name="Picture 1"/>
          <p:cNvPicPr>
            <a:picLocks noGrp="1" noChangeAspect="1"/>
          </p:cNvPicPr>
          <p:nvPr/>
        </p:nvPicPr>
        <p:blipFill>
          <a:blip r:embed="rId2"/>
          <a:stretch>
            <a:fillRect/>
          </a:stretch>
        </p:blipFill>
        <p:spPr bwMode="auto">
          <a:xfrm>
            <a:off x="1790700" y="1816100"/>
            <a:ext cx="8597900" cy="4343400"/>
          </a:xfrm>
          <a:prstGeom prst="rect">
            <a:avLst/>
          </a:prstGeom>
          <a:noFill/>
          <a:ln w="9525">
            <a:noFill/>
            <a:headEnd/>
            <a:tailEnd/>
          </a:ln>
        </p:spPr>
      </p:pic>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A1C17064-12D5-54C5-7693-1E011F98BBD0}"/>
              </a:ext>
            </a:extLst>
          </p:cNvPr>
          <p:cNvSpPr>
            <a:spLocks noGrp="1"/>
          </p:cNvSpPr>
          <p:nvPr>
            <p:ph type="title"/>
          </p:nvPr>
        </p:nvSpPr>
        <p:spPr>
          <a:xfrm>
            <a:off x="381000" y="381000"/>
            <a:ext cx="11430000" cy="1325563"/>
          </a:xfrm>
          <a:prstGeom prst="rect">
            <a:avLst/>
          </a:prstGeom>
        </p:spPr>
        <p:txBody>
          <a:bodyPr/>
          <a:lstStyle/>
          <a:p>
            <a:pPr lvl="0" indent="0" marL="0">
              <a:buNone/>
            </a:pPr>
            <a:r>
              <a:rPr/>
              <a:t>The new measure</a:t>
            </a:r>
          </a:p>
        </p:txBody>
      </p:sp>
      <p:pic>
        <p:nvPicPr>
          <p:cNvPr descr="figs/1b_SelfB.png" id="0" name="Picture 1"/>
          <p:cNvPicPr>
            <a:picLocks noGrp="1" noChangeAspect="1"/>
          </p:cNvPicPr>
          <p:nvPr/>
        </p:nvPicPr>
        <p:blipFill>
          <a:blip r:embed="rId2"/>
          <a:stretch>
            <a:fillRect/>
          </a:stretch>
        </p:blipFill>
        <p:spPr bwMode="auto">
          <a:xfrm>
            <a:off x="4457700" y="1816100"/>
            <a:ext cx="3276600" cy="4343400"/>
          </a:xfrm>
          <a:prstGeom prst="rect">
            <a:avLst/>
          </a:prstGeom>
          <a:noFill/>
          <a:ln w="9525">
            <a:noFill/>
            <a:headEnd/>
            <a:tailEnd/>
          </a:ln>
        </p:spPr>
      </p:pic>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A1C17064-12D5-54C5-7693-1E011F98BBD0}"/>
              </a:ext>
            </a:extLst>
          </p:cNvPr>
          <p:cNvSpPr>
            <a:spLocks noGrp="1"/>
          </p:cNvSpPr>
          <p:nvPr>
            <p:ph type="title"/>
          </p:nvPr>
        </p:nvSpPr>
        <p:spPr>
          <a:xfrm>
            <a:off x="381000" y="381000"/>
            <a:ext cx="11430000" cy="1325563"/>
          </a:xfrm>
          <a:prstGeom prst="rect">
            <a:avLst/>
          </a:prstGeom>
        </p:spPr>
        <p:txBody>
          <a:bodyPr/>
          <a:lstStyle/>
          <a:p>
            <a:pPr lvl="0" indent="0" marL="0">
              <a:buNone/>
            </a:pPr>
            <a:r>
              <a:rPr/>
              <a:t>The results</a:t>
            </a:r>
          </a:p>
        </p:txBody>
      </p:sp>
      <p:pic>
        <p:nvPicPr>
          <p:cNvPr descr="figs/1b_SelfC.png" id="0" name="Picture 1"/>
          <p:cNvPicPr>
            <a:picLocks noGrp="1" noChangeAspect="1"/>
          </p:cNvPicPr>
          <p:nvPr/>
        </p:nvPicPr>
        <p:blipFill>
          <a:blip r:embed="rId2"/>
          <a:stretch>
            <a:fillRect/>
          </a:stretch>
        </p:blipFill>
        <p:spPr bwMode="auto">
          <a:xfrm>
            <a:off x="3543300" y="1816100"/>
            <a:ext cx="5118100" cy="4343400"/>
          </a:xfrm>
          <a:prstGeom prst="rect">
            <a:avLst/>
          </a:prstGeom>
          <a:noFill/>
          <a:ln w="9525">
            <a:noFill/>
            <a:headEnd/>
            <a:tailEnd/>
          </a:ln>
        </p:spPr>
      </p:pic>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A1C17064-12D5-54C5-7693-1E011F98BBD0}"/>
              </a:ext>
            </a:extLst>
          </p:cNvPr>
          <p:cNvSpPr>
            <a:spLocks noGrp="1"/>
          </p:cNvSpPr>
          <p:nvPr>
            <p:ph type="title"/>
          </p:nvPr>
        </p:nvSpPr>
        <p:spPr>
          <a:xfrm>
            <a:off x="381000" y="381000"/>
            <a:ext cx="11430000" cy="1325563"/>
          </a:xfrm>
          <a:prstGeom prst="rect">
            <a:avLst/>
          </a:prstGeom>
        </p:spPr>
        <p:txBody>
          <a:bodyPr/>
          <a:lstStyle/>
          <a:p>
            <a:pPr lvl="0" indent="0" marL="0">
              <a:buNone/>
            </a:pPr>
            <a:r>
              <a:rPr/>
              <a:t>Generalization</a:t>
            </a:r>
          </a:p>
        </p:txBody>
      </p:sp>
      <p:sp>
        <p:nvSpPr>
          <p:cNvPr id="5" name="Text Placeholder 2">
            <a:extLst>
              <a:ext uri="{FF2B5EF4-FFF2-40B4-BE49-F238E27FC236}">
                <a16:creationId xmlns:a16="http://schemas.microsoft.com/office/drawing/2014/main" id="{A51ED33A-CFEF-72C8-A8D3-B6502C1C0AE2}"/>
              </a:ext>
            </a:extLst>
          </p:cNvPr>
          <p:cNvSpPr>
            <a:spLocks noGrp="1"/>
          </p:cNvSpPr>
          <p:nvPr>
            <p:ph idx="1"/>
          </p:nvPr>
        </p:nvSpPr>
        <p:spPr/>
        <p:txBody>
          <a:bodyPr/>
          <a:lstStyle/>
          <a:p>
            <a:pPr lvl="0"/>
            <a:r>
              <a:rPr/>
              <a:t>We </a:t>
            </a:r>
            <a:r>
              <a:rPr b="1"/>
              <a:t>sampled</a:t>
            </a:r>
            <a:r>
              <a:rPr/>
              <a:t> data from the class by asking 6 questions</a:t>
            </a:r>
          </a:p>
          <a:p>
            <a:pPr lvl="0" indent="0" marL="0">
              <a:buNone/>
            </a:pPr>
            <a:r>
              <a:rPr/>
              <a:t>–</a:t>
            </a:r>
          </a:p>
          <a:p>
            <a:pPr lvl="0"/>
            <a:r>
              <a:rPr/>
              <a:t>The patterns we found represent data from the portion of the class that answered the questions</a:t>
            </a:r>
          </a:p>
          <a:p>
            <a:pPr lvl="0" indent="0" marL="0">
              <a:buNone/>
            </a:pPr>
            <a:r>
              <a:rPr/>
              <a:t>–</a:t>
            </a:r>
          </a:p>
          <a:p>
            <a:pPr lvl="0" indent="-457200" marL="457200">
              <a:buAutoNum type="arabicPeriod"/>
            </a:pPr>
            <a:r>
              <a:rPr/>
              <a:t>Would the patterns </a:t>
            </a:r>
            <a:r>
              <a:rPr b="1"/>
              <a:t>generalize</a:t>
            </a:r>
            <a:r>
              <a:rPr/>
              <a:t> (be the same) if we took another sample from another class?</a:t>
            </a:r>
          </a:p>
          <a:p>
            <a:pPr lvl="0" indent="-457200" marL="457200">
              <a:buAutoNum type="arabicPeriod"/>
            </a:pPr>
            <a:r>
              <a:rPr/>
              <a:t>Would the patterns </a:t>
            </a:r>
            <a:r>
              <a:rPr b="1"/>
              <a:t>generalize</a:t>
            </a:r>
            <a:r>
              <a:rPr/>
              <a:t> to the entire population of humans?</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A1C17064-12D5-54C5-7693-1E011F98BBD0}"/>
              </a:ext>
            </a:extLst>
          </p:cNvPr>
          <p:cNvSpPr>
            <a:spLocks noGrp="1"/>
          </p:cNvSpPr>
          <p:nvPr>
            <p:ph type="title"/>
          </p:nvPr>
        </p:nvSpPr>
        <p:spPr>
          <a:xfrm>
            <a:off x="381000" y="381000"/>
            <a:ext cx="11430000" cy="1325563"/>
          </a:xfrm>
          <a:prstGeom prst="rect">
            <a:avLst/>
          </a:prstGeom>
        </p:spPr>
        <p:txBody>
          <a:bodyPr/>
          <a:lstStyle/>
          <a:p>
            <a:pPr lvl="0" indent="0" marL="0">
              <a:buNone/>
            </a:pPr>
            <a:r>
              <a:rPr/>
              <a:t>Q5: Where is your consciousness?</a:t>
            </a:r>
          </a:p>
        </p:txBody>
      </p:sp>
      <p:pic>
        <p:nvPicPr>
          <p:cNvPr descr="1_b_datavis_files/figure-pptx/unnamed-chunk-21-1.png" id="0" name="Picture 1"/>
          <p:cNvPicPr>
            <a:picLocks noGrp="1" noChangeAspect="1"/>
          </p:cNvPicPr>
          <p:nvPr/>
        </p:nvPicPr>
        <p:blipFill>
          <a:blip r:embed="rId2"/>
          <a:stretch>
            <a:fillRect/>
          </a:stretch>
        </p:blipFill>
        <p:spPr bwMode="auto">
          <a:xfrm>
            <a:off x="3378200" y="1816100"/>
            <a:ext cx="5435600" cy="4343400"/>
          </a:xfrm>
          <a:prstGeom prst="rect">
            <a:avLst/>
          </a:prstGeom>
          <a:noFill/>
          <a:ln w="9525">
            <a:noFill/>
            <a:headEnd/>
            <a:tailEnd/>
          </a:ln>
        </p:spPr>
      </p:pic>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2">
            <a:extLst>
              <a:ext uri="{FF2B5EF4-FFF2-40B4-BE49-F238E27FC236}">
                <a16:creationId xmlns:a16="http://schemas.microsoft.com/office/drawing/2014/main" id="{A51ED33A-CFEF-72C8-A8D3-B6502C1C0AE2}"/>
              </a:ext>
            </a:extLst>
          </p:cNvPr>
          <p:cNvSpPr>
            <a:spLocks noGrp="1"/>
          </p:cNvSpPr>
          <p:nvPr>
            <p:ph idx="1"/>
          </p:nvPr>
        </p:nvSpPr>
        <p:spPr/>
        <p:txBody>
          <a:bodyPr/>
          <a:lstStyle/>
          <a:p>
            <a:pPr lvl="0" indent="0" marL="0">
              <a:buNone/>
            </a:pPr>
            <a:r>
              <a:rPr/>
              <a:t>class: pink, center, middle, clear</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A1C17064-12D5-54C5-7693-1E011F98BBD0}"/>
              </a:ext>
            </a:extLst>
          </p:cNvPr>
          <p:cNvSpPr>
            <a:spLocks noGrp="1"/>
          </p:cNvSpPr>
          <p:nvPr>
            <p:ph type="title"/>
          </p:nvPr>
        </p:nvSpPr>
        <p:spPr>
          <a:xfrm>
            <a:off x="381000" y="381000"/>
            <a:ext cx="11430000" cy="1325563"/>
          </a:xfrm>
          <a:prstGeom prst="rect">
            <a:avLst/>
          </a:prstGeom>
        </p:spPr>
        <p:txBody>
          <a:bodyPr/>
          <a:lstStyle/>
          <a:p>
            <a:pPr lvl="0" indent="0" marL="0">
              <a:buNone/>
            </a:pPr>
            <a:r>
              <a:rPr/>
              <a:t>Data Visualization Extras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A1C17064-12D5-54C5-7693-1E011F98BBD0}"/>
              </a:ext>
            </a:extLst>
          </p:cNvPr>
          <p:cNvSpPr>
            <a:spLocks noGrp="1"/>
          </p:cNvSpPr>
          <p:nvPr>
            <p:ph type="title"/>
          </p:nvPr>
        </p:nvSpPr>
        <p:spPr>
          <a:xfrm>
            <a:off x="381000" y="381000"/>
            <a:ext cx="11430000" cy="1325563"/>
          </a:xfrm>
          <a:prstGeom prst="rect">
            <a:avLst/>
          </a:prstGeom>
        </p:spPr>
        <p:txBody>
          <a:bodyPr/>
          <a:lstStyle/>
          <a:p>
            <a:pPr lvl="0" indent="0" marL="0">
              <a:buNone/>
            </a:pPr>
            <a:r>
              <a:rPr/>
              <a:t>Why would we want to see what data looks like?</a:t>
            </a:r>
          </a:p>
        </p:txBody>
      </p:sp>
      <p:sp>
        <p:nvSpPr>
          <p:cNvPr id="5" name="Text Placeholder 2">
            <a:extLst>
              <a:ext uri="{FF2B5EF4-FFF2-40B4-BE49-F238E27FC236}">
                <a16:creationId xmlns:a16="http://schemas.microsoft.com/office/drawing/2014/main" id="{A51ED33A-CFEF-72C8-A8D3-B6502C1C0AE2}"/>
              </a:ext>
            </a:extLst>
          </p:cNvPr>
          <p:cNvSpPr>
            <a:spLocks noGrp="1"/>
          </p:cNvSpPr>
          <p:nvPr>
            <p:ph idx="1"/>
          </p:nvPr>
        </p:nvSpPr>
        <p:spPr/>
        <p:txBody>
          <a:bodyPr/>
          <a:lstStyle/>
          <a:p>
            <a:pPr lvl="0" indent="0" marL="0">
              <a:buNone/>
            </a:pPr>
            <a:r>
              <a:rPr/>
              <a:t>–</a:t>
            </a:r>
          </a:p>
          <a:p>
            <a:pPr lvl="0" indent="0" marL="0">
              <a:spcBef>
                <a:spcPts val="3000"/>
              </a:spcBef>
              <a:buNone/>
            </a:pPr>
            <a:r>
              <a:rPr b="1"/>
              <a:t>So we can use the data to answer questions</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John Tukey</a:t>
            </a:r>
          </a:p>
        </p:txBody>
      </p:sp>
      <p:sp>
        <p:nvSpPr>
          <p:cNvPr id="4" name="Text Placeholder 3"/>
          <p:cNvSpPr>
            <a:spLocks noGrp="1"/>
          </p:cNvSpPr>
          <p:nvPr>
            <p:ph idx="2" sz="half" type="body"/>
          </p:nvPr>
        </p:nvSpPr>
        <p:spPr/>
        <p:txBody>
          <a:bodyPr/>
          <a:lstStyle/>
          <a:p>
            <a:pPr lvl="0" indent="0" marL="0">
              <a:buNone/>
            </a:pPr>
            <a:r>
              <a:rPr/>
              <a:t>Pioneered methods for visual analysis and exploration of data.</a:t>
            </a:r>
          </a:p>
        </p:txBody>
      </p:sp>
      <p:pic>
        <p:nvPicPr>
          <p:cNvPr descr="figs/tukey.png" id="0" name="Picture 1"/>
          <p:cNvPicPr>
            <a:picLocks noGrp="1" noChangeAspect="1"/>
          </p:cNvPicPr>
          <p:nvPr/>
        </p:nvPicPr>
        <p:blipFill>
          <a:blip r:embed="rId2"/>
          <a:stretch>
            <a:fillRect/>
          </a:stretch>
        </p:blipFill>
        <p:spPr bwMode="auto">
          <a:xfrm>
            <a:off x="4597400" y="203200"/>
            <a:ext cx="3060700" cy="4381500"/>
          </a:xfrm>
          <a:prstGeom prst="rect">
            <a:avLst/>
          </a:prstGeom>
          <a:noFill/>
          <a:ln w="9525">
            <a:noFill/>
            <a:headEnd/>
            <a:tailEnd/>
          </a:ln>
        </p:spPr>
      </p:pic>
      <p:sp>
        <p:nvSpPr>
          <p:cNvPr id="6" name="Footer Placeholder 5"/>
          <p:cNvSpPr>
            <a:spLocks noGrp="1"/>
          </p:cNvSpPr>
          <p:nvPr>
            <p:ph idx="11" sz="quarter" type="ftr"/>
          </p:nvPr>
        </p:nvSpPr>
        <p:spPr/>
        <p:txBody>
          <a:bodyPr/>
          <a:lstStyle/>
          <a:p>
            <a:endParaRPr lang="en-US"/>
          </a:p>
        </p:txBody>
      </p:sp>
      <p:sp>
        <p:nvSpPr>
          <p:cNvPr id="7" name="Slide Number Placeholder 6"/>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Edward Tufte</a:t>
            </a:r>
          </a:p>
        </p:txBody>
      </p:sp>
      <p:sp>
        <p:nvSpPr>
          <p:cNvPr id="4" name="Text Placeholder 3"/>
          <p:cNvSpPr>
            <a:spLocks noGrp="1"/>
          </p:cNvSpPr>
          <p:nvPr>
            <p:ph idx="2" sz="half" type="body"/>
          </p:nvPr>
        </p:nvSpPr>
        <p:spPr/>
        <p:txBody>
          <a:bodyPr/>
          <a:lstStyle/>
          <a:p>
            <a:pPr lvl="0" indent="0" marL="0">
              <a:buNone/>
            </a:pPr>
            <a:r>
              <a:rPr/>
              <a:t>Lots of books showing histories and good/bad ways of data visualization in many domains</a:t>
            </a:r>
          </a:p>
        </p:txBody>
      </p:sp>
      <p:pic>
        <p:nvPicPr>
          <p:cNvPr descr="figs/tufte.png" id="0" name="Picture 1"/>
          <p:cNvPicPr>
            <a:picLocks noGrp="1" noChangeAspect="1"/>
          </p:cNvPicPr>
          <p:nvPr/>
        </p:nvPicPr>
        <p:blipFill>
          <a:blip r:embed="rId2"/>
          <a:stretch>
            <a:fillRect/>
          </a:stretch>
        </p:blipFill>
        <p:spPr bwMode="auto">
          <a:xfrm>
            <a:off x="3568700" y="1231900"/>
            <a:ext cx="5105400" cy="2336800"/>
          </a:xfrm>
          <a:prstGeom prst="rect">
            <a:avLst/>
          </a:prstGeom>
          <a:noFill/>
          <a:ln w="9525">
            <a:noFill/>
            <a:headEnd/>
            <a:tailEnd/>
          </a:ln>
        </p:spPr>
      </p:pic>
      <p:sp>
        <p:nvSpPr>
          <p:cNvPr id="6" name="Footer Placeholder 5"/>
          <p:cNvSpPr>
            <a:spLocks noGrp="1"/>
          </p:cNvSpPr>
          <p:nvPr>
            <p:ph idx="11" sz="quarter" type="ftr"/>
          </p:nvPr>
        </p:nvSpPr>
        <p:spPr/>
        <p:txBody>
          <a:bodyPr/>
          <a:lstStyle/>
          <a:p>
            <a:endParaRPr lang="en-US"/>
          </a:p>
        </p:txBody>
      </p:sp>
      <p:sp>
        <p:nvSpPr>
          <p:cNvPr id="7" name="Slide Number Placeholder 6"/>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A1C17064-12D5-54C5-7693-1E011F98BBD0}"/>
              </a:ext>
            </a:extLst>
          </p:cNvPr>
          <p:cNvSpPr>
            <a:spLocks noGrp="1"/>
          </p:cNvSpPr>
          <p:nvPr>
            <p:ph type="title"/>
          </p:nvPr>
        </p:nvSpPr>
        <p:spPr>
          <a:xfrm>
            <a:off x="381000" y="381000"/>
            <a:ext cx="11430000" cy="1325563"/>
          </a:xfrm>
          <a:prstGeom prst="rect">
            <a:avLst/>
          </a:prstGeom>
        </p:spPr>
        <p:txBody>
          <a:bodyPr/>
          <a:lstStyle/>
          <a:p>
            <a:pPr lvl="0" indent="0" marL="0">
              <a:buNone/>
            </a:pPr>
            <a:r>
              <a:rPr/>
              <a:t>ggplot2 (r package) Hadley Wickham</a:t>
            </a:r>
          </a:p>
        </p:txBody>
      </p:sp>
      <p:sp>
        <p:nvSpPr>
          <p:cNvPr id="5" name="Text Placeholder 2">
            <a:extLst>
              <a:ext uri="{FF2B5EF4-FFF2-40B4-BE49-F238E27FC236}">
                <a16:creationId xmlns:a16="http://schemas.microsoft.com/office/drawing/2014/main" id="{A51ED33A-CFEF-72C8-A8D3-B6502C1C0AE2}"/>
              </a:ext>
            </a:extLst>
          </p:cNvPr>
          <p:cNvSpPr>
            <a:spLocks noGrp="1"/>
          </p:cNvSpPr>
          <p:nvPr>
            <p:ph idx="1"/>
          </p:nvPr>
        </p:nvSpPr>
        <p:spPr/>
        <p:txBody>
          <a:bodyPr/>
          <a:lstStyle/>
          <a:p>
            <a:pPr lvl="0" indent="0" marL="0">
              <a:buNone/>
            </a:pPr>
            <a:r>
              <a:rPr/>
              <a:t>ggplot2 is an r package for data visualization</a:t>
            </a:r>
          </a:p>
          <a:p>
            <a:pPr lvl="0"/>
            <a:r>
              <a:rPr/>
              <a:t>“The emphasis in ggplot2 is reducing the amount of thinking time by making it easier to go from the plot in your brain to the plot on the page.” (Wickham, 2012)</a:t>
            </a:r>
          </a:p>
          <a:p>
            <a:pPr lvl="0"/>
            <a:r>
              <a:rPr/>
              <a:t>“Base graphics are good for drawing pictures; ggplot2 graphics are good for understanding the data.” (Wickham, 2012)</a:t>
            </a:r>
          </a:p>
          <a:p>
            <a:pPr lvl="0"/>
            <a:r>
              <a:rPr>
                <a:hlinkClick r:id="rId2"/>
              </a:rPr>
              <a:t>https://ggplot2.tidyverse.org</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gapminder</a:t>
            </a:r>
          </a:p>
        </p:txBody>
      </p:sp>
      <p:sp>
        <p:nvSpPr>
          <p:cNvPr id="4" name="Text Placeholder 3"/>
          <p:cNvSpPr>
            <a:spLocks noGrp="1"/>
          </p:cNvSpPr>
          <p:nvPr>
            <p:ph idx="2" sz="half" type="body"/>
          </p:nvPr>
        </p:nvSpPr>
        <p:spPr/>
        <p:txBody>
          <a:bodyPr/>
          <a:lstStyle/>
          <a:p>
            <a:pPr lvl="0"/>
            <a:r>
              <a:rPr/>
              <a:t>interactive website for visualizing data on world metrics (like life exepctancy and income over time) </a:t>
            </a:r>
            <a:r>
              <a:rPr>
                <a:hlinkClick r:id="rId2"/>
              </a:rPr>
              <a:t>https://www.gapminder.org/tools/</a:t>
            </a:r>
          </a:p>
        </p:txBody>
      </p:sp>
      <p:pic>
        <p:nvPicPr>
          <p:cNvPr descr="figs/gapminder.png" id="0" name="Picture 1"/>
          <p:cNvPicPr>
            <a:picLocks noGrp="1" noChangeAspect="1"/>
          </p:cNvPicPr>
          <p:nvPr/>
        </p:nvPicPr>
        <p:blipFill>
          <a:blip r:embed="rId3"/>
          <a:stretch>
            <a:fillRect/>
          </a:stretch>
        </p:blipFill>
        <p:spPr bwMode="auto">
          <a:xfrm>
            <a:off x="3568700" y="812800"/>
            <a:ext cx="5105400" cy="3162300"/>
          </a:xfrm>
          <a:prstGeom prst="rect">
            <a:avLst/>
          </a:prstGeom>
          <a:noFill/>
          <a:ln w="9525">
            <a:noFill/>
            <a:headEnd/>
            <a:tailEnd/>
          </a:ln>
        </p:spPr>
      </p:pic>
      <p:sp>
        <p:nvSpPr>
          <p:cNvPr id="6" name="Footer Placeholder 5"/>
          <p:cNvSpPr>
            <a:spLocks noGrp="1"/>
          </p:cNvSpPr>
          <p:nvPr>
            <p:ph idx="11" sz="quarter" type="ftr"/>
          </p:nvPr>
        </p:nvSpPr>
        <p:spPr/>
        <p:txBody>
          <a:bodyPr/>
          <a:lstStyle/>
          <a:p>
            <a:endParaRPr lang="en-US"/>
          </a:p>
        </p:txBody>
      </p:sp>
      <p:sp>
        <p:nvSpPr>
          <p:cNvPr id="7" name="Slide Number Placeholder 6"/>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A1C17064-12D5-54C5-7693-1E011F98BBD0}"/>
              </a:ext>
            </a:extLst>
          </p:cNvPr>
          <p:cNvSpPr>
            <a:spLocks noGrp="1"/>
          </p:cNvSpPr>
          <p:nvPr>
            <p:ph type="title"/>
          </p:nvPr>
        </p:nvSpPr>
        <p:spPr>
          <a:xfrm>
            <a:off x="381000" y="381000"/>
            <a:ext cx="11430000" cy="1325563"/>
          </a:xfrm>
          <a:prstGeom prst="rect">
            <a:avLst/>
          </a:prstGeom>
        </p:spPr>
        <p:txBody>
          <a:bodyPr/>
          <a:lstStyle/>
          <a:p>
            <a:pPr lvl="0" indent="0" marL="0">
              <a:buNone/>
            </a:pPr>
            <a:r>
              <a:rPr/>
              <a:t>Reminders</a:t>
            </a:r>
          </a:p>
        </p:txBody>
      </p:sp>
      <p:sp>
        <p:nvSpPr>
          <p:cNvPr id="5" name="Text Placeholder 2">
            <a:extLst>
              <a:ext uri="{FF2B5EF4-FFF2-40B4-BE49-F238E27FC236}">
                <a16:creationId xmlns:a16="http://schemas.microsoft.com/office/drawing/2014/main" id="{A51ED33A-CFEF-72C8-A8D3-B6502C1C0AE2}"/>
              </a:ext>
            </a:extLst>
          </p:cNvPr>
          <p:cNvSpPr>
            <a:spLocks noGrp="1"/>
          </p:cNvSpPr>
          <p:nvPr>
            <p:ph idx="1"/>
          </p:nvPr>
        </p:nvSpPr>
        <p:spPr/>
        <p:txBody>
          <a:bodyPr/>
          <a:lstStyle/>
          <a:p>
            <a:pPr lvl="0" indent="-457200" marL="457200">
              <a:buAutoNum type="arabicPeriod"/>
            </a:pPr>
            <a:r>
              <a:rPr/>
              <a:t>Quiz 1 is online, due Monday the 4th, end of day (11:59pm). You must take the quiz before the deadline, otherwise you will receive 0 points. You can take the quiz as many times as you want before the deadline</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A1C17064-12D5-54C5-7693-1E011F98BBD0}"/>
              </a:ext>
            </a:extLst>
          </p:cNvPr>
          <p:cNvSpPr>
            <a:spLocks noGrp="1"/>
          </p:cNvSpPr>
          <p:nvPr>
            <p:ph type="title"/>
          </p:nvPr>
        </p:nvSpPr>
        <p:spPr>
          <a:xfrm>
            <a:off x="381000" y="381000"/>
            <a:ext cx="11430000" cy="1325563"/>
          </a:xfrm>
          <a:prstGeom prst="rect">
            <a:avLst/>
          </a:prstGeom>
        </p:spPr>
        <p:txBody>
          <a:bodyPr/>
          <a:lstStyle/>
          <a:p>
            <a:pPr lvl="0" indent="0" marL="0">
              <a:buNone/>
            </a:pPr>
            <a:r>
              <a:rPr/>
              <a:t>Examples: Let’s look at the data from the questionnaire I sent out on Tuesday</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A1C17064-12D5-54C5-7693-1E011F98BBD0}"/>
              </a:ext>
            </a:extLst>
          </p:cNvPr>
          <p:cNvSpPr>
            <a:spLocks noGrp="1"/>
          </p:cNvSpPr>
          <p:nvPr>
            <p:ph type="title"/>
          </p:nvPr>
        </p:nvSpPr>
        <p:spPr>
          <a:xfrm>
            <a:off x="381000" y="381000"/>
            <a:ext cx="11430000" cy="1325563"/>
          </a:xfrm>
          <a:prstGeom prst="rect">
            <a:avLst/>
          </a:prstGeom>
        </p:spPr>
        <p:txBody>
          <a:bodyPr/>
          <a:lstStyle/>
          <a:p>
            <a:pPr lvl="0" indent="0" marL="0">
              <a:buNone/>
            </a:pPr>
            <a:r>
              <a:rPr/>
              <a:t>Here’s what I did</a:t>
            </a:r>
          </a:p>
        </p:txBody>
      </p:sp>
      <p:sp>
        <p:nvSpPr>
          <p:cNvPr id="5" name="Text Placeholder 2">
            <a:extLst>
              <a:ext uri="{FF2B5EF4-FFF2-40B4-BE49-F238E27FC236}">
                <a16:creationId xmlns:a16="http://schemas.microsoft.com/office/drawing/2014/main" id="{A51ED33A-CFEF-72C8-A8D3-B6502C1C0AE2}"/>
              </a:ext>
            </a:extLst>
          </p:cNvPr>
          <p:cNvSpPr>
            <a:spLocks noGrp="1"/>
          </p:cNvSpPr>
          <p:nvPr>
            <p:ph idx="1"/>
          </p:nvPr>
        </p:nvSpPr>
        <p:spPr/>
        <p:txBody>
          <a:bodyPr/>
          <a:lstStyle/>
          <a:p>
            <a:pPr lvl="0" indent="-457200" marL="457200">
              <a:buAutoNum type="arabicPeriod"/>
            </a:pPr>
            <a:r>
              <a:rPr/>
              <a:t>I used </a:t>
            </a:r>
            <a:r>
              <a:rPr>
                <a:hlinkClick r:id="rId2"/>
              </a:rPr>
              <a:t>https://www.google.com/forms/</a:t>
            </a:r>
            <a:r>
              <a:rPr/>
              <a:t> to create the questionnaire. It’s free, and you can send the link to anyone.</a:t>
            </a:r>
          </a:p>
          <a:p>
            <a:pPr lvl="0" indent="-457200" marL="457200">
              <a:buAutoNum type="arabicPeriod"/>
            </a:pPr>
            <a:r>
              <a:rPr/>
              <a:t>You answered the questions, and the data was saved in a google spreadsheet.</a:t>
            </a:r>
          </a:p>
          <a:p>
            <a:pPr lvl="0" indent="-457200" marL="457200">
              <a:buAutoNum type="arabicPeriod"/>
            </a:pPr>
            <a:r>
              <a:rPr/>
              <a:t>Let’s take a look</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A1C17064-12D5-54C5-7693-1E011F98BBD0}"/>
              </a:ext>
            </a:extLst>
          </p:cNvPr>
          <p:cNvSpPr>
            <a:spLocks noGrp="1"/>
          </p:cNvSpPr>
          <p:nvPr>
            <p:ph type="title"/>
          </p:nvPr>
        </p:nvSpPr>
        <p:spPr>
          <a:xfrm>
            <a:off x="381000" y="381000"/>
            <a:ext cx="11430000" cy="1325563"/>
          </a:xfrm>
          <a:prstGeom prst="rect">
            <a:avLst/>
          </a:prstGeom>
        </p:spPr>
        <p:txBody>
          <a:bodyPr/>
          <a:lstStyle/>
          <a:p>
            <a:pPr lvl="0" indent="0" marL="0">
              <a:buNone/>
            </a:pPr>
            <a:r>
              <a:rPr/>
              <a:t>The questions</a:t>
            </a:r>
          </a:p>
        </p:txBody>
      </p:sp>
      <p:sp>
        <p:nvSpPr>
          <p:cNvPr id="5" name="Text Placeholder 2">
            <a:extLst>
              <a:ext uri="{FF2B5EF4-FFF2-40B4-BE49-F238E27FC236}">
                <a16:creationId xmlns:a16="http://schemas.microsoft.com/office/drawing/2014/main" id="{A51ED33A-CFEF-72C8-A8D3-B6502C1C0AE2}"/>
              </a:ext>
            </a:extLst>
          </p:cNvPr>
          <p:cNvSpPr>
            <a:spLocks noGrp="1"/>
          </p:cNvSpPr>
          <p:nvPr>
            <p:ph idx="1"/>
          </p:nvPr>
        </p:nvSpPr>
        <p:spPr/>
        <p:txBody>
          <a:bodyPr/>
          <a:lstStyle/>
          <a:p>
            <a:pPr lvl="0" indent="-457200" marL="457200">
              <a:buAutoNum type="arabicPeriod"/>
            </a:pPr>
            <a:r>
              <a:rPr/>
              <a:t>How many people do you know in this class?</a:t>
            </a:r>
          </a:p>
          <a:p>
            <a:pPr lvl="0" indent="-457200" marL="457200">
              <a:buAutoNum type="arabicPeriod"/>
            </a:pPr>
            <a:r>
              <a:rPr/>
              <a:t>How many text messages do you send per day?</a:t>
            </a:r>
          </a:p>
          <a:p>
            <a:pPr lvl="0" indent="-457200" marL="457200">
              <a:buAutoNum type="arabicPeriod"/>
            </a:pPr>
            <a:r>
              <a:rPr/>
              <a:t>How many books have you read in your life?</a:t>
            </a:r>
          </a:p>
          <a:p>
            <a:pPr lvl="0" indent="-457200" marL="457200">
              <a:buAutoNum type="arabicPeriod"/>
            </a:pPr>
            <a:r>
              <a:rPr/>
              <a:t>Think back to your earliest memory, how old were you?</a:t>
            </a:r>
          </a:p>
          <a:p>
            <a:pPr lvl="0" indent="-457200" marL="457200">
              <a:buAutoNum type="arabicPeriod"/>
            </a:pPr>
            <a:r>
              <a:rPr/>
              <a:t>Where is your consciousness…</a:t>
            </a:r>
          </a:p>
          <a:p>
            <a:pPr lvl="0" indent="-457200" marL="457200">
              <a:buAutoNum type="arabicPeriod"/>
            </a:pPr>
            <a:r>
              <a:rPr/>
              <a:t>How vivid is your mental imagery?</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How can we look at the data?</a:t>
            </a:r>
          </a:p>
        </p:txBody>
      </p:sp>
      <p:sp>
        <p:nvSpPr>
          <p:cNvPr id="4" name="Text Placeholder 3"/>
          <p:cNvSpPr>
            <a:spLocks noGrp="1"/>
          </p:cNvSpPr>
          <p:nvPr>
            <p:ph idx="2" sz="half" type="body"/>
          </p:nvPr>
        </p:nvSpPr>
        <p:spPr/>
        <p:txBody>
          <a:bodyPr/>
          <a:lstStyle/>
          <a:p>
            <a:pPr lvl="0" indent="-457200" marL="457200">
              <a:buAutoNum type="arabicPeriod"/>
            </a:pPr>
            <a:r>
              <a:rPr/>
              <a:t>We can look at the summary provided by google forms</a:t>
            </a:r>
          </a:p>
          <a:p>
            <a:pPr lvl="0" indent="-457200" marL="457200">
              <a:buAutoNum type="arabicPeriod"/>
            </a:pPr>
            <a:r>
              <a:rPr/>
              <a:t>We can look at the raw data in the google spreadsheet</a:t>
            </a:r>
          </a:p>
          <a:p>
            <a:pPr lvl="0" indent="-457200" marL="457200">
              <a:buAutoNum type="arabicPeriod"/>
            </a:pPr>
            <a:r>
              <a:rPr/>
              <a:t>We can download the data, and use R to make graphs</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0" bandRow="1">
                <a:tableStyleId>{5C22544A-7EE6-4342-B048-85BDC9FD1C3A}</a:tableStyleId>
              </a:tblPr>
              <a:tblGrid>
                <a:gridCol w="5105400"/>
              </a:tblGrid>
              <a:tr h="0">
                <a:tc>
                  <a:txBody>
                    <a:bodyPr/>
                    <a:lstStyle/>
                    <a:p>
                      <a:pPr lvl="0" indent="0" marL="0">
                        <a:buNone/>
                      </a:pPr>
                      <a:r>
                        <a:rPr/>
                        <a:t># Interpreting graphs</a:t>
                      </a:r>
                    </a:p>
                  </a:txBody>
                </a:tc>
              </a:tr>
              <a:tr h="0">
                <a:tc>
                  <a:txBody>
                    <a:bodyPr/>
                    <a:lstStyle/>
                    <a:p>
                      <a:pPr lvl="0" indent="0" marL="0">
                        <a:buNone/>
                      </a:pPr>
                      <a:r>
                        <a:rPr/>
                        <a:t>We are about to look at data visualizations for your answers to each of the questionnaire questions.</a:t>
                      </a:r>
                    </a:p>
                  </a:txBody>
                </a:tc>
              </a:tr>
              <a:tr h="0">
                <a:tc>
                  <a:txBody>
                    <a:bodyPr/>
                    <a:lstStyle/>
                    <a:p>
                      <a:pPr lvl="0" indent="0" marL="0">
                        <a:buNone/>
                      </a:pPr>
                      <a:r>
                        <a:rPr/>
                        <a:t>1. A data visualization is useful if we can easily interpret the pattern in the data by looking at it 2. Visualizations present data in different ways, need to make sure you are interpreting the visual meaning correctly</a:t>
                      </a:r>
                    </a:p>
                  </a:txBody>
                </a:tc>
              </a:tr>
            </a:tbl>
          </a:graphicData>
        </a:graphic>
      </p:graphicFrame>
      <p:sp>
        <p:nvSpPr>
          <p:cNvPr id="6" name="Footer Placeholder 5"/>
          <p:cNvSpPr>
            <a:spLocks noGrp="1"/>
          </p:cNvSpPr>
          <p:nvPr>
            <p:ph idx="11" sz="quarter" type="ftr"/>
          </p:nvPr>
        </p:nvSpPr>
        <p:spPr/>
        <p:txBody>
          <a:bodyPr/>
          <a:lstStyle/>
          <a:p>
            <a:endParaRPr lang="en-US"/>
          </a:p>
        </p:txBody>
      </p:sp>
      <p:sp>
        <p:nvSpPr>
          <p:cNvPr id="7" name="Slide Number Placeholder 6"/>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A1C17064-12D5-54C5-7693-1E011F98BBD0}"/>
              </a:ext>
            </a:extLst>
          </p:cNvPr>
          <p:cNvSpPr>
            <a:spLocks noGrp="1"/>
          </p:cNvSpPr>
          <p:nvPr>
            <p:ph type="title"/>
          </p:nvPr>
        </p:nvSpPr>
        <p:spPr>
          <a:xfrm>
            <a:off x="381000" y="381000"/>
            <a:ext cx="11430000" cy="1325563"/>
          </a:xfrm>
          <a:prstGeom prst="rect">
            <a:avLst/>
          </a:prstGeom>
        </p:spPr>
        <p:txBody>
          <a:bodyPr/>
          <a:lstStyle/>
          <a:p>
            <a:pPr lvl="0" indent="0" marL="0">
              <a:buNone/>
            </a:pPr>
            <a:r>
              <a:rPr/>
              <a:t>Q1: People you know in class?</a:t>
            </a:r>
          </a:p>
        </p:txBody>
      </p:sp>
      <p:pic>
        <p:nvPicPr>
          <p:cNvPr descr="1_b_datavis_files/figure-pptx/unnamed-chunk-2-1.png" id="0" name="Picture 1"/>
          <p:cNvPicPr>
            <a:picLocks noGrp="1" noChangeAspect="1"/>
          </p:cNvPicPr>
          <p:nvPr/>
        </p:nvPicPr>
        <p:blipFill>
          <a:blip r:embed="rId2"/>
          <a:stretch>
            <a:fillRect/>
          </a:stretch>
        </p:blipFill>
        <p:spPr bwMode="auto">
          <a:xfrm>
            <a:off x="3378200" y="1816100"/>
            <a:ext cx="5435600" cy="4343400"/>
          </a:xfrm>
          <a:prstGeom prst="rect">
            <a:avLst/>
          </a:prstGeom>
          <a:noFill/>
          <a:ln w="9525">
            <a:noFill/>
            <a:headEnd/>
            <a:tailEnd/>
          </a:ln>
        </p:spPr>
      </p:pic>
    </p:spTree>
  </p:cSld>
</p:sld>
</file>

<file path=ppt/theme/theme1.xml><?xml version="1.0" encoding="utf-8"?>
<a:theme xmlns:a="http://schemas.openxmlformats.org/drawingml/2006/main" name="Layouts">
  <a:themeElements>
    <a:clrScheme name="Creative Red 1">
      <a:dk1>
        <a:srgbClr val="000000"/>
      </a:dk1>
      <a:lt1>
        <a:srgbClr val="FFFFFF"/>
      </a:lt1>
      <a:dk2>
        <a:srgbClr val="3A3A3A"/>
      </a:dk2>
      <a:lt2>
        <a:srgbClr val="E7E6E6"/>
      </a:lt2>
      <a:accent1>
        <a:srgbClr val="632423"/>
      </a:accent1>
      <a:accent2>
        <a:srgbClr val="B51200"/>
      </a:accent2>
      <a:accent3>
        <a:srgbClr val="FD1B17"/>
      </a:accent3>
      <a:accent4>
        <a:srgbClr val="F9EBE5"/>
      </a:accent4>
      <a:accent5>
        <a:srgbClr val="03C9C6"/>
      </a:accent5>
      <a:accent6>
        <a:srgbClr val="01B9D1"/>
      </a:accent6>
      <a:hlink>
        <a:srgbClr val="0563C1"/>
      </a:hlink>
      <a:folHlink>
        <a:srgbClr val="954F72"/>
      </a:folHlink>
    </a:clrScheme>
    <a:fontScheme name="Custom 76">
      <a:majorFont>
        <a:latin typeface="Bahnschrift"/>
        <a:ea typeface=""/>
        <a:cs typeface=""/>
      </a:majorFont>
      <a:minorFont>
        <a:latin typeface="Tw Cen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538_Template" id="{413C9D75-A2A3-9643-8B50-C9F299F59A69}" vid="{C0E088B3-DE89-8940-8778-B5B886A64D4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0</vt:i4>
      </vt:variant>
    </vt:vector>
  </HeadingPairs>
  <TitlesOfParts>
    <vt:vector size="5" baseType="lpstr">
      <vt:lpstr>Arial</vt:lpstr>
      <vt:lpstr>Bahnschrift</vt:lpstr>
      <vt:lpstr>Calibri</vt:lpstr>
      <vt:lpstr>Tw Cen MT</vt:lpstr>
      <vt:lpstr>Layouts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dc:title>
  <dc:creator>Mallory Barnes</dc:creator>
  <cp:keywords/>
  <dcterms:created xsi:type="dcterms:W3CDTF">2023-08-23T21:54:11Z</dcterms:created>
  <dcterms:modified xsi:type="dcterms:W3CDTF">2023-08-23T21:54:11Z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
    <vt:lpwstr>pink, center, middle, clear</vt:lpwstr>
  </property>
  <property fmtid="{D5CDD505-2E9C-101B-9397-08002B2CF9AE}" pid="3" name="date">
    <vt:lpwstr>2018/07/20 (updated: 2023-08-23)</vt:lpwstr>
  </property>
  <property fmtid="{D5CDD505-2E9C-101B-9397-08002B2CF9AE}" pid="4" name="original author">
    <vt:lpwstr>Matthew Crump</vt:lpwstr>
  </property>
  <property fmtid="{D5CDD505-2E9C-101B-9397-08002B2CF9AE}" pid="5" name="output">
    <vt:lpwstr/>
  </property>
  <property fmtid="{D5CDD505-2E9C-101B-9397-08002B2CF9AE}" pid="6" name="subtitle">
    <vt:lpwstr>Looking at the data to answer questions</vt:lpwstr>
  </property>
</Properties>
</file>