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8" Type="http://schemas.openxmlformats.org/officeDocument/2006/relationships/viewProps" Target="viewProps.xml" /><Relationship Id="rId6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0" Type="http://schemas.openxmlformats.org/officeDocument/2006/relationships/tableStyles" Target="tableStyles.xml" /><Relationship Id="rId6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gif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Variability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Describing differences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2023-08-31)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Range</a:t>
            </a:r>
          </a:p>
        </p:txBody>
      </p:sp>
      <p:pic>
        <p:nvPicPr>
          <p:cNvPr descr="2b_vari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range is two numbers.</a:t>
            </a:r>
          </a:p>
          <a:p>
            <a:pPr lvl="0"/>
            <a:r>
              <a:rPr/>
              <a:t>minimum value: the smallest number in the data</a:t>
            </a:r>
          </a:p>
          <a:p>
            <a:pPr lvl="0"/>
            <a:r>
              <a:rPr/>
              <a:t>maximum value: the largest number in the data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1 4 3 6 5 7 6 8 7 6 9</a:t>
            </a:r>
          </a:p>
          <a:p>
            <a:pPr lvl="0" indent="0" marL="0">
              <a:buNone/>
            </a:pPr>
            <a:r>
              <a:rPr/>
              <a:t>Range is (1,9)</a:t>
            </a:r>
          </a:p>
          <a:p>
            <a:pPr lvl="0"/>
            <a:r>
              <a:rPr/>
              <a:t>smallest number is 1</a:t>
            </a:r>
          </a:p>
          <a:p>
            <a:pPr lvl="0"/>
            <a:r>
              <a:rPr/>
              <a:t>largest number is 9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min()</a:t>
            </a:r>
            <a:r>
              <a:rPr/>
              <a:t> function to find the smallest value in a variable in R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max()</a:t>
            </a:r>
            <a:r>
              <a:rPr/>
              <a:t> function to find the largest value in a variable in R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Thinking about the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Pros: Great way to find out the largest possible difference</a:t>
            </a:r>
          </a:p>
          <a:p>
            <a:pPr lvl="0"/>
            <a:r>
              <a:rPr/>
              <a:t>Cons: The biggest possible difference is probably not representative of all the differences in the numbers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two sets of numbers. What is the range? Does it do a good job showing the average differences?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1 5 6 5 4 5 6 5 4 5 6 5 4 100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1 2 1 2 1 1 1 1 2 2 2 2 1 2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would be nice if we could find a way to measure the average amount of differences.</a:t>
            </a:r>
          </a:p>
          <a:p>
            <a:pPr lvl="0"/>
            <a:r>
              <a:rPr/>
              <a:t>This average could be a </a:t>
            </a:r>
            <a:r>
              <a:rPr b="1"/>
              <a:t>representative</a:t>
            </a:r>
            <a:r>
              <a:rPr/>
              <a:t> value that summarizes the differences between the numbers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should the average difference for these numbers be?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1 2 1 2 1 1 1 1 2 2 2 2 1 2</a:t>
            </a:r>
          </a:p>
          <a:p>
            <a:pPr lvl="0"/>
            <a:r>
              <a:rPr/>
              <a:t>All of the numbers are 1s or 2s.</a:t>
            </a:r>
          </a:p>
          <a:p>
            <a:pPr lvl="0"/>
            <a:r>
              <a:rPr/>
              <a:t>The difference between 1 and 2 is 1</a:t>
            </a:r>
          </a:p>
          <a:p>
            <a:pPr lvl="0"/>
            <a:r>
              <a:rPr/>
              <a:t>It seems the average difference should be 1 (+ or -)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Differences between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these 10 numbers: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1 3 4 5 5 6 7 8 9 24</a:t>
            </a:r>
          </a:p>
          <a:p>
            <a:pPr lvl="0"/>
            <a:r>
              <a:rPr/>
              <a:t>We can see there are some differences, they are not all the same.</a:t>
            </a:r>
          </a:p>
          <a:p>
            <a:pPr lvl="0"/>
            <a:r>
              <a:rPr/>
              <a:t>We can measure the differences, by finding the difference between each score, and every other scores</a:t>
            </a:r>
          </a:p>
          <a:p>
            <a:pPr lvl="0"/>
            <a:r>
              <a:rPr/>
              <a:t>e.g., 1-3 = 2, 1-4 = 3,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</a:t>
            </a:r>
          </a:p>
        </p:txBody>
      </p:sp>
      <p:pic>
        <p:nvPicPr>
          <p:cNvPr descr="figs/2bdifferen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1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The sum = 0</a:t>
            </a:r>
          </a:p>
        </p:txBody>
      </p:sp>
      <p:pic>
        <p:nvPicPr>
          <p:cNvPr descr="figs/2bdifferenc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1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Summarizing the difference scores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We can find the differences between scores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There are lots of difference scores</a:t>
            </a:r>
          </a:p>
          <a:p>
            <a:pPr lvl="0" indent="-342900" marL="342900">
              <a:buAutoNum startAt="3" type="arabicPeriod"/>
            </a:pPr>
            <a:r>
              <a:rPr/>
              <a:t>Even though we can see the difference scores have different values, we can’t summarize them in the normal fashion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 The sum adds up to 0…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 How can we solve the problem?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 from the mean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 from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these numbers:</a:t>
                </a:r>
              </a:p>
              <a:p>
                <a:pPr lvl="0" indent="0" marL="0">
                  <a:buNone/>
                </a:pPr>
                <a:r>
                  <a:rPr>
                    <a:latin typeface="Courier"/>
                  </a:rPr>
                  <a:t>1 6 4 2 6 8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We can compute the mean to describe the central tendency of the numbers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How far off is the mean for each number? This is the amount of error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difference scores from the mean show how far off (different) each score is from the mean</a:t>
                </a:r>
              </a:p>
              <a:p>
                <a:pPr lvl="0" indent="0" marL="0">
                  <a:buNone/>
                </a:pPr>
                <a:r>
                  <a:rPr/>
                  <a:t>difference score =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 from the mean</a:t>
            </a:r>
          </a:p>
        </p:txBody>
      </p:sp>
      <p:pic>
        <p:nvPicPr>
          <p:cNvPr descr="figs/2bdiff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193800"/>
            <a:ext cx="585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 = 0, Same problem…</a:t>
            </a:r>
          </a:p>
        </p:txBody>
      </p:sp>
      <p:pic>
        <p:nvPicPr>
          <p:cNvPr descr="figs/2bdiffme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193800"/>
            <a:ext cx="585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Mean is the balancing point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mean is the balancing point in 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 Half of the data is on one side of the mean, the other half is on the other side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 Difference scores from mean will always sum to 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minimizes the deviations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mean is the only number that minimizes the sum of the deviations (difference scores)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N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–</a:t>
                </a:r>
              </a:p>
              <a:p>
                <a:pPr lvl="0" indent="0" marL="0">
                  <a:buNone/>
                </a:pPr>
                <a:r>
                  <a:rPr/>
                  <a:t>If the mean difference scores will always sum to 0, how can we find a sum for the difference scores that does not sum to 0?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already know what lots of numbers look like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Squared Deviations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Squared deviations</a:t>
            </a:r>
          </a:p>
        </p:txBody>
      </p:sp>
      <p:pic>
        <p:nvPicPr>
          <p:cNvPr descr="figs/2bsquar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Squared deviations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square the deviations (differences between mean and each score)?</a:t>
            </a:r>
          </a:p>
          <a:p>
            <a:pPr lvl="0"/>
            <a:r>
              <a:rPr/>
              <a:t>Squaring converts all the negative numbers to postive numbers</a:t>
            </a:r>
          </a:p>
          <a:p>
            <a:pPr lvl="0"/>
            <a:r>
              <a:rPr/>
              <a:t>This allows us to sum them all up, and not get 0!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 (Sum of squared deviations)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 (sum of squared deviations)</a:t>
            </a:r>
          </a:p>
        </p:txBody>
      </p:sp>
      <p:pic>
        <p:nvPicPr>
          <p:cNvPr descr="figs/2bsquared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 (sum of squared deviations)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formula for the sum of squared deviations (SS, also called sum of squares) is: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We’ve found a way to sum up the differences (SS)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We used the squared differences from the mean, and added them all up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 How can we find the average? Remember, we want a single number that does a good job of representing the differences…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Lots of Numbers look like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</a:t>
            </a:r>
          </a:p>
          <a:p>
            <a:pPr lvl="0" indent="0" marL="0">
              <a:buNone/>
            </a:pPr>
            <a:r>
              <a:rPr/>
              <a:t>58</a:t>
            </a:r>
          </a:p>
          <a:p>
            <a:pPr lvl="0" indent="0" marL="0">
              <a:buNone/>
            </a:pPr>
            <a:r>
              <a:rPr/>
              <a:t>-64</a:t>
            </a:r>
          </a:p>
          <a:p>
            <a:pPr lvl="0" indent="0" marL="0">
              <a:buNone/>
            </a:pPr>
            <a:r>
              <a:rPr/>
              <a:t>62</a:t>
            </a:r>
          </a:p>
          <a:p>
            <a:pPr lvl="0" indent="0" marL="0">
              <a:buNone/>
            </a:pPr>
            <a:r>
              <a:rPr/>
              <a:t>21</a:t>
            </a:r>
          </a:p>
          <a:p>
            <a:pPr lvl="0" indent="0" marL="0">
              <a:buNone/>
            </a:pPr>
            <a:r>
              <a:rPr/>
              <a:t>15</a:t>
            </a:r>
          </a:p>
          <a:p>
            <a:pPr lvl="0" indent="0" marL="0">
              <a:buNone/>
            </a:pPr>
            <a:r>
              <a:rPr/>
              <a:t>-15</a:t>
            </a:r>
          </a:p>
          <a:p>
            <a:pPr lvl="0" indent="0" marL="0">
              <a:buNone/>
            </a:pPr>
            <a:r>
              <a:rPr/>
              <a:t>78</a:t>
            </a:r>
          </a:p>
          <a:p>
            <a:pPr lvl="0" indent="0" marL="0">
              <a:buNone/>
            </a:pPr>
            <a:r>
              <a:rPr/>
              <a:t>94</a:t>
            </a:r>
          </a:p>
          <a:p>
            <a:pPr lvl="0" indent="0" marL="0">
              <a:buNone/>
            </a:pPr>
            <a:r>
              <a:rPr/>
              <a:t>-38</a:t>
            </a:r>
          </a:p>
          <a:p>
            <a:pPr lvl="0" indent="0" marL="0">
              <a:buNone/>
            </a:pPr>
            <a:r>
              <a:rPr/>
              <a:t>-59</a:t>
            </a:r>
          </a:p>
          <a:p>
            <a:pPr lvl="0" indent="0" marL="0">
              <a:buNone/>
            </a:pPr>
            <a:r>
              <a:rPr/>
              <a:t>-10</a:t>
            </a:r>
          </a:p>
          <a:p>
            <a:pPr lvl="0" indent="0" marL="0">
              <a:buNone/>
            </a:pPr>
            <a:r>
              <a:rPr/>
              <a:t>90</a:t>
            </a:r>
          </a:p>
          <a:p>
            <a:pPr lvl="0" indent="0" marL="0">
              <a:buNone/>
            </a:pPr>
            <a:r>
              <a:rPr/>
              <a:t>63</a:t>
            </a:r>
          </a:p>
          <a:p>
            <a:pPr lvl="0" indent="0" marL="0">
              <a:buNone/>
            </a:pPr>
            <a:r>
              <a:rPr/>
              <a:t>89</a:t>
            </a:r>
          </a:p>
          <a:p>
            <a:pPr lvl="0" indent="0" marL="0">
              <a:buNone/>
            </a:pPr>
            <a:r>
              <a:rPr/>
              <a:t>44</a:t>
            </a:r>
          </a:p>
          <a:p>
            <a:pPr lvl="0" indent="0" marL="0">
              <a:buNone/>
            </a:pPr>
            <a:r>
              <a:rPr/>
              <a:t>-73</a:t>
            </a:r>
          </a:p>
          <a:p>
            <a:pPr lvl="0" indent="0" marL="0">
              <a:buNone/>
            </a:pPr>
            <a:r>
              <a:rPr/>
              <a:t>69</a:t>
            </a:r>
          </a:p>
          <a:p>
            <a:pPr lvl="0" indent="0" marL="0">
              <a:buNone/>
            </a:pPr>
            <a:r>
              <a:rPr/>
              <a:t>54</a:t>
            </a:r>
          </a:p>
          <a:p>
            <a:pPr lvl="0" indent="0" marL="0">
              <a:buNone/>
            </a:pPr>
            <a:r>
              <a:rPr/>
              <a:t>22</a:t>
            </a:r>
          </a:p>
          <a:p>
            <a:pPr lvl="0" indent="0" marL="0">
              <a:buNone/>
            </a:pPr>
            <a:r>
              <a:rPr/>
              <a:t>-89</a:t>
            </a:r>
          </a:p>
          <a:p>
            <a:pPr lvl="0" indent="0" marL="0">
              <a:buNone/>
            </a:pPr>
            <a:r>
              <a:rPr/>
              <a:t>61</a:t>
            </a:r>
          </a:p>
          <a:p>
            <a:pPr lvl="0" indent="0" marL="0">
              <a:buNone/>
            </a:pPr>
            <a:r>
              <a:rPr/>
              <a:t>-9</a:t>
            </a:r>
          </a:p>
          <a:p>
            <a:pPr lvl="0" indent="0" marL="0">
              <a:buNone/>
            </a:pPr>
            <a:r>
              <a:rPr/>
              <a:t>-84</a:t>
            </a:r>
          </a:p>
          <a:p>
            <a:pPr lvl="0" indent="0" marL="0">
              <a:buNone/>
            </a:pPr>
            <a:r>
              <a:rPr/>
              <a:t>-89</a:t>
            </a:r>
          </a:p>
          <a:p>
            <a:pPr lvl="0" indent="0" marL="0">
              <a:buNone/>
            </a:pPr>
            <a:r>
              <a:rPr/>
              <a:t>67</a:t>
            </a:r>
          </a:p>
          <a:p>
            <a:pPr lvl="0" indent="0" marL="0">
              <a:buNone/>
            </a:pPr>
            <a:r>
              <a:rPr/>
              <a:t>-40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17</a:t>
            </a:r>
          </a:p>
          <a:p>
            <a:pPr lvl="0" indent="0" marL="0">
              <a:buNone/>
            </a:pPr>
            <a:r>
              <a:rPr/>
              <a:t>37</a:t>
            </a:r>
          </a:p>
          <a:p>
            <a:pPr lvl="0" indent="0" marL="0">
              <a:buNone/>
            </a:pPr>
            <a:r>
              <a:rPr/>
              <a:t>21</a:t>
            </a:r>
          </a:p>
          <a:p>
            <a:pPr lvl="0" indent="0" marL="0">
              <a:buNone/>
            </a:pPr>
            <a:r>
              <a:rPr/>
              <a:t>69</a:t>
            </a:r>
          </a:p>
          <a:p>
            <a:pPr lvl="0" indent="0" marL="0">
              <a:buNone/>
            </a:pPr>
            <a:r>
              <a:rPr/>
              <a:t>39</a:t>
            </a:r>
          </a:p>
          <a:p>
            <a:pPr lvl="0" indent="0" marL="0">
              <a:buNone/>
            </a:pPr>
            <a:r>
              <a:rPr/>
              <a:t>-83</a:t>
            </a:r>
          </a:p>
          <a:p>
            <a:pPr lvl="0" indent="0" marL="0">
              <a:buNone/>
            </a:pPr>
            <a:r>
              <a:rPr/>
              <a:t>41</a:t>
            </a:r>
          </a:p>
          <a:p>
            <a:pPr lvl="0" indent="0" marL="0">
              <a:buNone/>
            </a:pPr>
            <a:r>
              <a:rPr/>
              <a:t>71</a:t>
            </a:r>
          </a:p>
          <a:p>
            <a:pPr lvl="0" indent="0" marL="0">
              <a:buNone/>
            </a:pPr>
            <a:r>
              <a:rPr/>
              <a:t>-46</a:t>
            </a:r>
          </a:p>
          <a:p>
            <a:pPr lvl="0" indent="0" marL="0">
              <a:buNone/>
            </a:pPr>
            <a:r>
              <a:rPr/>
              <a:t>38</a:t>
            </a:r>
          </a:p>
          <a:p>
            <a:pPr lvl="0" indent="0" marL="0">
              <a:buNone/>
            </a:pPr>
            <a:r>
              <a:rPr/>
              <a:t>-38</a:t>
            </a:r>
          </a:p>
          <a:p>
            <a:pPr lvl="0" indent="0" marL="0">
              <a:buNone/>
            </a:pPr>
            <a:r>
              <a:rPr/>
              <a:t>-15</a:t>
            </a:r>
          </a:p>
          <a:p>
            <a:pPr lvl="0" indent="0" marL="0">
              <a:buNone/>
            </a:pPr>
            <a:r>
              <a:rPr/>
              <a:t>69</a:t>
            </a:r>
          </a:p>
          <a:p>
            <a:pPr lvl="0" indent="0" marL="0">
              <a:buNone/>
            </a:pPr>
            <a:r>
              <a:rPr/>
              <a:t>32</a:t>
            </a:r>
          </a:p>
          <a:p>
            <a:pPr lvl="0" indent="0" marL="0">
              <a:buNone/>
            </a:pPr>
            <a:r>
              <a:rPr/>
              <a:t>73</a:t>
            </a:r>
          </a:p>
          <a:p>
            <a:pPr lvl="0" indent="0" marL="0">
              <a:buNone/>
            </a:pPr>
            <a:r>
              <a:rPr/>
              <a:t>-30</a:t>
            </a:r>
          </a:p>
          <a:p>
            <a:pPr lvl="0" indent="0" marL="0">
              <a:buNone/>
            </a:pPr>
            <a:r>
              <a:rPr/>
              <a:t>-90</a:t>
            </a:r>
          </a:p>
          <a:p>
            <a:pPr lvl="0" indent="0" marL="0">
              <a:buNone/>
            </a:pPr>
            <a:r>
              <a:rPr/>
              <a:t>-58</a:t>
            </a:r>
          </a:p>
          <a:p>
            <a:pPr lvl="0" indent="0" marL="0">
              <a:buNone/>
            </a:pPr>
            <a:r>
              <a:rPr/>
              <a:t>-2</a:t>
            </a:r>
          </a:p>
          <a:p>
            <a:pPr lvl="0" indent="0" marL="0">
              <a:buNone/>
            </a:pPr>
            <a:r>
              <a:rPr/>
              <a:t>81</a:t>
            </a:r>
          </a:p>
          <a:p>
            <a:pPr lvl="0" indent="0" marL="0">
              <a:buNone/>
            </a:pPr>
            <a:r>
              <a:rPr/>
              <a:t>79</a:t>
            </a:r>
          </a:p>
          <a:p>
            <a:pPr lvl="0" indent="0" marL="0">
              <a:buNone/>
            </a:pPr>
            <a:r>
              <a:rPr/>
              <a:t>-34</a:t>
            </a:r>
          </a:p>
          <a:p>
            <a:pPr lvl="0" indent="0" marL="0">
              <a:buNone/>
            </a:pPr>
            <a:r>
              <a:rPr/>
              <a:t>-35</a:t>
            </a:r>
          </a:p>
          <a:p>
            <a:pPr lvl="0" indent="0" marL="0">
              <a:buNone/>
            </a:pPr>
            <a:r>
              <a:rPr/>
              <a:t>91</a:t>
            </a:r>
          </a:p>
          <a:p>
            <a:pPr lvl="0" indent="0" marL="0">
              <a:buNone/>
            </a:pPr>
            <a:r>
              <a:rPr/>
              <a:t>77</a:t>
            </a:r>
          </a:p>
          <a:p>
            <a:pPr lvl="0" indent="0" marL="0">
              <a:buNone/>
            </a:pPr>
            <a:r>
              <a:rPr/>
              <a:t>39</a:t>
            </a:r>
          </a:p>
          <a:p>
            <a:pPr lvl="0" indent="0" marL="0">
              <a:buNone/>
            </a:pPr>
            <a:r>
              <a:rPr/>
              <a:t>-79</a:t>
            </a:r>
          </a:p>
          <a:p>
            <a:pPr lvl="0" indent="0" marL="0">
              <a:buNone/>
            </a:pPr>
            <a:r>
              <a:rPr/>
              <a:t>51</a:t>
            </a:r>
          </a:p>
          <a:p>
            <a:pPr lvl="0" indent="0" marL="0">
              <a:buNone/>
            </a:pPr>
            <a:r>
              <a:rPr/>
              <a:t>52</a:t>
            </a:r>
          </a:p>
          <a:p>
            <a:pPr lvl="0" indent="0" marL="0">
              <a:buNone/>
            </a:pPr>
            <a:r>
              <a:rPr/>
              <a:t>27</a:t>
            </a:r>
          </a:p>
          <a:p>
            <a:pPr lvl="0" indent="0" marL="0">
              <a:buNone/>
            </a:pPr>
            <a:r>
              <a:rPr/>
              <a:t>72</a:t>
            </a:r>
          </a:p>
          <a:p>
            <a:pPr lvl="0" indent="0" marL="0">
              <a:buNone/>
            </a:pPr>
            <a:r>
              <a:rPr/>
              <a:t>-83</a:t>
            </a:r>
          </a:p>
          <a:p>
            <a:pPr lvl="0" indent="0" marL="0">
              <a:buNone/>
            </a:pPr>
            <a:r>
              <a:rPr/>
              <a:t>-87</a:t>
            </a:r>
          </a:p>
          <a:p>
            <a:pPr lvl="0" indent="0" marL="0">
              <a:buNone/>
            </a:pPr>
            <a:r>
              <a:rPr/>
              <a:t>44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43</a:t>
            </a:r>
          </a:p>
          <a:p>
            <a:pPr lvl="0" indent="0" marL="0">
              <a:buNone/>
            </a:pPr>
            <a:r>
              <a:rPr/>
              <a:t>-23</a:t>
            </a:r>
          </a:p>
          <a:p>
            <a:pPr lvl="0" indent="0" marL="0">
              <a:buNone/>
            </a:pPr>
            <a:r>
              <a:rPr/>
              <a:t>-36</a:t>
            </a:r>
          </a:p>
          <a:p>
            <a:pPr lvl="0" indent="0" marL="0">
              <a:buNone/>
            </a:pPr>
            <a:r>
              <a:rPr/>
              <a:t>-20</a:t>
            </a:r>
          </a:p>
          <a:p>
            <a:pPr lvl="0" indent="0" marL="0">
              <a:buNone/>
            </a:pPr>
            <a:r>
              <a:rPr/>
              <a:t>-93</a:t>
            </a:r>
          </a:p>
          <a:p>
            <a:pPr lvl="0" indent="0" marL="0">
              <a:buNone/>
            </a:pPr>
            <a:r>
              <a:rPr/>
              <a:t>23</a:t>
            </a:r>
          </a:p>
          <a:p>
            <a:pPr lvl="0" indent="0" marL="0">
              <a:buNone/>
            </a:pPr>
            <a:r>
              <a:rPr/>
              <a:t>-98</a:t>
            </a:r>
          </a:p>
          <a:p>
            <a:pPr lvl="0" indent="0" marL="0">
              <a:buNone/>
            </a:pPr>
            <a:r>
              <a:rPr/>
              <a:t>21</a:t>
            </a:r>
          </a:p>
          <a:p>
            <a:pPr lvl="0" indent="0" marL="0">
              <a:buNone/>
            </a:pPr>
            <a:r>
              <a:rPr/>
              <a:t>58</a:t>
            </a:r>
          </a:p>
          <a:p>
            <a:pPr lvl="0" indent="0" marL="0">
              <a:buNone/>
            </a:pPr>
            <a:r>
              <a:rPr/>
              <a:t>85</a:t>
            </a:r>
          </a:p>
          <a:p>
            <a:pPr lvl="0" indent="0" marL="0">
              <a:buNone/>
            </a:pPr>
            <a:r>
              <a:rPr/>
              <a:t>-50</a:t>
            </a:r>
          </a:p>
          <a:p>
            <a:pPr lvl="0" indent="0" marL="0">
              <a:buNone/>
            </a:pPr>
            <a:r>
              <a:rPr/>
              <a:t>48</a:t>
            </a:r>
          </a:p>
          <a:p>
            <a:pPr lvl="0" indent="0" marL="0">
              <a:buNone/>
            </a:pPr>
            <a:r>
              <a:rPr/>
              <a:t>57</a:t>
            </a:r>
          </a:p>
          <a:p>
            <a:pPr lvl="0" indent="0" marL="0">
              <a:buNone/>
            </a:pPr>
            <a:r>
              <a:rPr/>
              <a:t>-87</a:t>
            </a:r>
          </a:p>
          <a:p>
            <a:pPr lvl="0" indent="0" marL="0">
              <a:buNone/>
            </a:pPr>
            <a:r>
              <a:rPr/>
              <a:t>44</a:t>
            </a:r>
          </a:p>
          <a:p>
            <a:pPr lvl="0" indent="0" marL="0">
              <a:buNone/>
            </a:pPr>
            <a:r>
              <a:rPr/>
              <a:t>-47</a:t>
            </a:r>
          </a:p>
          <a:p>
            <a:pPr lvl="0" indent="0" marL="0">
              <a:buNone/>
            </a:pPr>
            <a:r>
              <a:rPr/>
              <a:t>29</a:t>
            </a:r>
          </a:p>
          <a:p>
            <a:pPr lvl="0" indent="0" marL="0">
              <a:buNone/>
            </a:pPr>
            <a:r>
              <a:rPr/>
              <a:t>53</a:t>
            </a:r>
          </a:p>
          <a:p>
            <a:pPr lvl="0" indent="0" marL="0">
              <a:buNone/>
            </a:pPr>
            <a:r>
              <a:rPr/>
              <a:t>24</a:t>
            </a:r>
          </a:p>
          <a:p>
            <a:pPr lvl="0" indent="0" marL="0">
              <a:buNone/>
            </a:pPr>
            <a:r>
              <a:rPr/>
              <a:t>-44</a:t>
            </a:r>
          </a:p>
          <a:p>
            <a:pPr lvl="0" indent="0" marL="0">
              <a:buNone/>
            </a:pPr>
            <a:r>
              <a:rPr/>
              <a:t>-76</a:t>
            </a:r>
          </a:p>
          <a:p>
            <a:pPr lvl="0" indent="0" marL="0">
              <a:buNone/>
            </a:pPr>
            <a:r>
              <a:rPr/>
              <a:t>-8</a:t>
            </a:r>
          </a:p>
          <a:p>
            <a:pPr lvl="0" indent="0" marL="0">
              <a:buNone/>
            </a:pPr>
            <a:r>
              <a:rPr/>
              <a:t>-52</a:t>
            </a:r>
          </a:p>
          <a:p>
            <a:pPr lvl="0" indent="0" marL="0">
              <a:buNone/>
            </a:pPr>
            <a:r>
              <a:rPr/>
              <a:t>44</a:t>
            </a:r>
          </a:p>
          <a:p>
            <a:pPr lvl="0" indent="0" marL="0">
              <a:buNone/>
            </a:pPr>
            <a:r>
              <a:rPr/>
              <a:t>29</a:t>
            </a:r>
          </a:p>
          <a:p>
            <a:pPr lvl="0" indent="0" marL="0">
              <a:buNone/>
            </a:pPr>
            <a:r>
              <a:rPr/>
              <a:t>-95</a:t>
            </a:r>
          </a:p>
          <a:p>
            <a:pPr lvl="0" indent="0" marL="0">
              <a:buNone/>
            </a:pPr>
            <a:r>
              <a:rPr/>
              <a:t>-96</a:t>
            </a:r>
          </a:p>
          <a:p>
            <a:pPr lvl="0" indent="0" marL="0">
              <a:buNone/>
            </a:pPr>
            <a:r>
              <a:rPr/>
              <a:t>32</a:t>
            </a:r>
          </a:p>
          <a:p>
            <a:pPr lvl="0" indent="0" marL="0">
              <a:buNone/>
            </a:pPr>
            <a:r>
              <a:rPr/>
              <a:t>-89</a:t>
            </a:r>
          </a:p>
          <a:p>
            <a:pPr lvl="0" indent="0" marL="0">
              <a:buNone/>
            </a:pPr>
            <a:r>
              <a:rPr/>
              <a:t>81</a:t>
            </a:r>
          </a:p>
          <a:p>
            <a:pPr lvl="0" indent="0" marL="0">
              <a:buNone/>
            </a:pPr>
            <a:r>
              <a:rPr/>
              <a:t>-85</a:t>
            </a:r>
          </a:p>
          <a:p>
            <a:pPr lvl="0" indent="0" marL="0">
              <a:buNone/>
            </a:pPr>
            <a:r>
              <a:rPr/>
              <a:t>45</a:t>
            </a:r>
          </a:p>
          <a:p>
            <a:pPr lvl="0" indent="0" marL="0">
              <a:buNone/>
            </a:pPr>
            <a:r>
              <a:rPr/>
              <a:t>-12</a:t>
            </a:r>
          </a:p>
          <a:p>
            <a:pPr lvl="0" indent="0" marL="0">
              <a:buNone/>
            </a:pPr>
            <a:r>
              <a:rPr/>
              <a:t>-70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-58</a:t>
            </a:r>
          </a:p>
          <a:p>
            <a:pPr lvl="0" indent="0" marL="0">
              <a:buNone/>
            </a:pPr>
            <a:r>
              <a:rPr/>
              <a:t>-88</a:t>
            </a:r>
          </a:p>
          <a:p>
            <a:pPr lvl="0" indent="0" marL="0">
              <a:buNone/>
            </a:pPr>
            <a:r>
              <a:rPr/>
              <a:t>-81</a:t>
            </a:r>
          </a:p>
          <a:p>
            <a:pPr lvl="0" indent="0" marL="0">
              <a:buNone/>
            </a:pPr>
            <a:r>
              <a:rPr/>
              <a:t>-89</a:t>
            </a:r>
          </a:p>
          <a:p>
            <a:pPr lvl="0" indent="0" marL="0">
              <a:buNone/>
            </a:pPr>
            <a:r>
              <a:rPr/>
              <a:t>13</a:t>
            </a:r>
          </a:p>
          <a:p>
            <a:pPr lvl="0" indent="0" marL="0">
              <a:buNone/>
            </a:pPr>
            <a:r>
              <a:rPr/>
              <a:t>-90</a:t>
            </a:r>
          </a:p>
          <a:p>
            <a:pPr lvl="0" indent="0" marL="0">
              <a:buNone/>
            </a:pPr>
            <a:r>
              <a:rPr/>
              <a:t>51</a:t>
            </a:r>
          </a:p>
          <a:p>
            <a:pPr lvl="0" indent="0" marL="0">
              <a:buNone/>
            </a:pPr>
            <a:r>
              <a:rPr/>
              <a:t>86</a:t>
            </a:r>
          </a:p>
          <a:p>
            <a:pPr lvl="0" indent="0" marL="0">
              <a:buNone/>
            </a:pPr>
            <a:r>
              <a:rPr/>
              <a:t>-65</a:t>
            </a:r>
          </a:p>
          <a:p>
            <a:pPr lvl="0" indent="0" marL="0">
              <a:buNone/>
            </a:pPr>
            <a:r>
              <a:rPr/>
              <a:t>-68</a:t>
            </a:r>
          </a:p>
          <a:p>
            <a:pPr lvl="0" indent="0" marL="0">
              <a:buNone/>
            </a:pPr>
            <a:r>
              <a:rPr/>
              <a:t>-60</a:t>
            </a:r>
          </a:p>
          <a:p>
            <a:pPr lvl="0" indent="0" marL="0">
              <a:buNone/>
            </a:pPr>
            <a:r>
              <a:rPr/>
              <a:t>63</a:t>
            </a:r>
          </a:p>
          <a:p>
            <a:pPr lvl="0" indent="0" marL="0">
              <a:buNone/>
            </a:pPr>
            <a:r>
              <a:rPr/>
              <a:t>-23</a:t>
            </a:r>
          </a:p>
          <a:p>
            <a:pPr lvl="0" indent="0" marL="0">
              <a:buNone/>
            </a:pPr>
            <a:r>
              <a:rPr/>
              <a:t>72</a:t>
            </a:r>
          </a:p>
          <a:p>
            <a:pPr lvl="0" indent="0" marL="0">
              <a:buNone/>
            </a:pPr>
            <a:r>
              <a:rPr/>
              <a:t>-50</a:t>
            </a:r>
          </a:p>
          <a:p>
            <a:pPr lvl="0" indent="0" marL="0">
              <a:buNone/>
            </a:pPr>
            <a:r>
              <a:rPr/>
              <a:t>-24</a:t>
            </a:r>
          </a:p>
          <a:p>
            <a:pPr lvl="0" indent="0" marL="0">
              <a:buNone/>
            </a:pPr>
            <a:r>
              <a:rPr/>
              <a:t>57</a:t>
            </a:r>
          </a:p>
          <a:p>
            <a:pPr lvl="0" indent="0" marL="0">
              <a:buNone/>
            </a:pPr>
            <a:r>
              <a:rPr/>
              <a:t>96</a:t>
            </a:r>
          </a:p>
          <a:p>
            <a:pPr lvl="0" indent="0" marL="0">
              <a:buNone/>
            </a:pPr>
            <a:r>
              <a:rPr/>
              <a:t>69</a:t>
            </a:r>
          </a:p>
          <a:p>
            <a:pPr lvl="0" indent="0" marL="0">
              <a:buNone/>
            </a:pPr>
            <a:r>
              <a:rPr/>
              <a:t>-31</a:t>
            </a:r>
          </a:p>
          <a:p>
            <a:pPr lvl="0" indent="0" marL="0">
              <a:buNone/>
            </a:pPr>
            <a:r>
              <a:rPr/>
              <a:t>-8</a:t>
            </a:r>
          </a:p>
          <a:p>
            <a:pPr lvl="0" indent="0" marL="0">
              <a:buNone/>
            </a:pPr>
            <a:r>
              <a:rPr/>
              <a:t>-60</a:t>
            </a:r>
          </a:p>
          <a:p>
            <a:pPr lvl="0" indent="0" marL="0">
              <a:buNone/>
            </a:pPr>
            <a:r>
              <a:rPr/>
              <a:t>-17</a:t>
            </a:r>
          </a:p>
          <a:p>
            <a:pPr lvl="0" indent="0" marL="0">
              <a:buNone/>
            </a:pPr>
            <a:r>
              <a:rPr/>
              <a:t>83</a:t>
            </a:r>
          </a:p>
          <a:p>
            <a:pPr lvl="0" indent="0" marL="0">
              <a:buNone/>
            </a:pPr>
            <a:r>
              <a:rPr/>
              <a:t>-22</a:t>
            </a:r>
          </a:p>
          <a:p>
            <a:pPr lvl="0" indent="0" marL="0">
              <a:buNone/>
            </a:pPr>
            <a:r>
              <a:rPr/>
              <a:t>-46</a:t>
            </a:r>
          </a:p>
          <a:p>
            <a:pPr lvl="0" indent="0" marL="0">
              <a:buNone/>
            </a:pPr>
            <a:r>
              <a:rPr/>
              <a:t>-4</a:t>
            </a:r>
          </a:p>
          <a:p>
            <a:pPr lvl="0" indent="0" marL="0">
              <a:buNone/>
            </a:pPr>
            <a:r>
              <a:rPr/>
              <a:t>-25</a:t>
            </a:r>
          </a:p>
          <a:p>
            <a:pPr lvl="0" indent="0" marL="0">
              <a:buNone/>
            </a:pPr>
            <a:r>
              <a:rPr/>
              <a:t>71</a:t>
            </a:r>
          </a:p>
          <a:p>
            <a:pPr lvl="0" indent="0" marL="0">
              <a:buNone/>
            </a:pPr>
            <a:r>
              <a:rPr/>
              <a:t>-47</a:t>
            </a:r>
          </a:p>
          <a:p>
            <a:pPr lvl="0" indent="0" marL="0">
              <a:buNone/>
            </a:pPr>
            <a:r>
              <a:rPr/>
              <a:t>-29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26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-25</a:t>
            </a:r>
          </a:p>
          <a:p>
            <a:pPr lvl="0" indent="0" marL="0">
              <a:buNone/>
            </a:pPr>
            <a:r>
              <a:rPr/>
              <a:t>-33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31</a:t>
            </a:r>
          </a:p>
          <a:p>
            <a:pPr lvl="0" indent="0" marL="0">
              <a:buNone/>
            </a:pPr>
            <a:r>
              <a:rPr/>
              <a:t>-90</a:t>
            </a:r>
          </a:p>
          <a:p>
            <a:pPr lvl="0" indent="0" marL="0">
              <a:buNone/>
            </a:pPr>
            <a:r>
              <a:rPr/>
              <a:t>17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-81</a:t>
            </a:r>
          </a:p>
          <a:p>
            <a:pPr lvl="0" indent="0" marL="0">
              <a:buNone/>
            </a:pPr>
            <a:r>
              <a:rPr/>
              <a:t>-70</a:t>
            </a:r>
          </a:p>
          <a:p>
            <a:pPr lvl="0" indent="0" marL="0">
              <a:buNone/>
            </a:pPr>
            <a:r>
              <a:rPr/>
              <a:t>56</a:t>
            </a:r>
          </a:p>
          <a:p>
            <a:pPr lvl="0" indent="0" marL="0">
              <a:buNone/>
            </a:pPr>
            <a:r>
              <a:rPr/>
              <a:t>-54</a:t>
            </a:r>
          </a:p>
          <a:p>
            <a:pPr lvl="0" indent="0" marL="0">
              <a:buNone/>
            </a:pPr>
            <a:r>
              <a:rPr/>
              <a:t>-95</a:t>
            </a:r>
          </a:p>
          <a:p>
            <a:pPr lvl="0" indent="0" marL="0">
              <a:buNone/>
            </a:pPr>
            <a:r>
              <a:rPr/>
              <a:t>-3</a:t>
            </a:r>
          </a:p>
          <a:p>
            <a:pPr lvl="0" indent="0" marL="0">
              <a:buNone/>
            </a:pPr>
            <a:r>
              <a:rPr/>
              <a:t>-9</a:t>
            </a:r>
          </a:p>
          <a:p>
            <a:pPr lvl="0" indent="0" marL="0">
              <a:buNone/>
            </a:pPr>
            <a:r>
              <a:rPr/>
              <a:t>91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71</a:t>
            </a:r>
          </a:p>
          <a:p>
            <a:pPr lvl="0" indent="0" marL="0">
              <a:buNone/>
            </a:pPr>
            <a:r>
              <a:rPr/>
              <a:t>-25</a:t>
            </a:r>
          </a:p>
          <a:p>
            <a:pPr lvl="0" indent="0" marL="0">
              <a:buNone/>
            </a:pPr>
            <a:r>
              <a:rPr/>
              <a:t>45</a:t>
            </a:r>
          </a:p>
          <a:p>
            <a:pPr lvl="0" indent="0" marL="0">
              <a:buNone/>
            </a:pPr>
            <a:r>
              <a:rPr/>
              <a:t>-98</a:t>
            </a:r>
          </a:p>
          <a:p>
            <a:pPr lvl="0" indent="0" marL="0">
              <a:buNone/>
            </a:pPr>
            <a:r>
              <a:rPr/>
              <a:t>73</a:t>
            </a:r>
          </a:p>
          <a:p>
            <a:pPr lvl="0" indent="0" marL="0">
              <a:buNone/>
            </a:pPr>
            <a:r>
              <a:rPr/>
              <a:t>-98</a:t>
            </a:r>
          </a:p>
          <a:p>
            <a:pPr lvl="0" indent="0" marL="0">
              <a:buNone/>
            </a:pPr>
            <a:r>
              <a:rPr/>
              <a:t>-99</a:t>
            </a:r>
          </a:p>
          <a:p>
            <a:pPr lvl="0" indent="0" marL="0">
              <a:buNone/>
            </a:pPr>
            <a:r>
              <a:rPr/>
              <a:t>54</a:t>
            </a:r>
          </a:p>
          <a:p>
            <a:pPr lvl="0" indent="0" marL="0">
              <a:buNone/>
            </a:pPr>
            <a:r>
              <a:rPr/>
              <a:t>64</a:t>
            </a:r>
          </a:p>
          <a:p>
            <a:pPr lvl="0" indent="0" marL="0">
              <a:buNone/>
            </a:pPr>
            <a:r>
              <a:rPr/>
              <a:t>-50</a:t>
            </a:r>
          </a:p>
          <a:p>
            <a:pPr lvl="0" indent="0" marL="0">
              <a:buNone/>
            </a:pPr>
            <a:r>
              <a:rPr/>
              <a:t>82</a:t>
            </a:r>
          </a:p>
          <a:p>
            <a:pPr lvl="0" indent="0" marL="0">
              <a:buNone/>
            </a:pPr>
            <a:r>
              <a:rPr/>
              <a:t>-29</a:t>
            </a:r>
          </a:p>
          <a:p>
            <a:pPr lvl="0" indent="0" marL="0">
              <a:buNone/>
            </a:pPr>
            <a:r>
              <a:rPr/>
              <a:t>48</a:t>
            </a:r>
          </a:p>
          <a:p>
            <a:pPr lvl="0" indent="0" marL="0">
              <a:buNone/>
            </a:pPr>
            <a:r>
              <a:rPr/>
              <a:t>22</a:t>
            </a:r>
          </a:p>
          <a:p>
            <a:pPr lvl="0" indent="0" marL="0">
              <a:buNone/>
            </a:pPr>
            <a:r>
              <a:rPr/>
              <a:t>29</a:t>
            </a:r>
          </a:p>
          <a:p>
            <a:pPr lvl="0" indent="0" marL="0">
              <a:buNone/>
            </a:pPr>
            <a:r>
              <a:rPr/>
              <a:t>32</a:t>
            </a:r>
          </a:p>
          <a:p>
            <a:pPr lvl="0" indent="0" marL="0">
              <a:buNone/>
            </a:pPr>
            <a:r>
              <a:rPr/>
              <a:t>-66</a:t>
            </a:r>
          </a:p>
          <a:p>
            <a:pPr lvl="0" indent="0" marL="0">
              <a:buNone/>
            </a:pPr>
            <a:r>
              <a:rPr/>
              <a:t>83</a:t>
            </a:r>
          </a:p>
          <a:p>
            <a:pPr lvl="0" indent="0" marL="0">
              <a:buNone/>
            </a:pPr>
            <a:r>
              <a:rPr/>
              <a:t>27</a:t>
            </a:r>
          </a:p>
          <a:p>
            <a:pPr lvl="0" indent="0" marL="0">
              <a:buNone/>
            </a:pPr>
            <a:r>
              <a:rPr/>
              <a:t>-23</a:t>
            </a:r>
          </a:p>
          <a:p>
            <a:pPr lvl="0" indent="0" marL="0">
              <a:buNone/>
            </a:pPr>
            <a:r>
              <a:rPr/>
              <a:t>64</a:t>
            </a:r>
          </a:p>
          <a:p>
            <a:pPr lvl="0" indent="0" marL="0">
              <a:buNone/>
            </a:pPr>
            <a:r>
              <a:rPr/>
              <a:t>42</a:t>
            </a:r>
          </a:p>
          <a:p>
            <a:pPr lvl="0" indent="0" marL="0">
              <a:buNone/>
            </a:pPr>
            <a:r>
              <a:rPr/>
              <a:t>63</a:t>
            </a:r>
          </a:p>
          <a:p>
            <a:pPr lvl="0" indent="0" marL="0">
              <a:buNone/>
            </a:pPr>
            <a:r>
              <a:rPr/>
              <a:t>-40</a:t>
            </a:r>
          </a:p>
          <a:p>
            <a:pPr lvl="0" indent="0" marL="0">
              <a:buNone/>
            </a:pPr>
            <a:r>
              <a:rPr/>
              <a:t>-22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-72</a:t>
            </a:r>
          </a:p>
          <a:p>
            <a:pPr lvl="0" indent="0" marL="0">
              <a:buNone/>
            </a:pPr>
            <a:r>
              <a:rPr/>
              <a:t>16</a:t>
            </a:r>
          </a:p>
          <a:p>
            <a:pPr lvl="0" indent="0" marL="0">
              <a:buNone/>
            </a:pPr>
            <a:r>
              <a:rPr/>
              <a:t>-59</a:t>
            </a:r>
          </a:p>
          <a:p>
            <a:pPr lvl="0" indent="0" marL="0">
              <a:buNone/>
            </a:pPr>
            <a:r>
              <a:rPr/>
              <a:t>-26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-38</a:t>
            </a:r>
          </a:p>
          <a:p>
            <a:pPr lvl="0" indent="0" marL="0">
              <a:buNone/>
            </a:pPr>
            <a:r>
              <a:rPr/>
              <a:t>32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-4</a:t>
            </a:r>
          </a:p>
          <a:p>
            <a:pPr lvl="0" indent="0" marL="0">
              <a:buNone/>
            </a:pPr>
            <a:r>
              <a:rPr/>
              <a:t>-74</a:t>
            </a:r>
          </a:p>
          <a:p>
            <a:pPr lvl="0" indent="0" marL="0">
              <a:buNone/>
            </a:pPr>
            <a:r>
              <a:rPr/>
              <a:t>-49</a:t>
            </a:r>
          </a:p>
          <a:p>
            <a:pPr lvl="0" indent="0" marL="0">
              <a:buNone/>
            </a:pPr>
            <a:r>
              <a:rPr/>
              <a:t>-14</a:t>
            </a:r>
          </a:p>
          <a:p>
            <a:pPr lvl="0" indent="0" marL="0">
              <a:buNone/>
            </a:pPr>
            <a:r>
              <a:rPr/>
              <a:t>-94</a:t>
            </a:r>
          </a:p>
          <a:p>
            <a:pPr lvl="0" indent="0" marL="0">
              <a:buNone/>
            </a:pPr>
            <a:r>
              <a:rPr/>
              <a:t>37</a:t>
            </a:r>
          </a:p>
          <a:p>
            <a:pPr lvl="0" indent="0" marL="0">
              <a:buNone/>
            </a:pPr>
            <a:r>
              <a:rPr/>
              <a:t>45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-45</a:t>
            </a:r>
          </a:p>
          <a:p>
            <a:pPr lvl="0" indent="0" marL="0">
              <a:buNone/>
            </a:pPr>
            <a:r>
              <a:rPr/>
              <a:t>27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-81</a:t>
            </a:r>
          </a:p>
          <a:p>
            <a:pPr lvl="0" indent="0" marL="0">
              <a:buNone/>
            </a:pPr>
            <a:r>
              <a:rPr/>
              <a:t>-5</a:t>
            </a:r>
          </a:p>
          <a:p>
            <a:pPr lvl="0" indent="0" marL="0">
              <a:buNone/>
            </a:pPr>
            <a:r>
              <a:rPr/>
              <a:t>95</a:t>
            </a:r>
          </a:p>
          <a:p>
            <a:pPr lvl="0" indent="0" marL="0">
              <a:buNone/>
            </a:pPr>
            <a:r>
              <a:rPr/>
              <a:t>-80</a:t>
            </a:r>
          </a:p>
          <a:p>
            <a:pPr lvl="0" indent="0" marL="0">
              <a:buNone/>
            </a:pPr>
            <a:r>
              <a:rPr/>
              <a:t>-80</a:t>
            </a:r>
          </a:p>
          <a:p>
            <a:pPr lvl="0" indent="0" marL="0">
              <a:buNone/>
            </a:pPr>
            <a:r>
              <a:rPr/>
              <a:t>-52</a:t>
            </a:r>
          </a:p>
          <a:p>
            <a:pPr lvl="0" indent="0" marL="0">
              <a:buNone/>
            </a:pPr>
            <a:r>
              <a:rPr/>
              <a:t>-94</a:t>
            </a:r>
          </a:p>
          <a:p>
            <a:pPr lvl="0" indent="0" marL="0">
              <a:buNone/>
            </a:pPr>
            <a:r>
              <a:rPr/>
              <a:t>59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 = SS/N</a:t>
            </a:r>
          </a:p>
        </p:txBody>
      </p:sp>
      <p:pic>
        <p:nvPicPr>
          <p:cNvPr descr="figs/2bsquared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Jargon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Learning statistics can be confusing because there are many new terms, and some of them refer to normal everyday concepts</a:t>
            </a:r>
          </a:p>
          <a:p>
            <a:pPr lvl="0" indent="0" marL="0">
              <a:buNone/>
            </a:pPr>
            <a:r>
              <a:rPr/>
              <a:t>Everyday words:</a:t>
            </a:r>
          </a:p>
          <a:p>
            <a:pPr lvl="0"/>
            <a:r>
              <a:rPr/>
              <a:t>Variability &amp; Variance: The things aren’t all the same, they have some variability</a:t>
            </a:r>
          </a:p>
          <a:p>
            <a:pPr lvl="0" indent="0" marL="0">
              <a:buNone/>
            </a:pPr>
            <a:r>
              <a:rPr b="1"/>
              <a:t>Statistical Variance</a:t>
            </a:r>
            <a:r>
              <a:rPr/>
              <a:t>: The average of the sum of the squared difference scores from the mean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average of the sum of the squared difference scores from the mean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a</m:t>
                    </m:r>
                    <m:r>
                      <m:t>n</m:t>
                    </m:r>
                    <m:r>
                      <m:t>c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/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r>
                      <m:t>i</m:t>
                    </m:r>
                    <m:r>
                      <m:t>a</m:t>
                    </m:r>
                    <m:r>
                      <m:t>n</m:t>
                    </m:r>
                    <m:r>
                      <m:t>c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N</m:t>
                            </m:r>
                          </m:sup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Usefulness</a:t>
                </a:r>
              </a:p>
              <a:p>
                <a:pPr lvl="0" indent="0" marL="0">
                  <a:buNone/>
                </a:pPr>
                <a:r>
                  <a:rPr/>
                  <a:t>Pros: The variance provides us with one summary number about the average differences</a:t>
                </a:r>
              </a:p>
              <a:p>
                <a:pPr lvl="0" indent="0" marL="0">
                  <a:buNone/>
                </a:pPr>
                <a:r>
                  <a:rPr/>
                  <a:t>Cons: We squared the differences, so the variance doesn’t directly relate to size of the original differences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variance is too big</a:t>
            </a:r>
          </a:p>
        </p:txBody>
      </p:sp>
      <p:pic>
        <p:nvPicPr>
          <p:cNvPr descr="figs/2bsquaredV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to do?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 are searching for a summary number to represent the differences in our data.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 The variance is too big because of squaring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 What can we do to solve the problem, and make our summary number in the range of the actual differences?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Square root the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Squaring numbers makes them bigger (e.g., </a:t>
                </a:r>
                <a14:m>
                  <m:oMath xmlns:m="http://schemas.openxmlformats.org/officeDocument/2006/math"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)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Square rooting numbers brings them back down to their unsquared size (e.g.,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sSup>
                          <m:e>
                            <m:r>
                              <m:t>2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ra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)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Let’s square root the variance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Square root the variance</a:t>
            </a:r>
          </a:p>
        </p:txBody>
      </p:sp>
      <p:pic>
        <p:nvPicPr>
          <p:cNvPr descr="figs/2bsquaredV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Deviation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reduce the big set of numbers down to a few numbers that we can look at and make sense of.</a:t>
            </a:r>
          </a:p>
          <a:p>
            <a:pPr lvl="0" indent="0" marL="0">
              <a:buNone/>
            </a:pPr>
            <a:r>
              <a:rPr b="1"/>
              <a:t>Sameness (Central Tendency)</a:t>
            </a:r>
          </a:p>
          <a:p>
            <a:pPr lvl="0"/>
            <a:r>
              <a:rPr/>
              <a:t>What are all the numbers close to? (topic from last class)</a:t>
            </a:r>
          </a:p>
          <a:p>
            <a:pPr lvl="0" indent="0" marL="0">
              <a:buNone/>
            </a:pPr>
            <a:r>
              <a:rPr b="1"/>
              <a:t>Differentness (Variance)</a:t>
            </a:r>
          </a:p>
          <a:p>
            <a:pPr lvl="0"/>
            <a:r>
              <a:rPr/>
              <a:t>How different are the numbers? (topic for this class)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deviation = sqrt(variance)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When we took the square root of the variance, we also did something else, called computing the </a:t>
                </a:r>
                <a:r>
                  <a:rPr b="1"/>
                  <a:t>standard deviation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standard deviation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rPr>
                            <m:nor/>
                            <m:sty m:val="p"/>
                          </m:rPr>
                          <m:t>variance</m:t>
                        </m:r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standard deviation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S</m:t>
                            </m:r>
                            <m:r>
                              <m:t>S</m:t>
                            </m:r>
                          </m:num>
                          <m:den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standard deviation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N</m:t>
                                </m:r>
                              </m:sup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sSub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:r>
                  <a:rPr/>
                  <a:t>The standard deviation is a summary of the variability in the data that is in the same scale as the original differences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Deviation</a:t>
            </a:r>
          </a:p>
        </p:txBody>
      </p:sp>
      <p:pic>
        <p:nvPicPr>
          <p:cNvPr descr="figs/2bsquaredV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Populations vs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different formulas for the variance and standard deviation, depending on whether your data represents an entire population of scores, or just a sample (a subset of the population).</a:t>
            </a:r>
          </a:p>
          <a:p>
            <a:pPr lvl="0" indent="0" marL="0">
              <a:buNone/>
            </a:pPr>
            <a:r>
              <a:rPr b="1"/>
              <a:t>Population</a:t>
            </a:r>
            <a:r>
              <a:rPr/>
              <a:t>: Divide by N (this is what you will do for the quiz, we tell you to divide by N)</a:t>
            </a:r>
          </a:p>
          <a:p>
            <a:pPr lvl="0" indent="0" marL="0">
              <a:buNone/>
            </a:pPr>
            <a:r>
              <a:rPr b="1"/>
              <a:t>Sample</a:t>
            </a:r>
            <a:r>
              <a:rPr/>
              <a:t>: Divide by N-1 (this is what you will do when you are working with samples later on this class)</a:t>
            </a:r>
          </a:p>
          <a:p>
            <a:pPr lvl="0"/>
            <a:r>
              <a:rPr/>
              <a:t>The differences are explained in week 4 (distributions and sampling)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sense with Descriptives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Someone told you they had some numbers with: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Mean = 100, Standard Deviation = 25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What would most of the numbers be like?</a:t>
            </a:r>
          </a:p>
          <a:p>
            <a:pPr lvl="0"/>
            <a:r>
              <a:rPr/>
              <a:t>What would be a good summary of the average differences in the data?</a:t>
            </a:r>
          </a:p>
          <a:p>
            <a:pPr lvl="0"/>
            <a:r>
              <a:rPr/>
              <a:t>What kind of numbers would you expect to see or not see?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Animating the standard deviation</a:t>
            </a:r>
          </a:p>
        </p:txBody>
      </p:sp>
      <p:pic>
        <p:nvPicPr>
          <p:cNvPr descr="figs/2banimSD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tips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has functions for variance and standard deviation…</a:t>
            </a:r>
          </a:p>
          <a:p>
            <a:pPr lvl="0"/>
            <a:r>
              <a:rPr b="1"/>
              <a:t>But</a:t>
            </a:r>
            <a:r>
              <a:rPr/>
              <a:t>, they divide by N-1, not N</a:t>
            </a:r>
          </a:p>
          <a:p>
            <a:pPr lvl="0"/>
            <a:r>
              <a:rPr/>
              <a:t>We talk about what this means later in the course, and why R does this</a:t>
            </a:r>
          </a:p>
          <a:p>
            <a:pPr lvl="0"/>
            <a:r>
              <a:rPr/>
              <a:t>For now, you can’t use the R formulas </a:t>
            </a:r>
            <a:r>
              <a:rPr>
                <a:latin typeface="Courier"/>
              </a:rPr>
              <a:t>sd()</a:t>
            </a:r>
            <a:r>
              <a:rPr/>
              <a:t> or </a:t>
            </a:r>
            <a:r>
              <a:rPr>
                <a:latin typeface="Courier"/>
              </a:rPr>
              <a:t>var()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Mean difference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-3.5  2.5 -1.5  0.5 -1.5  2.5  0.5  0.5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Squared deviations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12.25  6.25  2.25  0.25  2.25  6.25  0.25  0.25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SS, sum of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30</a:t>
            </a:r>
          </a:p>
          <a:p>
            <a:pPr lvl="0" indent="0" marL="0">
              <a:buNone/>
            </a:pPr>
            <a:r>
              <a:rPr/>
              <a:t>More explicit code: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squared_deviations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(squared_deviations)</a:t>
            </a:r>
            <a:br/>
            <a:r>
              <a:rPr>
                <a:latin typeface="Courier"/>
              </a:rPr>
              <a:t>SS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30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squared_deviations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(squared_deviations)</a:t>
            </a:r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variance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SS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</a:t>
            </a:r>
            <a:br/>
            <a:r>
              <a:rPr>
                <a:latin typeface="Courier"/>
              </a:rPr>
              <a:t>variance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3.75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squared_deviations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x)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(squared_deviations)</a:t>
            </a:r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variance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SS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</a:t>
            </a:r>
            <a:br/>
            <a:r>
              <a:rPr>
                <a:latin typeface="Courier"/>
              </a:rPr>
              <a:t>standard_deviation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(variance)</a:t>
            </a:r>
            <a:br/>
            <a:r>
              <a:rPr>
                <a:latin typeface="Courier"/>
              </a:rPr>
              <a:t>standard_deviation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1.936492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Today we looked measures of variability, to summarize differences in the data</a:t>
            </a:r>
          </a:p>
          <a:p>
            <a:pPr lvl="0" indent="-342900" marL="342900">
              <a:buAutoNum type="arabicPeriod"/>
            </a:pPr>
            <a:r>
              <a:rPr/>
              <a:t>Next class (Monday, 11th) we look at how measurements of more than one variable can be related to one another (correlation)</a:t>
            </a:r>
          </a:p>
          <a:p>
            <a:pPr lvl="0" indent="-342900" marL="342900">
              <a:buAutoNum type="arabicPeriod"/>
            </a:pPr>
            <a:r>
              <a:rPr/>
              <a:t>Quiz 2 is due Monday, 11th @ 11:59pm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the numbers to get a better look at the differences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see the spread in the data, there are different numbers…</a:t>
            </a:r>
          </a:p>
        </p:txBody>
      </p:sp>
      <p:pic>
        <p:nvPicPr>
          <p:cNvPr descr="2b_vari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Variability</dc:title>
  <dc:creator>Matthew Crump</dc:creator>
  <cp:keywords/>
  <dcterms:created xsi:type="dcterms:W3CDTF">2023-08-31T16:31:18Z</dcterms:created>
  <dcterms:modified xsi:type="dcterms:W3CDTF">2023-08-31T16:31:18Z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2023-08-31)</vt:lpwstr>
  </property>
  <property fmtid="{D5CDD505-2E9C-101B-9397-08002B2CF9AE}" pid="3" name="output">
    <vt:lpwstr>powerpoint_presentation</vt:lpwstr>
  </property>
  <property fmtid="{D5CDD505-2E9C-101B-9397-08002B2CF9AE}" pid="4" name="subtitle">
    <vt:lpwstr>Describing differences</vt:lpwstr>
  </property>
</Properties>
</file>