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5" Type="http://schemas.openxmlformats.org/officeDocument/2006/relationships/viewProps" Target="viewProps.xml" /><Relationship Id="rId5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7" Type="http://schemas.openxmlformats.org/officeDocument/2006/relationships/tableStyles" Target="tableStyles.xml" /><Relationship Id="rId5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gif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shinyapps.io/Lines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tylervigen.com/spurious-correlations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shinyapps.io/ChanceCorrelation/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gif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gif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Correlation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Regression, interpretation, and chance</a:t>
            </a:r>
            <a:br/>
            <a:br/>
            <a:r>
              <a:rPr/>
              <a:t>Matthew Crump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2018/07/20 (updated: 2023-09-07)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regression 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best fit line</a:t>
            </a:r>
          </a:p>
          <a:p>
            <a:pPr lvl="0"/>
            <a:r>
              <a:rPr/>
              <a:t>what makes it the best fit line?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Residuals and error</a:t>
            </a:r>
          </a:p>
        </p:txBody>
      </p:sp>
      <p:pic>
        <p:nvPicPr>
          <p:cNvPr descr="figs/correlation/3regressionResidual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regression line?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best fit line</a:t>
            </a:r>
          </a:p>
          <a:p>
            <a:pPr lvl="0"/>
            <a:r>
              <a:rPr/>
              <a:t>what makes it the best fit line?</a:t>
            </a:r>
          </a:p>
          <a:p>
            <a:pPr lvl="0" indent="0" marL="0">
              <a:buNone/>
            </a:pPr>
            <a:r>
              <a:rPr b="1"/>
              <a:t>The regression line minimizes the sum of the residuals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Animated Residuals</a:t>
            </a:r>
          </a:p>
        </p:txBody>
      </p:sp>
      <p:pic>
        <p:nvPicPr>
          <p:cNvPr descr="figs/correlation/regression-1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Minimizing the error</a:t>
            </a:r>
          </a:p>
        </p:txBody>
      </p:sp>
      <p:pic>
        <p:nvPicPr>
          <p:cNvPr descr="figs/correlation/3minimizeS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 the best fit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find the best fit line?</a:t>
            </a:r>
          </a:p>
          <a:p>
            <a:pPr lvl="0"/>
            <a:r>
              <a:rPr/>
              <a:t>First step, remember what lines are…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Equation for a 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m</m:t>
                    </m:r>
                    <m:r>
                      <m:t>x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nor/>
                        <m:sty m:val="p"/>
                      </m:rPr>
                      <m:t>slope</m:t>
                    </m:r>
                    <m:r>
                      <m:rPr>
                        <m:sty m:val="p"/>
                      </m:rPr>
                      <m:t>*</m:t>
                    </m:r>
                    <m:r>
                      <m:t>x</m:t>
                    </m:r>
                    <m:r>
                      <m:rPr>
                        <m:sty m:val="p"/>
                      </m:rPr>
                      <m:t>+</m:t>
                    </m:r>
                    <m:r>
                      <m:rPr>
                        <m:nor/>
                        <m:sty m:val="p"/>
                      </m:rPr>
                      <m:t>y intercept</m:t>
                    </m:r>
                  </m:oMath>
                </a14:m>
              </a:p>
              <a:p>
                <a:pPr lvl="0"/>
                <a:r>
                  <a:rPr/>
                  <a:t>y = value on y-axis</a:t>
                </a:r>
              </a:p>
              <a:p>
                <a:pPr lvl="0"/>
                <a:r>
                  <a:rPr/>
                  <a:t>m = slope of the line</a:t>
                </a:r>
              </a:p>
              <a:p>
                <a:pPr lvl="0"/>
                <a:r>
                  <a:rPr/>
                  <a:t>x = value on x-axis</a:t>
                </a:r>
              </a:p>
              <a:p>
                <a:pPr lvl="0"/>
                <a:r>
                  <a:rPr/>
                  <a:t>b = a constant for the y-intercept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center, middle, clear</a:t>
            </a:r>
          </a:p>
          <a:p>
            <a:pPr lvl="0" indent="0" marL="0">
              <a:buNone/>
            </a:pPr>
            <a:r>
              <a:rPr/>
              <a:t>&lt;iframe style=“width:100%;height:100%;border-style:none;”, src=“</a:t>
            </a:r>
            <a:r>
              <a:rPr>
                <a:hlinkClick r:id="rId2"/>
              </a:rPr>
              <a:t>https://crumplab.shinyapps.io/Lines/</a:t>
            </a:r>
            <a:r>
              <a:rPr/>
              <a:t>” /&gt;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for 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.5</m:t>
                    </m:r>
                    <m:r>
                      <m:t>x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What is the value of y, when x is 0?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.5</m:t>
                    </m:r>
                    <m:r>
                      <m:rPr>
                        <m:sty m:val="p"/>
                      </m:rPr>
                      <m:t>*</m:t>
                    </m:r>
                    <m:r>
                      <m:t>0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What is the value of y, when x is 4?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.5</m:t>
                    </m:r>
                    <m:r>
                      <m:rPr>
                        <m:sty m:val="p"/>
                      </m:rPr>
                      <m:t>*</m:t>
                    </m:r>
                    <m:r>
                      <m:t>4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solving for 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=</m:t>
                    </m:r>
                    <m:r>
                      <m:t>.5</m:t>
                    </m:r>
                    <m:r>
                      <m:t>x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What is the value of x, when y is 4?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4</m:t>
                    </m:r>
                    <m:r>
                      <m:rPr>
                        <m:sty m:val="p"/>
                      </m:rPr>
                      <m:t>=</m:t>
                    </m:r>
                    <m:r>
                      <m:t>.5</m:t>
                    </m:r>
                    <m:r>
                      <m:rPr>
                        <m:sty m:val="p"/>
                      </m:rPr>
                      <m:t>*</m:t>
                    </m:r>
                    <m:r>
                      <m:t>x</m:t>
                    </m:r>
                    <m:r>
                      <m:rPr>
                        <m:sty m:val="p"/>
                      </m:rPr>
                      <m:t>+</m:t>
                    </m:r>
                    <m:r>
                      <m:t>2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4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rPr>
                        <m:sty m:val="p"/>
                      </m:rPr>
                      <m:t>=</m:t>
                    </m:r>
                    <m:r>
                      <m:t>.5</m:t>
                    </m:r>
                    <m:r>
                      <m:rPr>
                        <m:sty m:val="p"/>
                      </m:rPr>
                      <m:t>*</m:t>
                    </m:r>
                    <m:r>
                      <m:t>x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2</m:t>
                    </m:r>
                    <m:r>
                      <m:rPr>
                        <m:sty m:val="p"/>
                      </m:rPr>
                      <m:t>=</m:t>
                    </m:r>
                    <m:r>
                      <m:t>.5</m:t>
                    </m:r>
                    <m:r>
                      <m:rPr>
                        <m:sty m:val="p"/>
                      </m:rPr>
                      <m:t>*</m:t>
                    </m:r>
                    <m:r>
                      <m:t>x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2</m:t>
                        </m:r>
                      </m:num>
                      <m:den>
                        <m:r>
                          <m:t>.5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r>
                      <m:t>x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Finding the best fit line</a:t>
            </a:r>
          </a:p>
        </p:txBody>
      </p:sp>
      <p:pic>
        <p:nvPicPr>
          <p:cNvPr descr="figs/correlation/reg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20800"/>
            <a:ext cx="82296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data</a:t>
            </a:r>
          </a:p>
        </p:txBody>
      </p:sp>
      <p:pic>
        <p:nvPicPr>
          <p:cNvPr descr="figs/correlation/reg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81200" y="1193800"/>
            <a:ext cx="5181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calculations</a:t>
            </a:r>
          </a:p>
        </p:txBody>
      </p:sp>
      <p:pic>
        <p:nvPicPr>
          <p:cNvPr descr="figs/correlation/reg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68500"/>
            <a:ext cx="8229600" cy="184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scatterplot plus regression line</a:t>
            </a:r>
          </a:p>
        </p:txBody>
      </p:sp>
      <p:pic>
        <p:nvPicPr>
          <p:cNvPr descr="figs/correlation/3corwithLin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R: intercept and slope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(x,y)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coef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lm</a:t>
            </a:r>
            <a:r>
              <a:rPr>
                <a:latin typeface="Courier"/>
              </a:rPr>
              <a:t>(y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x, </a:t>
            </a:r>
            <a:r>
              <a:rPr>
                <a:solidFill>
                  <a:srgbClr val="7D9029"/>
                </a:solidFill>
                <a:latin typeface="Courier"/>
              </a:rPr>
              <a:t>data=</a:t>
            </a:r>
            <a:r>
              <a:rPr>
                <a:latin typeface="Courier"/>
              </a:rPr>
              <a:t>df))</a:t>
            </a:r>
          </a:p>
          <a:p>
            <a:pPr lvl="0" indent="0">
              <a:buNone/>
            </a:pPr>
            <a:r>
              <a:rPr>
                <a:latin typeface="Courier"/>
              </a:rPr>
              <a:t>## (Intercept)           x 
##  -0.2213115   1.1926230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Reminders: y-intercept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the y-intercept mean?</a:t>
            </a:r>
          </a:p>
          <a:p>
            <a:pPr lvl="0" indent="0" marL="0">
              <a:buNone/>
            </a:pPr>
            <a:r>
              <a:rPr/>
              <a:t>It is the value where the line crosses the y-axis when x = 0.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Reminders: slope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does the slope mean?</a:t>
            </a:r>
          </a:p>
          <a:p>
            <a:pPr lvl="0" indent="0" marL="0">
              <a:buNone/>
            </a:pPr>
            <a:r>
              <a:rPr/>
              <a:t>The slope tells you the rate of change. For example, for every 1 unit of x, you move the the “slope” amount on y.</a:t>
            </a:r>
          </a:p>
          <a:p>
            <a:pPr lvl="0" indent="0" marL="0">
              <a:buNone/>
            </a:pPr>
            <a:r>
              <a:rPr/>
              <a:t>E.g., if slope = .5, then for every 1 unit of x, you increase y by .5 units.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Interpreting Correlations</a:t>
            </a:r>
          </a:p>
        </p:txBody>
      </p:sp>
      <p:pic>
        <p:nvPicPr>
          <p:cNvPr descr="figs/correlation/CorXKC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31900"/>
            <a:ext cx="8229600" cy="331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do correlations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Could mean that one variable causes change in another variable</a:t>
            </a:r>
          </a:p>
          <a:p>
            <a:pPr lvl="0" indent="0" marL="0">
              <a:buNone/>
            </a:pPr>
            <a:r>
              <a:rPr b="1"/>
              <a:t>BUT</a:t>
            </a:r>
            <a:r>
              <a:rPr/>
              <a:t>, it can mean other things…</a:t>
            </a:r>
          </a:p>
          <a:p>
            <a:pPr lvl="0" indent="-342900" marL="342900">
              <a:buAutoNum startAt="2" type="arabicPeriod"/>
            </a:pPr>
            <a:r>
              <a:rPr/>
              <a:t>Causal direction problem</a:t>
            </a:r>
          </a:p>
          <a:p>
            <a:pPr lvl="0" indent="-342900" marL="342900">
              <a:buAutoNum startAt="2" type="arabicPeriod"/>
            </a:pPr>
            <a:r>
              <a:rPr/>
              <a:t>Non-linear problem</a:t>
            </a:r>
          </a:p>
          <a:p>
            <a:pPr lvl="0" indent="-342900" marL="342900">
              <a:buAutoNum startAt="2" type="arabicPeriod"/>
            </a:pPr>
            <a:r>
              <a:rPr/>
              <a:t>Spurious correlations</a:t>
            </a:r>
          </a:p>
          <a:p>
            <a:pPr lvl="0" indent="-342900" marL="342900">
              <a:buAutoNum startAt="2" type="arabicPeriod"/>
            </a:pPr>
            <a:r>
              <a:rPr/>
              <a:t>Chance problem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Correlations can occur by chance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Correlations as causes</a:t>
            </a:r>
          </a:p>
        </p:txBody>
      </p:sp>
      <p:pic>
        <p:nvPicPr>
          <p:cNvPr descr="figs/correlation/CorCau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41600" y="1193800"/>
            <a:ext cx="38481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Causal Directionality problem</a:t>
            </a:r>
          </a:p>
        </p:txBody>
      </p:sp>
      <p:pic>
        <p:nvPicPr>
          <p:cNvPr descr="figs/correlation/CorDirec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Nonlinearity problem</a:t>
            </a:r>
          </a:p>
        </p:txBody>
      </p:sp>
      <p:pic>
        <p:nvPicPr>
          <p:cNvPr descr="figs/correlation/CorNonlinea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82900" y="1193800"/>
            <a:ext cx="3378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Spurious 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http://www.tylervigen.com/spurious-correlations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Correlations between two variables can occur by chance, and be completlely meaningless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Correlations and Random Chance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Randomness?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related ideas:</a:t>
            </a:r>
          </a:p>
          <a:p>
            <a:pPr lvl="0" indent="-342900" marL="342900">
              <a:buAutoNum type="arabicPeriod"/>
            </a:pPr>
            <a:r>
              <a:rPr/>
              <a:t>Things have equal chance of happening (e.g., a coin flip)</a:t>
            </a:r>
          </a:p>
          <a:p>
            <a:pPr lvl="0"/>
            <a:r>
              <a:rPr/>
              <a:t>50% heads</a:t>
            </a:r>
          </a:p>
          <a:p>
            <a:pPr lvl="0"/>
            <a:r>
              <a:rPr/>
              <a:t>50% tails</a:t>
            </a:r>
          </a:p>
          <a:p>
            <a:pPr lvl="0" indent="-342900" marL="342900">
              <a:buAutoNum startAt="2" type="arabicPeriod"/>
            </a:pPr>
            <a:r>
              <a:rPr/>
              <a:t>Independence: One thing happening is totally unrelated to whether another thing happens</a:t>
            </a:r>
          </a:p>
          <a:p>
            <a:pPr lvl="0"/>
            <a:r>
              <a:rPr/>
              <a:t>the outcome of one flip doesn’t predict the outcome of another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random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 </a:t>
            </a:r>
            <a:r>
              <a:rPr b="1"/>
              <a:t>average</a:t>
            </a:r>
            <a:r>
              <a:rPr/>
              <a:t> there should be zero correlation between two variables containing randomly drawn numbers</a:t>
            </a:r>
          </a:p>
          <a:p>
            <a:pPr lvl="0" indent="-342900" marL="342900">
              <a:buAutoNum type="arabicPeriod"/>
            </a:pPr>
            <a:r>
              <a:rPr/>
              <a:t>The numbers in variable X are drawn randomly (independently), so they do not predict numbers in Y</a:t>
            </a:r>
          </a:p>
          <a:p>
            <a:pPr lvl="0" indent="-342900" marL="342900">
              <a:buAutoNum type="arabicPeriod"/>
            </a:pPr>
            <a:r>
              <a:rPr/>
              <a:t>The numbers in variable Y are drawn randomly (independently), so they do not predict numbers in X</a:t>
            </a:r>
          </a:p>
          <a:p>
            <a:pPr lvl="0" indent="0" marL="0">
              <a:buNone/>
            </a:pPr>
            <a:r>
              <a:rPr/>
              <a:t>If X can’t predict Y, then correlation should be 0 right?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R: random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runif()</a:t>
            </a:r>
            <a:r>
              <a:rPr/>
              <a:t> allows you to sample </a:t>
            </a:r>
            <a:r>
              <a:rPr>
                <a:latin typeface="Courier"/>
              </a:rPr>
              <a:t>n</a:t>
            </a:r>
            <a:r>
              <a:rPr/>
              <a:t> random numbers between a minimum and maximum value. Numbers in the range have an equal chance of occuring.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runif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min=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max=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1.523961 3.750362 1.109250 1.841306 1.482938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runif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min=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max=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3.571274 1.443787 1.494780 4.274973 2.406056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Issues for this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What is Regression?</a:t>
            </a:r>
          </a:p>
          <a:p>
            <a:pPr lvl="0" indent="-342900" marL="342900">
              <a:buAutoNum type="arabicPeriod"/>
            </a:pPr>
            <a:r>
              <a:rPr b="1"/>
              <a:t>Interpretation of Correlations</a:t>
            </a:r>
          </a:p>
          <a:p>
            <a:pPr lvl="0" indent="-342900" marL="342900">
              <a:buAutoNum type="arabicPeriod"/>
            </a:pPr>
            <a:r>
              <a:rPr b="1"/>
              <a:t>Correlation and chance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“Random” Correlations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runif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min=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max=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runif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min=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max=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x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4.881241 2.697059 2.083607 4.932645 3.674339</a:t>
            </a:r>
          </a:p>
          <a:p>
            <a:pPr lvl="0" indent="0">
              <a:buNone/>
            </a:pPr>
            <a:r>
              <a:rPr>
                <a:latin typeface="Courier"/>
              </a:rPr>
              <a:t>y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2.776441 0.976859 1.609550 1.037079 4.308040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cor</a:t>
            </a:r>
            <a:r>
              <a:rPr>
                <a:latin typeface="Courier"/>
              </a:rPr>
              <a:t>(x,y)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0.1889162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center, middle, clear</a:t>
            </a:r>
          </a:p>
          <a:p>
            <a:pPr lvl="0" indent="0" marL="0">
              <a:buNone/>
            </a:pPr>
            <a:r>
              <a:rPr/>
              <a:t>&lt;iframe style=“width:100%;height:100%;border-style:none;”, src=“</a:t>
            </a:r>
            <a:r>
              <a:rPr>
                <a:hlinkClick r:id="rId2"/>
              </a:rPr>
              <a:t>https://crumplab.shinyapps.io/ChanceCorrelation/</a:t>
            </a:r>
            <a:r>
              <a:rPr/>
              <a:t>” /&gt;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Small N “random” correlations</a:t>
            </a:r>
          </a:p>
        </p:txBody>
      </p:sp>
      <p:pic>
        <p:nvPicPr>
          <p:cNvPr descr="figs/correlation/corUnifn10-1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chance capable of?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We can see that randomly sampling numbers can produce a range of correlations, even when there shouldn’t be a “correlation”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2" type="arabicPeriod"/>
            </a:pPr>
            <a:r>
              <a:rPr/>
              <a:t>What is the average correlation produced by chance?</a:t>
            </a:r>
          </a:p>
          <a:p>
            <a:pPr lvl="0" indent="0" marL="0">
              <a:buNone/>
            </a:pPr>
            <a:r>
              <a:rPr/>
              <a:t>–</a:t>
            </a:r>
          </a:p>
          <a:p>
            <a:pPr lvl="0" indent="-342900" marL="342900">
              <a:buAutoNum startAt="3" type="arabicPeriod"/>
            </a:pPr>
            <a:r>
              <a:rPr/>
              <a:t>What is the range of correlations that chance can produce?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Simulating what chance can do</a:t>
            </a:r>
          </a:p>
        </p:txBody>
      </p:sp>
      <p:pic>
        <p:nvPicPr>
          <p:cNvPr descr="figs/correlation/3histrandco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role of sample size (N)</a:t>
            </a:r>
          </a:p>
        </p:txBody>
      </p:sp>
      <p:pic>
        <p:nvPicPr>
          <p:cNvPr descr="figs/correlation/corUnifFourNs-1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role of sample size (N)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range of chance correlations decreases as N increases</a:t>
            </a:r>
          </a:p>
        </p:txBody>
      </p:sp>
      <p:pic>
        <p:nvPicPr>
          <p:cNvPr descr="figs/correlation/3corrand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Statistical Inference (The rest of this course)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inference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Let’s say we found a correlation, (r = .5)</a:t>
            </a:r>
          </a:p>
          <a:p>
            <a:pPr lvl="0" indent="-342900" marL="342900">
              <a:buAutoNum type="arabicPeriod"/>
            </a:pPr>
            <a:r>
              <a:rPr/>
              <a:t>We know chance can sometimes produce correlations</a:t>
            </a:r>
          </a:p>
          <a:p>
            <a:pPr lvl="0" indent="0" marL="0">
              <a:buNone/>
            </a:pPr>
            <a:r>
              <a:rPr b="1"/>
              <a:t>Problem for inference:</a:t>
            </a:r>
            <a:r>
              <a:rPr/>
              <a:t> - Is the correlation real? Is one variable really related to the other? - Or, is the correlation spurious, and just happened to occur by chance?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Making inferences about chance</a:t>
            </a:r>
          </a:p>
        </p:txBody>
      </p:sp>
      <p:pic>
        <p:nvPicPr>
          <p:cNvPr descr="figs/correlation/3corrand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class: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NO CLASS, Monday 18th - College Closed</a:t>
            </a:r>
          </a:p>
          <a:p>
            <a:pPr lvl="0" indent="-342900" marL="342900">
              <a:buAutoNum type="arabicPeriod"/>
            </a:pPr>
            <a:r>
              <a:rPr/>
              <a:t>Wednesday, February 20th: We explore ideas about samples, populations, and distributions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Reminder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Quiz 2 for descriptives is due today @ 11:59pm</a:t>
            </a:r>
          </a:p>
          <a:p>
            <a:pPr lvl="0" indent="-342900" marL="342900">
              <a:buAutoNum type="arabicPeriod"/>
            </a:pPr>
            <a:r>
              <a:rPr/>
              <a:t>Quiz 3 for correlation/regression opens today, due Monday Feb 25th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geometric interpretation of correlation</a:t>
            </a:r>
          </a:p>
          <a:p>
            <a:pPr lvl="0"/>
            <a:r>
              <a:rPr/>
              <a:t>can be used for prediction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of correlation</a:t>
            </a:r>
          </a:p>
        </p:txBody>
      </p:sp>
      <p:pic>
        <p:nvPicPr>
          <p:cNvPr descr="figs/correlation/3posnegran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Correlation with Regression lines</a:t>
            </a:r>
          </a:p>
        </p:txBody>
      </p:sp>
      <p:pic>
        <p:nvPicPr>
          <p:cNvPr descr="figs/correlation/3regression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</dc:title>
  <dc:creator>Matthew Crump</dc:creator>
  <cp:keywords/>
  <dcterms:created xsi:type="dcterms:W3CDTF">2023-09-07T14:12:42Z</dcterms:created>
  <dcterms:modified xsi:type="dcterms:W3CDTF">2023-09-07T14:12:42Z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2018/07/20 (updated: 2023-09-07)</vt:lpwstr>
  </property>
  <property fmtid="{D5CDD505-2E9C-101B-9397-08002B2CF9AE}" pid="3" name="output">
    <vt:lpwstr>powerpoint_presentation</vt:lpwstr>
  </property>
  <property fmtid="{D5CDD505-2E9C-101B-9397-08002B2CF9AE}" pid="4" name="subtitle">
    <vt:lpwstr>Regression, interpretation, and chance</vt:lpwstr>
  </property>
</Properties>
</file>