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1" Type="http://schemas.openxmlformats.org/officeDocument/2006/relationships/viewProps" Target="viewProps.xml" /><Relationship Id="rId6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gif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gif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and a little bit of probability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2023-09-12)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Proportions and Percentages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Percentage (%) : A ratio between event frequency, and total frequency, expressed in units of 100.</a:t>
                </a:r>
              </a:p>
              <a:p>
                <a:pPr lvl="0"/>
                <a:r>
                  <a:rPr/>
                  <a:t>Proportion : a decimal version (range between 0-1)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100</m:t>
                    </m:r>
                    <m:r>
                      <m:rPr>
                        <m:sty m:val="p"/>
                      </m:rPr>
                      <m:t>%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100</m:t>
                        </m:r>
                      </m:num>
                      <m:den>
                        <m:r>
                          <m:t>100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50</m:t>
                    </m:r>
                    <m:r>
                      <m:rPr>
                        <m:sty m:val="p"/>
                      </m:rPr>
                      <m:t>%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50</m:t>
                        </m:r>
                      </m:num>
                      <m:den>
                        <m:r>
                          <m:t>100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2</m:t>
                        </m:r>
                      </m:num>
                      <m:den>
                        <m: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probability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coin has a 50% chance of landing heads</a:t>
            </a:r>
          </a:p>
          <a:p>
            <a:pPr lvl="1"/>
            <a:r>
              <a:rPr/>
              <a:t>p(heads) = .5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There is a 10% chance of rain tomorrow</a:t>
            </a:r>
          </a:p>
          <a:p>
            <a:pPr lvl="1"/>
            <a:r>
              <a:rPr/>
              <a:t>p(rain tomorrow) = .1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Frequentist vs. Bayesian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is defined differently depending on philosophical tradition.</a:t>
            </a:r>
          </a:p>
          <a:p>
            <a:pPr lvl="0" indent="-342900" marL="342900">
              <a:buAutoNum type="arabicPeriod"/>
            </a:pPr>
            <a:r>
              <a:rPr/>
              <a:t>Frequentist: The long-run chances (odds) of an event occurring</a:t>
            </a:r>
          </a:p>
          <a:p>
            <a:pPr lvl="0" indent="-342900" marL="342900">
              <a:buAutoNum type="arabicPeriod"/>
            </a:pPr>
            <a:r>
              <a:rPr/>
              <a:t>Bayesian: Degree of belief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fair 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fair coin has a 50% chance of landing heads or tails</a:t>
            </a:r>
          </a:p>
          <a:p>
            <a:pPr lvl="0"/>
            <a:r>
              <a:rPr/>
              <a:t>Frequentist: If you flip this coin an infinity of times, </a:t>
            </a:r>
            <a:r>
              <a:rPr b="1"/>
              <a:t>in the long run</a:t>
            </a:r>
            <a:r>
              <a:rPr/>
              <a:t> half of the outcome will be heads, and half will be tails</a:t>
            </a:r>
          </a:p>
          <a:p>
            <a:pPr lvl="0"/>
            <a:r>
              <a:rPr/>
              <a:t>Bayesian: I am uncertain about the outcome, I can’t predict what it will be.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10% chance of rain tomorrow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10% chance of rain tomorrow refers to a single event that hasn’t yet occurred</a:t>
            </a:r>
          </a:p>
          <a:p>
            <a:pPr lvl="0"/>
            <a:r>
              <a:rPr/>
              <a:t>Frequentist: I don’t know what to say. Tomorrow it will rain or not rain, so there will be a 0% or 100% chance of rain, we’ll find out after tomorrow happens</a:t>
            </a:r>
          </a:p>
          <a:p>
            <a:pPr lvl="0"/>
            <a:r>
              <a:rPr/>
              <a:t>Bayesian: It is unlikely to rain tomorrow, I won’t bring an umbrella.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50% chance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Coin flipping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made R flip a fair coin 100 times: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[,1] [,2] [,3] [,4] [,5] [,6] [,7] [,8] [,9] [,10]
##  [1,] "T"  "H"  "T"  "H"  "H"  "T"  "H"  "H"  "H"  "T"  
##  [2,] "T"  "H"  "T"  "T"  "T"  "H"  "H"  "T"  "H"  "H"  
##  [3,] "T"  "H"  "T"  "T"  "H"  "H"  "T"  "T"  "T"  "H"  
##  [4,] "T"  "H"  "T"  "H"  "T"  "H"  "T"  "T"  "H"  "T"  
##  [5,] "T"  "T"  "T"  "H"  "T"  "H"  "T"  "T"  "T"  "T"  
##  [6,] "H"  "H"  "T"  "H"  "T"  "H"  "H"  "H"  "H"  "T"  
##  [7,] "H"  "H"  "H"  "T"  "H"  "H"  "T"  "H"  "H"  "T"  
##  [8,] "H"  "T"  "H"  "H"  "H"  "T"  "H"  "T"  "T"  "H"  
##  [9,] "T"  "H"  "T"  "T"  "T"  "T"  "H"  "H"  "H"  "H"  
## [10,] "H"  "T"  "T"  "H"  "T"  "T"  "H"  "T"  "T"  "T"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Flipping a coin 100 times</a:t>
            </a:r>
          </a:p>
        </p:txBody>
      </p:sp>
      <p:pic>
        <p:nvPicPr>
          <p:cNvPr descr="4a_Distribu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simulations</a:t>
            </a:r>
          </a:p>
        </p:txBody>
      </p:sp>
      <p:pic>
        <p:nvPicPr>
          <p:cNvPr descr="4a_Distribu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Flipping a coin 10000 times</a:t>
            </a:r>
          </a:p>
        </p:txBody>
      </p:sp>
      <p:pic>
        <p:nvPicPr>
          <p:cNvPr descr="4a_Distribu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coin flipping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50% heads/tails means that </a:t>
            </a:r>
            <a:r>
              <a:rPr b="1"/>
              <a:t>over the long run</a:t>
            </a:r>
            <a:r>
              <a:rPr/>
              <a:t>, you should get half heads and half tails</a:t>
            </a:r>
          </a:p>
          <a:p>
            <a:pPr lvl="0" indent="-342900" marL="342900">
              <a:buAutoNum type="arabicPeriod"/>
            </a:pPr>
            <a:r>
              <a:rPr/>
              <a:t>When sample size (number of flips) is small, you can “randomly” get more or less than 50% heads</a:t>
            </a:r>
          </a:p>
          <a:p>
            <a:pPr lvl="0" indent="-342900" marL="342900">
              <a:buAutoNum type="arabicPeriod"/>
            </a:pPr>
            <a:r>
              <a:rPr/>
              <a:t>Chance is lumpy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Discrete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Defines the probability of each item in a set.</a:t>
            </a:r>
          </a:p>
          <a:p>
            <a:pPr lvl="0" indent="-342900" marL="342900">
              <a:buAutoNum type="arabicPeriod"/>
            </a:pPr>
            <a:r>
              <a:rPr/>
              <a:t>All probabilities must add up to 1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Coin flipping distribution</a:t>
            </a:r>
          </a:p>
        </p:txBody>
      </p:sp>
      <p:pic>
        <p:nvPicPr>
          <p:cNvPr descr="4a_Distribu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can the coin flipping distribution do?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 sets of 10 flips</a:t>
            </a:r>
          </a:p>
        </p:txBody>
      </p:sp>
      <p:pic>
        <p:nvPicPr>
          <p:cNvPr descr="4a_Distribu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flipping a coin 10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 expect to get 5 heads and 5 tails on average</a:t>
            </a:r>
          </a:p>
          <a:p>
            <a:pPr lvl="0" indent="-342900" marL="342900">
              <a:buAutoNum type="arabicPeriod"/>
            </a:pPr>
            <a:r>
              <a:rPr/>
              <a:t>But, we often do not get exactly 5 heads and 5 tails</a:t>
            </a:r>
          </a:p>
          <a:p>
            <a:pPr lvl="0" indent="-342900" marL="342900">
              <a:buAutoNum type="arabicPeriod"/>
            </a:pPr>
            <a:r>
              <a:rPr/>
              <a:t>Randomly sampling from the distribution can produce a variety of answers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10 flips many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Steps:</a:t>
            </a:r>
          </a:p>
          <a:p>
            <a:pPr lvl="0" indent="-342900" marL="342900">
              <a:buAutoNum type="arabicPeriod"/>
            </a:pPr>
            <a:r>
              <a:rPr/>
              <a:t>Flip a coin 10 times</a:t>
            </a:r>
          </a:p>
          <a:p>
            <a:pPr lvl="0" indent="-342900" marL="342900">
              <a:buAutoNum type="arabicPeriod"/>
            </a:pPr>
            <a:r>
              <a:rPr/>
              <a:t>count the number of heads, save the number</a:t>
            </a:r>
          </a:p>
          <a:p>
            <a:pPr lvl="0" indent="-342900" marL="342900">
              <a:buAutoNum type="arabicPeriod"/>
            </a:pPr>
            <a:r>
              <a:rPr/>
              <a:t>Repeat above 1,000 times or more</a:t>
            </a:r>
          </a:p>
          <a:p>
            <a:pPr lvl="0" indent="-342900" marL="342900">
              <a:buAutoNum type="arabicPeriod"/>
            </a:pPr>
            <a:r>
              <a:rPr/>
              <a:t>plot the histogram of number of heads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 of heads (10 flips)</a:t>
            </a:r>
          </a:p>
        </p:txBody>
      </p:sp>
      <p:pic>
        <p:nvPicPr>
          <p:cNvPr descr="4a_Distribu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Chance does things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of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Chance produces a range of outcomes (number of heads out of 10)</a:t>
            </a:r>
          </a:p>
          <a:p>
            <a:pPr lvl="0" indent="-342900" marL="342900">
              <a:buAutoNum type="arabicPeriod"/>
            </a:pPr>
            <a:r>
              <a:rPr/>
              <a:t>Chance most frequently produces 5 heads and 5 tails</a:t>
            </a:r>
          </a:p>
          <a:p>
            <a:pPr lvl="0" indent="-342900" marL="342900">
              <a:buAutoNum type="arabicPeriod"/>
            </a:pPr>
            <a:r>
              <a:rPr/>
              <a:t>Chance produces more extreme outcomes with increasingly less frequency (lower probability)</a:t>
            </a:r>
          </a:p>
          <a:p>
            <a:pPr lvl="0" indent="-342900" marL="342900">
              <a:buAutoNum type="arabicPeriod"/>
            </a:pPr>
            <a:r>
              <a:rPr/>
              <a:t>E.g., chance is very unlikely to produce 9 out of 10 heads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flipping a coin 100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we simulated flipping a coin 100 times, what would the range of outcomes be?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flipping a coin 100 times</a:t>
            </a:r>
          </a:p>
        </p:txBody>
      </p:sp>
      <p:pic>
        <p:nvPicPr>
          <p:cNvPr descr="4a_Distribu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 tool to define the chances of getting particular numbers</a:t>
            </a:r>
          </a:p>
          <a:p>
            <a:pPr lvl="0" indent="-342900" marL="342900">
              <a:buAutoNum type="arabicPeriod"/>
            </a:pPr>
            <a:r>
              <a:rPr/>
              <a:t>Distributions have shapes</a:t>
            </a:r>
          </a:p>
          <a:p>
            <a:pPr lvl="0" indent="-342900" marL="342900">
              <a:buAutoNum type="arabicPeriod"/>
            </a:pPr>
            <a:r>
              <a:rPr/>
              <a:t>Higher values indicate higher chance of getting a value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Distributions have shapes</a:t>
            </a:r>
          </a:p>
        </p:txBody>
      </p:sp>
      <p:pic>
        <p:nvPicPr>
          <p:cNvPr descr="figs/distribution/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 under the curve</a:t>
            </a:r>
          </a:p>
        </p:txBody>
      </p:sp>
      <p:pic>
        <p:nvPicPr>
          <p:cNvPr descr="figs/distribution/d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1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distributions</a:t>
            </a:r>
          </a:p>
        </p:txBody>
      </p:sp>
      <p:pic>
        <p:nvPicPr>
          <p:cNvPr descr="figs/distribution/d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193800"/>
            <a:ext cx="497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Point Estimates</a:t>
            </a:r>
          </a:p>
        </p:txBody>
      </p:sp>
      <p:pic>
        <p:nvPicPr>
          <p:cNvPr descr="figs/distribution/d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Big ideas for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Psychology interpets patterns in data to draw conclusions about psychological processes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Chance can produce “patterns” in data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3" type="arabicPeriod"/>
            </a:pPr>
            <a:r>
              <a:rPr b="1"/>
              <a:t>Problem</a:t>
            </a:r>
            <a:r>
              <a:rPr/>
              <a:t>: How can we know if the pattern is real, or simply a random accident produced by chance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ranges</a:t>
            </a:r>
          </a:p>
        </p:txBody>
      </p:sp>
      <p:pic>
        <p:nvPicPr>
          <p:cNvPr descr="figs/distribution/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Definition:</a:t>
            </a:r>
          </a:p>
          <a:p>
            <a:pPr lvl="0" indent="-342900" marL="342900">
              <a:buAutoNum type="arabicPeriod"/>
            </a:pPr>
            <a:r>
              <a:rPr/>
              <a:t>All numbers in a particular range have an equal (uniform) chance of occuring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Uniform Distribution</a:t>
            </a:r>
          </a:p>
        </p:txBody>
      </p:sp>
      <p:pic>
        <p:nvPicPr>
          <p:cNvPr descr="4a_Distribution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from a uniform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let’s you sample numbers from a uniform distribution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runif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min=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max=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1.746938 1.778435 7.846825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runif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min=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max=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0.7716399 5.3224551 2.2824644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at samples</a:t>
            </a:r>
          </a:p>
        </p:txBody>
      </p:sp>
      <p:pic>
        <p:nvPicPr>
          <p:cNvPr descr="figs/distribution/sampleUnifExpected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samples are not all the same</a:t>
            </a:r>
          </a:p>
        </p:txBody>
      </p:sp>
      <p:pic>
        <p:nvPicPr>
          <p:cNvPr descr="figs/distribution/5manysampl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estimate the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Samples are sets of numbers taken from a distribution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 b="1"/>
              <a:t>Samples become more like the distribution they came from, as sample size (N) increases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Uniform: N=100</a:t>
            </a:r>
          </a:p>
        </p:txBody>
      </p:sp>
      <p:pic>
        <p:nvPicPr>
          <p:cNvPr descr="figs/distribution/5unifsamp1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Uniform: N=1,000</a:t>
            </a:r>
          </a:p>
        </p:txBody>
      </p:sp>
      <p:pic>
        <p:nvPicPr>
          <p:cNvPr descr="figs/distribution/5unifsamp100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Uniform: N=100,000</a:t>
            </a:r>
          </a:p>
        </p:txBody>
      </p:sp>
      <p:pic>
        <p:nvPicPr>
          <p:cNvPr descr="figs/distribution/5sampunifA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Need to understand what chance is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Need to find out what chance can actually do in a particular situation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3" type="arabicPeriod"/>
            </a:pPr>
            <a:r>
              <a:rPr/>
              <a:t>Create tools to help us determine whether chance was likely or unlikely to produce patterns in the data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questions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and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samples relate to distributions?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Samples come from distributions</a:t>
            </a:r>
          </a:p>
          <a:p>
            <a:pPr lvl="0"/>
            <a:r>
              <a:rPr/>
              <a:t>Samples approximate the distribution they came from as sample-size increases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my sample likely?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 take a sample of numbers from a distribution.</a:t>
            </a:r>
          </a:p>
          <a:p>
            <a:pPr lvl="0" indent="-342900" marL="342900">
              <a:buAutoNum type="arabicPeriod"/>
            </a:pPr>
            <a:r>
              <a:rPr/>
              <a:t>Is your sample representative of the population?</a:t>
            </a:r>
          </a:p>
          <a:p>
            <a:pPr lvl="0" indent="-342900" marL="342900">
              <a:buAutoNum type="arabicPeriod"/>
            </a:pPr>
            <a:r>
              <a:rPr/>
              <a:t>Was your sample likely (you would usually get a sample like this), or unlikely (you got a weird sample, usually you would not get a sample like this)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Simulation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can we know if a sample we obtained is “normal”, or “weird”?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/>
            <a:r>
              <a:rPr/>
              <a:t>We can find out by simulating the process of sampling.</a:t>
            </a:r>
          </a:p>
          <a:p>
            <a:pPr lvl="0"/>
            <a:r>
              <a:rPr/>
              <a:t>We sample some numbers, measure the sample, then repeat</a:t>
            </a:r>
          </a:p>
          <a:p>
            <a:pPr lvl="0"/>
            <a:r>
              <a:rPr/>
              <a:t>We can now look at how our measurement of the sample behaves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Animation of sample mean</a:t>
            </a:r>
          </a:p>
        </p:txBody>
      </p:sp>
      <p:pic>
        <p:nvPicPr>
          <p:cNvPr descr="figs/distribution/sampleHistUnif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to notice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histogram shows that each sample is different</a:t>
            </a:r>
          </a:p>
          <a:p>
            <a:pPr lvl="0"/>
            <a:r>
              <a:rPr/>
              <a:t>But, the mean of each sample is always around 5.5</a:t>
            </a:r>
          </a:p>
          <a:p>
            <a:pPr lvl="0"/>
            <a:r>
              <a:rPr/>
              <a:t>We have measured a property of the sample (the mean), each time.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Something Curious</a:t>
            </a:r>
          </a:p>
        </p:txBody>
      </p:sp>
      <p:pic>
        <p:nvPicPr>
          <p:cNvPr descr="figs/distribution/4unifman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Monday, February 25th: We explore ideas about samples, populations, and distributions</a:t>
            </a:r>
          </a:p>
          <a:p>
            <a:pPr lvl="0" indent="-342900" marL="342900">
              <a:buAutoNum type="arabicPeriod"/>
            </a:pPr>
            <a:r>
              <a:rPr/>
              <a:t>Regression/Correlation quiz due Monday Feb 25th.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Issues for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Probability Basics</a:t>
            </a:r>
          </a:p>
          <a:p>
            <a:pPr lvl="0" indent="-342900" marL="342900">
              <a:buAutoNum type="arabicPeriod"/>
            </a:pPr>
            <a:r>
              <a:rPr b="1"/>
              <a:t>Distributions</a:t>
            </a:r>
          </a:p>
          <a:p>
            <a:pPr lvl="0" indent="-342900" marL="342900">
              <a:buAutoNum type="arabicPeriod"/>
            </a:pPr>
            <a:r>
              <a:rPr b="1"/>
              <a:t>Sampling from distributions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Basics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probability?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number bounded between 0 and 1</a:t>
            </a:r>
          </a:p>
          <a:p>
            <a:pPr lvl="0"/>
            <a:r>
              <a:rPr/>
              <a:t>Describes the “chances” or “likelihood” of an event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Distributions</dc:title>
  <dc:creator>Matthew Crump</dc:creator>
  <cp:keywords/>
  <dcterms:created xsi:type="dcterms:W3CDTF">2023-09-12T16:04:20Z</dcterms:created>
  <dcterms:modified xsi:type="dcterms:W3CDTF">2023-09-12T16:04:20Z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2023-09-12)</vt:lpwstr>
  </property>
  <property fmtid="{D5CDD505-2E9C-101B-9397-08002B2CF9AE}" pid="3" name="output">
    <vt:lpwstr>powerpoint_presentation</vt:lpwstr>
  </property>
  <property fmtid="{D5CDD505-2E9C-101B-9397-08002B2CF9AE}" pid="4" name="subtitle">
    <vt:lpwstr>and a little bit of probability</vt:lpwstr>
  </property>
</Properties>
</file>