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3" Type="http://schemas.openxmlformats.org/officeDocument/2006/relationships/viewProps" Target="viewProps.xml" /><Relationship Id="rId7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5" Type="http://schemas.openxmlformats.org/officeDocument/2006/relationships/tableStyles" Target="tableStyles.xml" /><Relationship Id="rId7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gif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gif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gif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gif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seeing what samples can do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2023-09-15)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and populations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Population: A defined set of things</a:t>
            </a:r>
          </a:p>
          <a:p>
            <a:pPr lvl="0"/>
            <a:r>
              <a:rPr/>
              <a:t>Sample: a subset of the population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Sampling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process for generating a sample (taking things from a population)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Random samples ensure that each value in a sample is drawn </a:t>
                      </a:r>
                      <a:r>
                        <a:rPr b="1"/>
                        <a:t>independently</a:t>
                      </a:r>
                      <a:r>
                        <a:rPr/>
                        <a:t> from other values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all values in the population have a chance of being in the sample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Sampling heights of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we wanted to know something about how tall people are. We can’t measure the entire population (it’s too big). So we take a sample.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buNone/>
            </a:pPr>
            <a:r>
              <a:rPr/>
              <a:t>What would happen if:</a:t>
            </a:r>
          </a:p>
          <a:p>
            <a:pPr lvl="0" indent="-342900" marL="342900">
              <a:buAutoNum type="arabicPeriod"/>
            </a:pPr>
            <a:r>
              <a:rPr/>
              <a:t>We only measured really tall people (biased sample)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We randomly measured a bunch of people?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Populations have statistics. For example,</a:t>
            </a:r>
          </a:p>
          <a:p>
            <a:pPr lvl="0" indent="0" marL="0">
              <a:buNone/>
            </a:pPr>
            <a:r>
              <a:rPr/>
              <a:t>The population of all people has:</a:t>
            </a:r>
          </a:p>
          <a:p>
            <a:pPr lvl="0" indent="-342900" marL="342900">
              <a:buAutoNum type="arabicPeriod"/>
            </a:pPr>
            <a:r>
              <a:rPr/>
              <a:t>A distributions of heights</a:t>
            </a:r>
          </a:p>
          <a:p>
            <a:pPr lvl="0" indent="-342900" marL="342900">
              <a:buAutoNum type="arabicPeriod"/>
            </a:pPr>
            <a:r>
              <a:rPr/>
              <a:t>The distribution has a mean (mean height of all people)</a:t>
            </a:r>
          </a:p>
          <a:p>
            <a:pPr lvl="0" indent="-342900" marL="342900">
              <a:buAutoNum type="arabicPeriod"/>
            </a:pPr>
            <a:r>
              <a:rPr/>
              <a:t>The distribution has a standard deviation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population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real world, we usually do not have all of the data for the entire population.</a:t>
            </a:r>
          </a:p>
          <a:p>
            <a:pPr lvl="0" indent="0" marL="0">
              <a:buNone/>
            </a:pPr>
            <a:r>
              <a:rPr/>
              <a:t>So, we never actually know:</a:t>
            </a:r>
          </a:p>
          <a:p>
            <a:pPr lvl="0" indent="-342900" marL="342900">
              <a:buAutoNum type="arabicPeriod"/>
            </a:pPr>
            <a:r>
              <a:rPr/>
              <a:t>The population distribution</a:t>
            </a:r>
          </a:p>
          <a:p>
            <a:pPr lvl="0" indent="-342900" marL="342900">
              <a:buAutoNum type="arabicPeriod"/>
            </a:pPr>
            <a:r>
              <a:rPr/>
              <a:t>The population mean</a:t>
            </a:r>
          </a:p>
          <a:p>
            <a:pPr lvl="0" indent="-342900" marL="342900">
              <a:buAutoNum type="arabicPeriod"/>
            </a:pPr>
            <a:r>
              <a:rPr/>
              <a:t>The population standard deviation, 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sampling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Unknown: The population</a:t>
            </a:r>
          </a:p>
          <a:p>
            <a:pPr lvl="0" indent="0" marL="0">
              <a:buNone/>
            </a:pPr>
            <a:r>
              <a:rPr/>
              <a:t>Solution: Take a sample of the population</a:t>
            </a:r>
          </a:p>
          <a:p>
            <a:pPr lvl="0" indent="-342900" marL="342900">
              <a:buAutoNum type="arabicPeriod"/>
            </a:pPr>
            <a:r>
              <a:rPr/>
              <a:t>Samples will tend to look the population they came from, especially when sample-size (N) is large.</a:t>
            </a:r>
          </a:p>
          <a:p>
            <a:pPr lvl="0" indent="-342900" marL="342900">
              <a:buAutoNum type="arabicPeriod"/>
            </a:pPr>
            <a:r>
              <a:rPr/>
              <a:t>We can use the sample to </a:t>
            </a:r>
            <a:r>
              <a:rPr b="1"/>
              <a:t>estimate</a:t>
            </a:r>
            <a:r>
              <a:rPr/>
              <a:t> the population.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sampling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take samples, and use them to estimate things. This works well when we have large, representative samples.</a:t>
            </a:r>
          </a:p>
          <a:p>
            <a:pPr lvl="0" indent="0" marL="0">
              <a:buNone/>
            </a:pPr>
            <a:r>
              <a:rPr/>
              <a:t>But, how do we know if the sample we obtained is “normal”, or happens to be “weird”?</a:t>
            </a:r>
          </a:p>
          <a:p>
            <a:pPr lvl="0" indent="0" marL="0">
              <a:buNone/>
            </a:pPr>
            <a:r>
              <a:rPr/>
              <a:t>Solution: We need to learn how the process of sampling works. We can use R to simulate the process of sampling. Then we can see how samples behave.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Samples become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sample-size increases, the sample becomes more like the population.</a:t>
            </a:r>
          </a:p>
          <a:p>
            <a:pPr lvl="0"/>
            <a:r>
              <a:rPr/>
              <a:t>As sample N approaches the population N, the sample becomes the population.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Law of large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sample-size increases, properties of the sample become more like properties of the population</a:t>
            </a:r>
          </a:p>
          <a:p>
            <a:pPr lvl="0" indent="0" marL="0">
              <a:buNone/>
            </a:pPr>
            <a:r>
              <a:rPr/>
              <a:t>Example:</a:t>
            </a:r>
          </a:p>
          <a:p>
            <a:pPr lvl="0"/>
            <a:r>
              <a:rPr/>
              <a:t>As sample-size increases, the mean of the sample becomes more like the mean of the population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Simulation: Population mean=100</a:t>
            </a:r>
          </a:p>
        </p:txBody>
      </p:sp>
      <p:pic>
        <p:nvPicPr>
          <p:cNvPr descr="4b_Sampling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sampling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take samples, and use them to estimate things. This works well when we have large, representative samples.</a:t>
            </a:r>
          </a:p>
          <a:p>
            <a:pPr lvl="0" indent="0" marL="0">
              <a:buNone/>
            </a:pPr>
            <a:r>
              <a:rPr b="1"/>
              <a:t>But, how do we know if the sample we obtained is “normal”, or happens to be “weird”?</a:t>
            </a:r>
          </a:p>
          <a:p>
            <a:pPr lvl="0" indent="0" marL="0">
              <a:buNone/>
            </a:pPr>
            <a:r>
              <a:rPr/>
              <a:t>Solution: </a:t>
            </a:r>
            <a:r>
              <a:rPr b="1"/>
              <a:t>Sampling Distributions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distributions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sampling distributions?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The distribution of a sample statistic</a:t>
            </a:r>
          </a:p>
          <a:p>
            <a:pPr lvl="0"/>
            <a:r>
              <a:rPr/>
              <a:t>Example:</a:t>
            </a:r>
          </a:p>
          <a:p>
            <a:pPr lvl="1"/>
            <a:r>
              <a:rPr/>
              <a:t>Many samples are drawn from the same distribution</a:t>
            </a:r>
          </a:p>
          <a:p>
            <a:pPr lvl="1"/>
            <a:r>
              <a:rPr/>
              <a:t>A statistic (e.g., mean, standard deviation) is computed for each sample, and saved</a:t>
            </a:r>
          </a:p>
          <a:p>
            <a:pPr lvl="1"/>
            <a:r>
              <a:rPr/>
              <a:t>The sampling distribution is the distribution of the measured statistic for each sample</a:t>
            </a:r>
          </a:p>
          <a:p>
            <a:pPr lvl="1"/>
            <a:r>
              <a:rPr/>
              <a:t>Sampling distributions can be simulated in 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Begin with a distribution</a:t>
            </a:r>
          </a:p>
        </p:txBody>
      </p:sp>
      <p:pic>
        <p:nvPicPr>
          <p:cNvPr descr="4b_Sampling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Take many samples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Save a sample statistic (e.g., mean) for each sample</a:t>
            </a:r>
          </a:p>
        </p:txBody>
      </p:sp>
      <p:pic>
        <p:nvPicPr>
          <p:cNvPr descr="figs/distribution/sampleHistUnif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distribution of sample statistic</a:t>
            </a:r>
          </a:p>
        </p:txBody>
      </p:sp>
      <p:pic>
        <p:nvPicPr>
          <p:cNvPr descr="figs/distribution/4unifman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Sampling distribution is bell-shaped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sampling distribution of the mean is bell-shaped, also called a </a:t>
            </a:r>
            <a:r>
              <a:rPr b="1"/>
              <a:t>Normal Distribution</a:t>
            </a:r>
            <a:r>
              <a:rPr/>
              <a:t>.</a:t>
            </a:r>
          </a:p>
        </p:txBody>
      </p:sp>
      <p:pic>
        <p:nvPicPr>
          <p:cNvPr descr="figs/distribution/4unifman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distributions for anything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sampling distribution can be found for any sample statistic.</a:t>
            </a:r>
          </a:p>
          <a:p>
            <a:pPr lvl="0" indent="-342900" marL="342900">
              <a:buAutoNum type="arabicPeriod"/>
            </a:pPr>
            <a:r>
              <a:rPr/>
              <a:t>Choose a statistic to measure (e.g., mean, median, variance, standard deviations, max, min, etc.)</a:t>
            </a:r>
          </a:p>
          <a:p>
            <a:pPr lvl="0" indent="-342900" marL="342900">
              <a:buAutoNum type="arabicPeriod"/>
            </a:pPr>
            <a:r>
              <a:rPr/>
              <a:t>Measure statistics for each sample</a:t>
            </a:r>
          </a:p>
          <a:p>
            <a:pPr lvl="0" indent="-342900" marL="342900">
              <a:buAutoNum type="arabicPeriod"/>
            </a:pPr>
            <a:r>
              <a:rPr/>
              <a:t>Plot the sampling distribution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sure you understand sampling distributions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few sampling distributions</a:t>
            </a:r>
          </a:p>
        </p:txBody>
      </p:sp>
      <p:pic>
        <p:nvPicPr>
          <p:cNvPr descr="figs/distribution/4samplesta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for sampling distributions?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Question: What does a sampling distribution tell us?</a:t>
            </a:r>
          </a:p>
          <a:p>
            <a:pPr lvl="0" indent="0" marL="0">
              <a:buNone/>
            </a:pPr>
            <a:r>
              <a:rPr/>
              <a:t>Answer:</a:t>
            </a:r>
          </a:p>
          <a:p>
            <a:pPr lvl="0"/>
            <a:r>
              <a:rPr/>
              <a:t>The distribution of values a sample statistic can take, for a sample of a particular size</a:t>
            </a:r>
          </a:p>
          <a:p>
            <a:pPr lvl="0" indent="0" marL="0">
              <a:buNone/>
            </a:pPr>
            <a:r>
              <a:rPr/>
              <a:t>In other words,</a:t>
            </a:r>
          </a:p>
          <a:p>
            <a:pPr lvl="0"/>
            <a:r>
              <a:rPr/>
              <a:t>Gives us information about range and probability of obtaining particular sample statistics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distribution of the mean</a:t>
            </a:r>
          </a:p>
        </p:txBody>
      </p:sp>
      <p:pic>
        <p:nvPicPr>
          <p:cNvPr descr="figs/distribution/4unifman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error of the mean (SEM)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Definition: the standard deviation of the sampling distribution of the sample means</a:t>
                </a:r>
              </a:p>
              <a:p>
                <a:pPr lvl="0" indent="0" marL="0">
                  <a:buNone/>
                </a:pPr>
                <a:r>
                  <a:rPr/>
                  <a:t>Formulas: Can be computed directly for samples of any size if you know the standard deviation of the population distribution.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SEM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standard deviation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SEM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σ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= population standard deviation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the SEM (standard error of the mean) tell you.</a:t>
            </a:r>
          </a:p>
          <a:p>
            <a:pPr lvl="0"/>
            <a:r>
              <a:rPr/>
              <a:t>Let’s say your sample mean was 5, and the SEM was 2.</a:t>
            </a:r>
          </a:p>
          <a:p>
            <a:pPr lvl="0"/>
            <a:r>
              <a:rPr/>
              <a:t>The SEM is the standard deviation of the sampling distribution of the sample mean</a:t>
            </a:r>
          </a:p>
          <a:p>
            <a:pPr lvl="0"/>
            <a:r>
              <a:rPr/>
              <a:t>Now you know that your sample mean is 5, but as an estimate of the population mean, that number varies a little bit. SEM tells you how much in standard deviation units.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enough samples, sampling distributions are approximately </a:t>
            </a:r>
            <a:r>
              <a:rPr b="1"/>
              <a:t>normal distributions</a:t>
            </a:r>
          </a:p>
          <a:p>
            <a:pPr lvl="0"/>
            <a:r>
              <a:rPr/>
              <a:t>Sampling distributions have the same shape as a normal distribution, even when the distribution that the sample came from does not have a normal shape.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distributions are bell-shaped</a:t>
            </a:r>
          </a:p>
        </p:txBody>
      </p:sp>
      <p:pic>
        <p:nvPicPr>
          <p:cNvPr descr="figs/distribution/standardNormal-eps-converted-t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 formula</a:t>
            </a:r>
          </a:p>
        </p:txBody>
      </p:sp>
      <p:pic>
        <p:nvPicPr>
          <p:cNvPr descr="figs/distribution/Normal_formul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distributions have two important parameters that change their shape:</a:t>
            </a:r>
          </a:p>
          <a:p>
            <a:pPr lvl="0" indent="-342900" marL="342900">
              <a:buAutoNum type="arabicPeriod"/>
            </a:pPr>
            <a:r>
              <a:rPr/>
              <a:t>The mean (where the peak of the distribution is centered)</a:t>
            </a:r>
          </a:p>
          <a:p>
            <a:pPr lvl="0" indent="-342900" marL="342900">
              <a:buAutoNum type="arabicPeriod"/>
            </a:pPr>
            <a:r>
              <a:rPr/>
              <a:t>The standard deviation (how spread out the distribution is)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Normal: Changing the mean</a:t>
            </a:r>
          </a:p>
        </p:txBody>
      </p:sp>
      <p:pic>
        <p:nvPicPr>
          <p:cNvPr descr="figs/distribution/normalMovingMean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Normal: Changing standard deviation</a:t>
            </a:r>
          </a:p>
        </p:txBody>
      </p:sp>
      <p:pic>
        <p:nvPicPr>
          <p:cNvPr descr="figs/distribution/normalMovingSD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rnorm()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has a function for generating numbers from a normal distribution.</a:t>
            </a:r>
          </a:p>
          <a:p>
            <a:pPr lvl="0"/>
            <a:r>
              <a:rPr/>
              <a:t>n = number of samples</a:t>
            </a:r>
          </a:p>
          <a:p>
            <a:pPr lvl="0"/>
            <a:r>
              <a:rPr/>
              <a:t>mean = mean of distribution</a:t>
            </a:r>
          </a:p>
          <a:p>
            <a:pPr lvl="0"/>
            <a:r>
              <a:rPr/>
              <a:t>sd = standard deviation of distribution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plotting a sample from a normal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4b_Sampling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increasing 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4b_Sampling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Animating the central limit theorem</a:t>
            </a:r>
          </a:p>
        </p:txBody>
      </p:sp>
      <p:pic>
        <p:nvPicPr>
          <p:cNvPr descr="figs/distribution/sampleDistNormal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&amp; central limit</a:t>
            </a:r>
          </a:p>
        </p:txBody>
      </p:sp>
      <p:pic>
        <p:nvPicPr>
          <p:cNvPr descr="figs/distribution/4sampledistmeann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Uniform &amp; central limit</a:t>
            </a:r>
          </a:p>
        </p:txBody>
      </p:sp>
      <p:pic>
        <p:nvPicPr>
          <p:cNvPr descr="figs/distribution/4samplemeanuni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exponential &amp; Central limit</a:t>
            </a:r>
          </a:p>
        </p:txBody>
      </p:sp>
      <p:pic>
        <p:nvPicPr>
          <p:cNvPr descr="figs/distribution/4samplemeanEx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Make sure you understand this next graph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 see that our sample statistics are distributed normally</a:t>
            </a:r>
          </a:p>
          <a:p>
            <a:pPr lvl="0" indent="-342900" marL="342900">
              <a:buAutoNum type="arabicPeriod"/>
            </a:pPr>
            <a:r>
              <a:rPr/>
              <a:t>We can use our knowledge of normal distributions to help us make inferences about our samples.</a:t>
            </a:r>
          </a:p>
          <a:p>
            <a:pPr lvl="0" indent="0" marL="0">
              <a:buNone/>
            </a:pPr>
            <a:r>
              <a:rPr/>
              <a:t>Question:</a:t>
            </a:r>
          </a:p>
          <a:p>
            <a:pPr lvl="0" indent="0" marL="0">
              <a:buNone/>
            </a:pPr>
            <a:r>
              <a:rPr/>
              <a:t>A. What do we need to know about the normal distribution to make use of it?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distributions and probability</a:t>
            </a:r>
          </a:p>
        </p:txBody>
      </p:sp>
      <p:pic>
        <p:nvPicPr>
          <p:cNvPr descr="figs/distribution/4normalSDsperc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distributions and probability</a:t>
            </a:r>
          </a:p>
        </p:txBody>
      </p:sp>
      <p:pic>
        <p:nvPicPr>
          <p:cNvPr descr="figs/distribution/4normalSDspercents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pnorm()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pnorm()</a:t>
            </a:r>
            <a:r>
              <a:rPr/>
              <a:t> function to determine the proportion of numbers up to a particular value</a:t>
            </a:r>
          </a:p>
          <a:p>
            <a:pPr lvl="0" indent="0" marL="0">
              <a:buNone/>
            </a:pPr>
            <a:r>
              <a:rPr/>
              <a:t>q = quantile</a:t>
            </a:r>
          </a:p>
          <a:p>
            <a:pPr lvl="0" indent="0" marL="0">
              <a:buNone/>
            </a:pPr>
            <a:r>
              <a:rPr/>
              <a:t>What proportion of values are smaller than 0, for a normal distribution with mean =0, and sd= 1?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0.5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pnorm()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proportion of values are between 0 and 1, for a normal distribution with mean =0, and sd =1?</a:t>
            </a:r>
          </a:p>
          <a:p>
            <a:pPr lvl="0" indent="0">
              <a:buNone/>
            </a:pPr>
            <a:r>
              <a:rPr>
                <a:latin typeface="Courier"/>
              </a:rPr>
              <a:t>lower_value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higher_value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mean=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higher_value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lower_value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0.3413447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Estimation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statistics of samples to estimate the statistics of the population (parent distribution) they came from</a:t>
            </a:r>
          </a:p>
          <a:p>
            <a:pPr lvl="0"/>
            <a:r>
              <a:rPr/>
              <a:t>Use statistics of samples to estimate “error” in the sample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Biased vs. unbiased estimators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Biased estimators: Sample statistics that are give systematically wrong estimates of a population parameter</a:t>
            </a:r>
          </a:p>
          <a:p>
            <a:pPr lvl="0" indent="0" marL="0">
              <a:buNone/>
            </a:pPr>
            <a:r>
              <a:rPr/>
              <a:t>Unbiased estimators: Sample statistics that are not biased estimates of a population parameter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means are unbiased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mean of a sample is an unbiased estimator of the population mean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</a:t>
            </a:r>
          </a:p>
        </p:txBody>
      </p:sp>
      <p:pic>
        <p:nvPicPr>
          <p:cNvPr descr="figs/distribution/pop_sam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95300"/>
            <a:ext cx="51054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demonstration</a:t>
            </a:r>
          </a:p>
        </p:txBody>
      </p:sp>
      <p:pic>
        <p:nvPicPr>
          <p:cNvPr descr="4b_Sampling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deviation is biased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standard deviation formula (dividing by N) is a </a:t>
                </a:r>
                <a:r>
                  <a:rPr b="1"/>
                  <a:t>biased</a:t>
                </a:r>
                <a:r>
                  <a:rPr/>
                  <a:t> when applied to a sample, is a biased estimator of the population standard deviation.</a:t>
                </a:r>
              </a:p>
              <a:p>
                <a:pPr lvl="0" indent="0" marL="0">
                  <a:buNone/>
                </a:pPr>
                <a:r>
                  <a:rPr/>
                  <a:t>Formula for Population Standard Deviation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Standard Deviation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rPr>
                                <m:sty m:val="p"/>
                              </m:rPr>
                              <m:t>∑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</p:txBody>
          </p:sp>
        </mc:Choice>
      </mc:AlternateContent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demonstration</a:t>
            </a:r>
          </a:p>
        </p:txBody>
      </p:sp>
      <p:pic>
        <p:nvPicPr>
          <p:cNvPr descr="4b_Sampling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we divide by N-1, which is the formula for a sample standard deviation, we get an </a:t>
                </a:r>
                <a:r>
                  <a:rPr b="1"/>
                  <a:t>unbiased</a:t>
                </a:r>
                <a:r>
                  <a:rPr/>
                  <a:t> estimate of the population standard deviation</a:t>
                </a:r>
              </a:p>
              <a:p>
                <a:pPr lvl="0" indent="0" marL="0">
                  <a:buNone/>
                </a:pPr>
                <a:r>
                  <a:rPr/>
                  <a:t>Formula for </a:t>
                </a:r>
                <a:r>
                  <a:rPr b="1"/>
                  <a:t>Sample Standard Deviation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Standard Deviation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rPr>
                                <m:sty m:val="p"/>
                              </m:rPr>
                              <m:t>∑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rad>
                  </m:oMath>
                </a14:m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demonstration</a:t>
            </a:r>
          </a:p>
        </p:txBody>
      </p:sp>
      <p:pic>
        <p:nvPicPr>
          <p:cNvPr descr="4b_Sampling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</a:t>
            </a:r>
          </a:p>
        </p:txBody>
      </p:sp>
      <p:pic>
        <p:nvPicPr>
          <p:cNvPr descr="figs/distribution/pop_sam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95300"/>
            <a:ext cx="51054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sd() and SEM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sd()</a:t>
            </a:r>
            <a:r>
              <a:rPr/>
              <a:t> computes the standard deviation using N-1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1.581139</a:t>
            </a:r>
          </a:p>
          <a:p>
            <a:pPr lvl="0" indent="0" marL="0">
              <a:buNone/>
            </a:pPr>
            <a:r>
              <a:rPr/>
              <a:t>SEM is estimate of standard deviation divided by square root of 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0.7071068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for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is the difference between a population mean and sample mean?</a:t>
            </a:r>
          </a:p>
          <a:p>
            <a:pPr lvl="0" indent="-342900" marL="342900">
              <a:buAutoNum type="arabicPeriod"/>
            </a:pPr>
            <a:r>
              <a:rPr/>
              <a:t>What is the difference between a population standard deviation and sample standard deviation?</a:t>
            </a:r>
          </a:p>
          <a:p>
            <a:pPr lvl="0" indent="-342900" marL="342900">
              <a:buAutoNum type="arabicPeriod"/>
            </a:pPr>
            <a:r>
              <a:rPr/>
              <a:t>There are two standard deviation formulas for a sample, one divides by N, and the other divided by N-1. What is the difference between the two?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is a sampling distribution, how is it different from a single sample?</a:t>
            </a:r>
          </a:p>
          <a:p>
            <a:pPr lvl="0" indent="-342900" marL="342900">
              <a:buAutoNum type="arabicPeriod"/>
            </a:pPr>
            <a:r>
              <a:rPr/>
              <a:t>What is the sampling distribution of the sample means?</a:t>
            </a:r>
          </a:p>
          <a:p>
            <a:pPr lvl="0" indent="-342900" marL="342900">
              <a:buAutoNum type="arabicPeriod"/>
            </a:pPr>
            <a:r>
              <a:rPr/>
              <a:t>What is the standard error of the mean (SEM), and how does it relate to the sampling distribution of the sample means?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more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is the difference between the standard error of the mean, and the estimated standard error of the mean?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Big ideas for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Psychology interpets patterns in data to draw conclusions about psychological processes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Chance can produce “patterns” in data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3" type="arabicPeriod"/>
            </a:pPr>
            <a:r>
              <a:rPr b="1"/>
              <a:t>Problem</a:t>
            </a:r>
            <a:r>
              <a:rPr/>
              <a:t>: How can we know if the pattern is real, or simply a random accident produced by chance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Wednesday, February 27th: We explore foundational ideas for statistical inference</a:t>
            </a:r>
          </a:p>
          <a:p>
            <a:pPr lvl="0" indent="-342900" marL="342900">
              <a:buAutoNum type="arabicPeriod"/>
            </a:pPr>
            <a:r>
              <a:rPr/>
              <a:t>Correlations quiz due today @ 11:59pm</a:t>
            </a:r>
          </a:p>
          <a:p>
            <a:pPr lvl="0" indent="-342900" marL="342900">
              <a:buAutoNum type="arabicPeriod"/>
            </a:pPr>
            <a:r>
              <a:rPr/>
              <a:t>Distribution/Sample quiz begins today, due Next Monday @ 11:59pm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Issues for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Sampling distributions</a:t>
            </a:r>
          </a:p>
          <a:p>
            <a:pPr lvl="0" indent="-342900" marL="342900">
              <a:buAutoNum type="arabicPeriod"/>
            </a:pPr>
            <a:r>
              <a:rPr b="1"/>
              <a:t>Normal distributions and central limit theorem</a:t>
            </a:r>
          </a:p>
          <a:p>
            <a:pPr lvl="0" indent="-342900" marL="342900">
              <a:buAutoNum type="arabicPeriod"/>
            </a:pPr>
            <a:r>
              <a:rPr b="1"/>
              <a:t>Estimation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Matthew Crump</dc:creator>
  <cp:keywords/>
  <dcterms:created xsi:type="dcterms:W3CDTF">2023-09-15T16:42:17Z</dcterms:created>
  <dcterms:modified xsi:type="dcterms:W3CDTF">2023-09-15T16:42:17Z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2023-09-15)</vt:lpwstr>
  </property>
  <property fmtid="{D5CDD505-2E9C-101B-9397-08002B2CF9AE}" pid="3" name="output">
    <vt:lpwstr>powerpoint_presentation</vt:lpwstr>
  </property>
  <property fmtid="{D5CDD505-2E9C-101B-9397-08002B2CF9AE}" pid="4" name="subtitle">
    <vt:lpwstr>seeing what samples can do</vt:lpwstr>
  </property>
</Properties>
</file>