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t-tests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one sample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2023-09-15)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t-statistic (big idea)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(FYI, no one really knows what t stands for…)</a:t>
                </a:r>
              </a:p>
              <a:p>
                <a:pPr lvl="0" indent="0" marL="0">
                  <a:buNone/>
                </a:pPr>
                <a:r>
                  <a:rPr/>
                  <a:t>.center[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Mean</m:t>
                        </m:r>
                      </m:num>
                      <m:den>
                        <m:r>
                          <m:rPr>
                            <m:nor/>
                            <m:sty m:val="p"/>
                          </m:rPr>
                          <m:t>Standard Error of the Mean</m:t>
                        </m:r>
                      </m:den>
                    </m:f>
                  </m:oMath>
                </a14:m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 b="1"/>
                  <a:t>Why would anyone bother dividing a mean by the SEM?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</a:t>
            </a:r>
          </a:p>
          <a:p>
            <a:pPr lvl="0" indent="0" marL="0">
              <a:buNone/>
            </a:pPr>
            <a:r>
              <a:rPr/>
              <a:t>SEM</a:t>
            </a:r>
          </a:p>
          <a:p>
            <a:pPr lvl="0" indent="0" marL="0">
              <a:buNone/>
            </a:pPr>
            <a:r>
              <a:rPr/>
              <a:t>t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0.1</a:t>
            </a:r>
          </a:p>
          <a:p>
            <a:pPr lvl="0" indent="0" marL="0">
              <a:buNone/>
            </a:pPr>
            <a:r>
              <a:rPr/>
              <a:t>50.0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0.5</a:t>
            </a:r>
          </a:p>
          <a:p>
            <a:pPr lvl="0" indent="0" marL="0">
              <a:buNone/>
            </a:pPr>
            <a:r>
              <a:rPr/>
              <a:t>10.0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1.0</a:t>
            </a:r>
          </a:p>
          <a:p>
            <a:pPr lvl="0" indent="0" marL="0">
              <a:buNone/>
            </a:pPr>
            <a:r>
              <a:rPr/>
              <a:t>5.0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5.0</a:t>
            </a:r>
          </a:p>
          <a:p>
            <a:pPr lvl="0" indent="0" marL="0">
              <a:buNone/>
            </a:pPr>
            <a:r>
              <a:rPr/>
              <a:t>1.0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10.0</a:t>
            </a:r>
          </a:p>
          <a:p>
            <a:pPr lvl="0" indent="0" marL="0">
              <a:buNone/>
            </a:pPr>
            <a:r>
              <a:rPr/>
              <a:t>0.5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must be true if a t-value is less than 1?</a:t>
            </a:r>
          </a:p>
          <a:p>
            <a:pPr lvl="0" indent="-342900" marL="342900">
              <a:buAutoNum type="arabicPeriod"/>
            </a:pPr>
            <a:r>
              <a:rPr/>
              <a:t>What must be true if a t-value is greater than 1?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bit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my_t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sample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my_t</a:t>
            </a:r>
            <a:r>
              <a:rPr>
                <a:latin typeface="Courier"/>
              </a:rPr>
              <a:t>(sample)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4.913538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(sample)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t 
## 4.913538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sampling distribution of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Take a sample of size n from a normal population</a:t>
            </a:r>
          </a:p>
          <a:p>
            <a:pPr lvl="0" indent="-342900" marL="342900">
              <a:buAutoNum type="arabicPeriod"/>
            </a:pPr>
            <a:r>
              <a:rPr/>
              <a:t>Compute t</a:t>
            </a:r>
          </a:p>
          <a:p>
            <a:pPr lvl="0" indent="-342900" marL="342900">
              <a:buAutoNum type="arabicPeriod"/>
            </a:pPr>
            <a:r>
              <a:rPr/>
              <a:t>Repeat many times</a:t>
            </a:r>
          </a:p>
          <a:p>
            <a:pPr lvl="0" indent="-342900" marL="342900">
              <a:buAutoNum type="arabicPeriod"/>
            </a:pPr>
            <a:r>
              <a:rPr/>
              <a:t>Plot the distribution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the 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sample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ts[i]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(sample)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Plotting the histogram</a:t>
            </a:r>
          </a:p>
        </p:txBody>
      </p:sp>
      <p:pic>
        <p:nvPicPr>
          <p:cNvPr descr="6a_ttes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Formula for t-distribution</a:t>
            </a:r>
          </a:p>
        </p:txBody>
      </p:sp>
      <p:pic>
        <p:nvPicPr>
          <p:cNvPr descr="figs/ttest/tdi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193800"/>
            <a:ext cx="515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/>
            <a:r>
              <a:rPr/>
              <a:t>shaped like a normal</a:t>
            </a:r>
          </a:p>
          <a:p>
            <a:pPr lvl="0"/>
            <a:r>
              <a:rPr b="1"/>
              <a:t>but</a:t>
            </a:r>
            <a:r>
              <a:rPr/>
              <a:t>, more spread out</a:t>
            </a:r>
          </a:p>
          <a:p>
            <a:pPr lvl="0"/>
            <a:r>
              <a:rPr/>
              <a:t>depends on sample-size (df)</a:t>
            </a:r>
          </a:p>
          <a:p>
            <a:pPr lvl="0"/>
            <a:r>
              <a:rPr/>
              <a:t>blue is normal(0,1)</a:t>
            </a:r>
          </a:p>
          <a:p>
            <a:pPr lvl="0"/>
            <a:r>
              <a:rPr/>
              <a:t>red is t(df=1)</a:t>
            </a:r>
          </a:p>
          <a:p>
            <a:pPr lvl="0"/>
            <a:r>
              <a:rPr/>
              <a:t>green is t(df=2, and df=3)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tdis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4069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 and 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/>
            <a:r>
              <a:rPr/>
              <a:t>t-distribution with 9 degrees of freedom</a:t>
            </a:r>
          </a:p>
          <a:p>
            <a:pPr lvl="0"/>
            <a:r>
              <a:rPr/>
              <a:t>one-directional test</a:t>
            </a:r>
          </a:p>
          <a:p>
            <a:pPr lvl="0"/>
            <a:r>
              <a:rPr/>
              <a:t>Only 5% of ts are larger than 1.8331129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 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 and ps the old way</a:t>
            </a:r>
          </a:p>
        </p:txBody>
      </p:sp>
      <p:pic>
        <p:nvPicPr>
          <p:cNvPr descr="figs/ttest/t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86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pt(): find p for a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pt()</a:t>
            </a:r>
            <a:r>
              <a:rPr/>
              <a:t> function to find the probability (p) of t-values (from smallest possible to value of t)</a:t>
            </a:r>
          </a:p>
          <a:p>
            <a:pPr lvl="0"/>
            <a:r>
              <a:rPr/>
              <a:t>Must supply t-value, and df.</a:t>
            </a:r>
          </a:p>
          <a:p>
            <a:pPr lvl="0"/>
            <a:r>
              <a:rPr/>
              <a:t>For a t-distribution (df=9), what is the probability that a t-value will be 0 or smaller?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pt():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a t-distribution (df=9), what is the probability that a t-value will be 1 or smaller?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0.8282818</a:t>
            </a:r>
          </a:p>
          <a:p>
            <a:pPr lvl="0"/>
            <a:r>
              <a:rPr/>
              <a:t>For a t-distribution (df=9), what is the probability that a t-value will be 1 or greater?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0.1717182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qt(): find t for a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qt()</a:t>
            </a:r>
            <a:r>
              <a:rPr/>
              <a:t> function to find the t-value associated with a particular p-value.</a:t>
            </a:r>
          </a:p>
          <a:p>
            <a:pPr lvl="0"/>
            <a:r>
              <a:rPr/>
              <a:t>Must supply p-value, and df.</a:t>
            </a:r>
          </a:p>
          <a:p>
            <a:pPr lvl="0"/>
            <a:r>
              <a:rPr/>
              <a:t>For a t-distribution (df=9), what value of t has a probability of .5?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qt():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a t-distribution (df=9), what value of t or smaller occurs 95% of the time?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1.833113</a:t>
            </a:r>
          </a:p>
          <a:p>
            <a:pPr lvl="0"/>
            <a:r>
              <a:rPr/>
              <a:t>For a t-distribution (df=9), what value of t or smaller occurs 5% of the time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-1.833113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simulated t-distribution gives similar p-values to analytic answer (using </a:t>
            </a:r>
            <a:r>
              <a:rPr>
                <a:latin typeface="Courier"/>
              </a:rPr>
              <a:t>pt()</a:t>
            </a:r>
            <a:r>
              <a:rPr/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all_ts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replicate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(all_ts[all_ts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0.9601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0.9617236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and designs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Student’s t-test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kinds of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one-sample</a:t>
            </a:r>
          </a:p>
          <a:p>
            <a:pPr lvl="0" indent="-342900" marL="342900">
              <a:buAutoNum type="arabicPeriod"/>
            </a:pPr>
            <a:r>
              <a:rPr/>
              <a:t>paired-sample</a:t>
            </a:r>
          </a:p>
          <a:p>
            <a:pPr lvl="0" indent="-342900" marL="342900">
              <a:buAutoNum type="arabicPeriod"/>
            </a:pPr>
            <a:r>
              <a:rPr/>
              <a:t>Independent sample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sample mean to a hypothetical population mean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Paired-sample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two sample means in a within-subjects design</a:t>
            </a:r>
          </a:p>
          <a:p>
            <a:pPr lvl="0" indent="0" marL="0">
              <a:buNone/>
            </a:pPr>
            <a:r>
              <a:rPr/>
              <a:t>Within-subjects design: Same subjects are measured across both levels of the experimental manipulation (independent variable)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two sample means in a between-subjects design</a:t>
            </a:r>
          </a:p>
          <a:p>
            <a:pPr lvl="0" indent="0" marL="0">
              <a:buNone/>
            </a:pPr>
            <a:r>
              <a:rPr/>
              <a:t>Between-subjects design: Different subjects are measured across both levels of the experimental manipulation (independent variable)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One-sample t-test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One-sample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.pull-left[</a:t>
                </a:r>
              </a:p>
              <a:p>
                <a:pPr lvl="0" indent="0" marL="0">
                  <a:buNone/>
                </a:pPr>
                <a:r>
                  <a:rPr/>
                  <a:t>Purpose: Compare sample mean to a hypothetical population mean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= sample mean</a:t>
                </a:r>
              </a:p>
              <a:p>
                <a:pPr lvl="0"/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= hypothetical population mean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= sample standard deviation (divide by n-1)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= sample-size</a:t>
                </a:r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u</m:t>
                        </m:r>
                      </m:num>
                      <m:den>
                        <m:r>
                          <m:rPr>
                            <m:nor/>
                            <m:sty m:val="p"/>
                          </m:rPr>
                          <m:t>SEM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u</m:t>
                        </m:r>
                      </m:num>
                      <m:den>
                        <m:f>
                          <m:fPr>
                            <m:type m:val="bar"/>
                          </m:fPr>
                          <m:num>
                            <m:r>
                              <m:t>s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>n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rPr>
                                <m:sty m:val="p"/>
                              </m:rPr>
                              <m:t>∑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Question:</a:t>
            </a:r>
          </a:p>
          <a:p>
            <a:pPr lvl="0" indent="0" marL="0">
              <a:buNone/>
            </a:pPr>
            <a:r>
              <a:rPr/>
              <a:t>What population did this sample come from?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0.704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0.1681666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scores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guesses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</a:t>
            </a:r>
          </a:p>
          <a:p>
            <a:pPr lvl="0" indent="-342900" marL="342900">
              <a:buAutoNum type="arabicPeriod"/>
            </a:pPr>
            <a:r>
              <a:rPr/>
              <a:t>The sample mean is our best estimate of the population mean</a:t>
            </a:r>
          </a:p>
          <a:p>
            <a:pPr lvl="0" indent="-342900" marL="342900">
              <a:buAutoNum type="arabicPeriod"/>
            </a:pPr>
            <a:r>
              <a:rPr/>
              <a:t>The sample standard deviation (dividing by N-1) is our best estimate of the population standard deviation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William Sealy Gosset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/>
            <a:r>
              <a:rPr/>
              <a:t>Creator of t-test (1908)</a:t>
            </a:r>
          </a:p>
          <a:p>
            <a:pPr lvl="0"/>
            <a:r>
              <a:rPr/>
              <a:t>Worked for Guiness breweries, published under a pseuodnym (student)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stud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19600" y="203200"/>
            <a:ext cx="34036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One possibility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.font70[Our sample statistics are consistent with the data coming from a normal distribution with the following mean and standard deviation]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0.704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0.1681666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scores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one sample t-test allows us to test other possibilities. For example:</a:t>
            </a:r>
          </a:p>
          <a:p>
            <a:pPr lvl="0" indent="0" marL="0">
              <a:buNone/>
            </a:pPr>
            <a:r>
              <a:rPr/>
              <a:t>Could the data have come from a normal distribution with…</a:t>
            </a:r>
          </a:p>
          <a:p>
            <a:pPr lvl="0"/>
            <a:r>
              <a:rPr/>
              <a:t>mean = .25</a:t>
            </a:r>
          </a:p>
          <a:p>
            <a:pPr lvl="0"/>
            <a:r>
              <a:rPr/>
              <a:t>mean = .5</a:t>
            </a:r>
          </a:p>
          <a:p>
            <a:pPr lvl="0"/>
            <a:r>
              <a:rPr/>
              <a:t>mean = .75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Conducting the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Steps: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Compute the observed t-value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observed</m:t>
                        </m:r>
                      </m:sub>
                    </m:sSub>
                  </m:oMath>
                </a14:m>
              </a:p>
              <a:p>
                <a:pPr lvl="0" indent="-342900" marL="342900">
                  <a:buAutoNum type="arabicPeriod"/>
                </a:pPr>
                <a:r>
                  <a:rPr/>
                  <a:t>Set alpha criteria (p &lt;. 05)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We will conduct a directional test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Find the probability that t could be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observed</m:t>
                        </m:r>
                      </m:sub>
                    </m:sSub>
                  </m:oMath>
                </a14:m>
                <a:r>
                  <a:rPr/>
                  <a:t> or larger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 for one-sample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Could the scores have come from a normal distribution with mean =.25?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u</m:t>
                        </m:r>
                      </m:num>
                      <m:den>
                        <m:f>
                          <m:fPr>
                            <m:type m:val="bar"/>
                          </m:fPr>
                          <m:num>
                            <m:r>
                              <m:t>s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>n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scores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56</a:t>
                </a:r>
                <a:r>
                  <a:rPr>
                    <a:latin typeface="Courier"/>
                  </a:rPr>
                  <a:t>,.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76</a:t>
                </a:r>
                <a:r>
                  <a:rPr>
                    <a:latin typeface="Courier"/>
                  </a:rPr>
                  <a:t>,.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8</a:t>
                </a:r>
                <a:r>
                  <a:rPr>
                    <a:latin typeface="Courier"/>
                  </a:rPr>
                  <a:t>,.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9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effect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(scores)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error 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(scores)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t     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effect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error</a:t>
                </a:r>
                <a:br/>
                <a:r>
                  <a:rPr>
                    <a:latin typeface="Courier"/>
                  </a:rPr>
                  <a:t>t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6.036722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the associated 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pt(), df (degrees of freedom) is n-1.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(t,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left side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0.9981017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(t,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right side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0.001898315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at the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sample mean was 0.704</a:t>
            </a:r>
          </a:p>
          <a:p>
            <a:pPr lvl="0"/>
            <a:r>
              <a:rPr/>
              <a:t>Observed t was 6.0367217</a:t>
            </a:r>
          </a:p>
          <a:p>
            <a:pPr lvl="0"/>
            <a:r>
              <a:rPr/>
              <a:t>The associated p was 0.0018983</a:t>
            </a:r>
          </a:p>
          <a:p>
            <a:pPr lvl="0" indent="0" marL="0">
              <a:buNone/>
            </a:pPr>
            <a:r>
              <a:rPr/>
              <a:t>What does this mean?</a:t>
            </a:r>
          </a:p>
          <a:p>
            <a:pPr lvl="0" indent="0" marL="0">
              <a:buNone/>
            </a:pPr>
            <a:r>
              <a:rPr/>
              <a:t>The probability that our sample mean (or greater) came from normal distribution with (mean =.25, sd = 0.1681666) is 0.0018983.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a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Write up of results:</a:t>
            </a:r>
          </a:p>
          <a:p>
            <a:pPr lvl="0" indent="0" marL="0">
              <a:buNone/>
            </a:pPr>
            <a:r>
              <a:rPr/>
              <a:t>We conducted a one sample t-test comparing the sample mean (0.704) against a population mean of .25, t(4) = 6.04, p = 0.0019.</a:t>
            </a:r>
          </a:p>
          <a:p>
            <a:pPr lvl="0" indent="0" marL="0">
              <a:buNone/>
            </a:pPr>
            <a:r>
              <a:rPr/>
              <a:t>Our conclusion</a:t>
            </a:r>
          </a:p>
          <a:p>
            <a:pPr lvl="0"/>
            <a:r>
              <a:rPr/>
              <a:t>We set an alpha criteria of p&lt;.05. We reject the hypothesis that our sample mean came from a normal population with mean =.25, and sd = 0.17.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t.test()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has a t-test function that let’s you do all three kinds of t-tests. Here is how you conduct a one-sample t-test using the function.</a:t>
            </a:r>
          </a:p>
          <a:p>
            <a:pPr lvl="0" indent="0">
              <a:buNone/>
            </a:pPr>
            <a:r>
              <a:rPr>
                <a:latin typeface="Courier"/>
              </a:rPr>
              <a:t>scores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56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76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alternative=“greater” specifies a directional test: to find probability of t or greater</a:t>
            </a:r>
          </a:p>
          <a:p>
            <a:pPr lvl="0"/>
            <a:r>
              <a:rPr/>
              <a:t>alternative=“lesser” directional test to find probability of t or less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t.test()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One Sample t-test
## 
## data:  scores
## t = 6.0367, df = 4, p-value = 0.001898
## alternative hypothesis: true mean is greater than 0.25
## 95 percent confidence interval:
##  0.5436715       Inf
## sample estimates:
## mean of x 
##     0.704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u =.5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One Sample t-test
## 
## data:  scores
## t = 2.7125, df = 4, p-value = 0.0267
## alternative hypothesis: true mean is greater than 0.5
## 95 percent confidence interval:
##  0.5436715       Inf
## sample estimates:
## mean of x 
##     0.704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u =.75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One Sample t-test
## 
## data:  scores
## t = -0.61165, df = 4, p-value = 0.7131
## alternative hypothesis: true mean is greater than 0.75
## 95 percent confidence interval:
##  0.5436715       Inf
## sample estimates:
## mean of x 
##     0.704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Extracting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t.test()</a:t>
            </a:r>
            <a:r>
              <a:rPr/>
              <a:t> function generates a bunch of output, sometime you might want to to extract the t-value, and the p-value.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t 
## -0.6116502</a:t>
            </a:r>
          </a:p>
          <a:p>
            <a:pPr lvl="0" indent="0">
              <a:buNone/>
            </a:pPr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0.7130873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Thinking ahead to paired samples-test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Within-subjects experiment, n=5, all subjects are measured in level A and B of the experiment.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the manipulation (A vs. B) cause a difference in the measure?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could a one-sample t-test be used to analyze the difference scores?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differences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5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Paired-Sample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Thursday, October 11th: paired sample t-tests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Quiz 5 is due today Tuesday, October, 9th end of day (11:59pm).</a:t>
            </a:r>
          </a:p>
          <a:p>
            <a:pPr lvl="0" indent="-342900" marL="342900">
              <a:buAutoNum type="arabicPeriod"/>
            </a:pPr>
            <a:r>
              <a:rPr/>
              <a:t>Quiz for this week will be posted tonight or tomorrow.</a:t>
            </a:r>
          </a:p>
          <a:p>
            <a:pPr lvl="0" indent="-342900" marL="342900">
              <a:buAutoNum type="arabicPeriod"/>
            </a:pPr>
            <a:r>
              <a:rPr/>
              <a:t>No quiz next week (midterm review)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Guiness Problem</a:t>
            </a:r>
          </a:p>
        </p:txBody>
      </p:sp>
      <p:pic>
        <p:nvPicPr>
          <p:cNvPr descr="figs/ttest/guin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1193800"/>
            <a:ext cx="1828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t statistic</a:t>
            </a:r>
          </a:p>
          <a:p>
            <a:pPr lvl="0" indent="-342900" marL="342900">
              <a:buAutoNum type="arabicPeriod"/>
            </a:pPr>
            <a:r>
              <a:rPr/>
              <a:t>Experimental design and t-tests</a:t>
            </a:r>
          </a:p>
          <a:p>
            <a:pPr lvl="0" indent="-342900" marL="342900">
              <a:buAutoNum type="arabicPeriod"/>
            </a:pPr>
            <a:r>
              <a:rPr/>
              <a:t>One-sample t-test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ratio in inferential stastics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Many inferential statistics have a common form</a:t>
                </a:r>
              </a:p>
              <a:p>
                <a:pPr lvl="0" indent="0" marL="0">
                  <a:buNone/>
                </a:pPr>
                <a:r>
                  <a:rPr/>
                  <a:t>.center[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Inferential statistic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Measure of Effect</m:t>
                        </m:r>
                      </m:num>
                      <m:den>
                        <m:r>
                          <m:rPr>
                            <m:nor/>
                            <m:sty m:val="p"/>
                          </m:rPr>
                          <m:t>Measure of Error</m:t>
                        </m:r>
                      </m:den>
                    </m:f>
                  </m:oMath>
                </a14:m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Measure of effect = Some measure of the pattern in data Measure of error = Some measure of random fluctuation in the data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t-tests</dc:title>
  <dc:creator>Matthew Crump</dc:creator>
  <cp:keywords/>
  <dcterms:created xsi:type="dcterms:W3CDTF">2023-09-15T16:44:08Z</dcterms:created>
  <dcterms:modified xsi:type="dcterms:W3CDTF">2023-09-15T16:44:08Z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2023-09-15)</vt:lpwstr>
  </property>
  <property fmtid="{D5CDD505-2E9C-101B-9397-08002B2CF9AE}" pid="3" name="output">
    <vt:lpwstr>powerpoint_presentation</vt:lpwstr>
  </property>
  <property fmtid="{D5CDD505-2E9C-101B-9397-08002B2CF9AE}" pid="4" name="subtitle">
    <vt:lpwstr>one sample</vt:lpwstr>
  </property>
</Properties>
</file>