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shinyapps.io/indTtest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Independent Sample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samples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Purpose: Compare two means from different samples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= mean of sample 1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= mean of sample 2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= pooled standard deviation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= pooled variance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sample-size</a:t>
                </a:r>
              </a:p>
              <a:p>
                <a:pPr lvl="0"/>
                <a14:m>
                  <m:oMath xmlns:m="http://schemas.openxmlformats.org/officeDocument/2006/math">
                    <m:r>
                      <m:t>d</m:t>
                    </m:r>
                    <m:r>
                      <m:t>f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1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  <m:sty m:val="p"/>
                                  </m:rPr>
                                  <m:t>X1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  <m:sty m:val="p"/>
                                  </m:rPr>
                                  <m:t>X2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Pooled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(standard deviation) and </a:t>
                </a:r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(variance) are </a:t>
                </a:r>
                <a:r>
                  <a:rPr b="1"/>
                  <a:t>pooled estimates</a:t>
                </a:r>
                <a:r>
                  <a:rPr/>
                  <a:t> (combined).</a:t>
                </a:r>
              </a:p>
              <a:p>
                <a:pPr lvl="0" indent="0" marL="0">
                  <a:buNone/>
                </a:pPr>
                <a:r>
                  <a:rPr/>
                  <a:t>We have two samples 1. The basic idea is to find the average of the standard deviations 2. The formula makes the estimate unbiased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Calculating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t.test()</a:t>
            </a:r>
            <a:r>
              <a:rPr/>
              <a:t> function assumes independent samples by default. We do need to set the </a:t>
            </a:r>
            <a:r>
              <a:rPr>
                <a:latin typeface="Courier"/>
              </a:rPr>
              <a:t>var.equal=TRUE</a:t>
            </a:r>
            <a:r>
              <a:rPr/>
              <a:t> option.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(A,B,</a:t>
            </a:r>
            <a:r>
              <a:rPr>
                <a:solidFill>
                  <a:srgbClr val="7D9029"/>
                </a:solidFill>
                <a:latin typeface="Courier"/>
              </a:rPr>
              <a:t>var.equal =</a:t>
            </a:r>
            <a:r>
              <a:rPr>
                <a:latin typeface="Courier"/>
              </a:rPr>
              <a:t> T)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t 
## -2.832353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pooled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mean_dif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(A)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(B)</a:t>
            </a:r>
            <a:br/>
            <a:r>
              <a:rPr>
                <a:latin typeface="Courier"/>
              </a:rPr>
              <a:t>numerator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(A))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(B))</a:t>
            </a:r>
            <a:br/>
            <a:r>
              <a:rPr>
                <a:latin typeface="Courier"/>
              </a:rPr>
              <a:t>denominator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5-2</a:t>
            </a:r>
            <a:br/>
            <a:r>
              <a:rPr>
                <a:latin typeface="Courier"/>
              </a:rPr>
              <a:t>sp2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(numerator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denominator)</a:t>
            </a:r>
            <a:br/>
            <a:r>
              <a:rPr>
                <a:latin typeface="Courier"/>
              </a:rPr>
              <a:t>t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mean_dif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(sp2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-2.832353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Example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Schroeder and Epley (2015)</a:t>
            </a:r>
          </a:p>
        </p:txBody>
      </p:sp>
      <p:pic>
        <p:nvPicPr>
          <p:cNvPr descr="figs/ttest/Lab7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8229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 evaluations of a person’s intellect better conveyed through writing or speaking?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Job applicants in an interview give both a written statement, and an audio version of them reading the statement</a:t>
            </a:r>
          </a:p>
          <a:p>
            <a:pPr lvl="0"/>
            <a:r>
              <a:rPr/>
              <a:t>Interviewers (profesional recruiters) read or listen to each statement, and rate each applicant (intellect, general impression, Hiring likelihood)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IVs and DVs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IVs: - Read written transcript vs. Listen to spoken audio transcript</a:t>
            </a:r>
          </a:p>
          <a:p>
            <a:pPr lvl="0" indent="0" marL="0">
              <a:buNone/>
            </a:pPr>
            <a:r>
              <a:rPr/>
              <a:t>DVS: - Intellect rating (0-10) - general impression rating (0-10) - hiring likelihood rating (0-10)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#overview</a:t>
            </a:r>
          </a:p>
          <a:p>
            <a:pPr lvl="0" indent="-342900" marL="342900">
              <a:buAutoNum type="arabicPeriod"/>
            </a:pPr>
            <a:r>
              <a:rPr/>
              <a:t>Independent samples t-test calculation</a:t>
            </a:r>
          </a:p>
          <a:p>
            <a:pPr lvl="0" indent="-342900" marL="342900">
              <a:buAutoNum type="arabicPeriod"/>
            </a:pPr>
            <a:r>
              <a:rPr/>
              <a:t>Example from lab</a:t>
            </a:r>
          </a:p>
          <a:p>
            <a:pPr lvl="0" indent="-342900" marL="342900">
              <a:buAutoNum type="arabicPeriod"/>
            </a:pPr>
            <a:r>
              <a:rPr/>
              <a:t>Directional and non-directional test</a:t>
            </a:r>
          </a:p>
          <a:p>
            <a:pPr lvl="0" indent="-342900" marL="342900">
              <a:buAutoNum type="arabicPeriod"/>
            </a:pPr>
            <a:r>
              <a:rPr/>
              <a:t>t-test assumptions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results</a:t>
            </a:r>
          </a:p>
        </p:txBody>
      </p:sp>
      <p:pic>
        <p:nvPicPr>
          <p:cNvPr descr="figs/ttest/Lab7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193800"/>
            <a:ext cx="403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write-up</a:t>
            </a:r>
          </a:p>
        </p:txBody>
      </p:sp>
      <p:pic>
        <p:nvPicPr>
          <p:cNvPr descr="figs/ttest/Lab7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analysis</a:t>
            </a:r>
          </a:p>
        </p:txBody>
      </p:sp>
      <p:pic>
        <p:nvPicPr>
          <p:cNvPr descr="figs/ttest/La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vs. non-directional tests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is set by two properties:</a:t>
            </a:r>
          </a:p>
          <a:p>
            <a:pPr lvl="0" indent="-342900" marL="342900">
              <a:buAutoNum type="arabicPeriod"/>
            </a:pPr>
            <a:r>
              <a:rPr/>
              <a:t>the alpha criterion</a:t>
            </a:r>
          </a:p>
          <a:p>
            <a:pPr lvl="0" indent="-342900" marL="342900">
              <a:buAutoNum type="arabicPeriod"/>
            </a:pPr>
            <a:r>
              <a:rPr/>
              <a:t>whether the test is directional (one-tailed) or non-directional (two-tailed)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test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directional test assumes that the experimental manipulation will cause a difference in a particular direction.</a:t>
            </a:r>
          </a:p>
          <a:p>
            <a:pPr lvl="0"/>
            <a:r>
              <a:rPr/>
              <a:t>mean for A &gt; (greater than) mean for B</a:t>
            </a:r>
          </a:p>
          <a:p>
            <a:pPr lvl="0"/>
            <a:r>
              <a:rPr/>
              <a:t>mean for A &lt; (less than) mean for B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for a directional (one-tailed) test</a:t>
            </a:r>
          </a:p>
          <a:p>
            <a:pPr lvl="0"/>
            <a:r>
              <a:rPr/>
              <a:t>alpha = 0.05, or 5%</a:t>
            </a:r>
          </a:p>
          <a:p>
            <a:pPr lvl="0" indent="0" marL="0">
              <a:buNone/>
            </a:pPr>
            <a:r>
              <a:rPr/>
              <a:t>Critical t is the t-value associated with a null-distribution where this t-value or larger occurs 5% of the time.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depends on df and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table shows values of critical t for a one-tailed test</a:t>
            </a:r>
          </a:p>
          <a:p>
            <a:pPr lvl="0"/>
            <a:r>
              <a:rPr/>
              <a:t>alpha values of .10, .05, and .01</a:t>
            </a:r>
          </a:p>
          <a:p>
            <a:pPr lvl="0"/>
            <a:r>
              <a:rPr/>
              <a:t>degress of freedom from 5 to 100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1.44</a:t>
            </a:r>
          </a:p>
          <a:p>
            <a:pPr lvl="0" indent="0" marL="0">
              <a:buNone/>
            </a:pPr>
            <a:r>
              <a:rPr/>
              <a:t>1.94</a:t>
            </a:r>
          </a:p>
          <a:p>
            <a:pPr lvl="0" indent="0" marL="0">
              <a:buNone/>
            </a:pPr>
            <a:r>
              <a:rPr/>
              <a:t>3.14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1.41</a:t>
            </a:r>
          </a:p>
          <a:p>
            <a:pPr lvl="0" indent="0" marL="0">
              <a:buNone/>
            </a:pPr>
            <a:r>
              <a:rPr/>
              <a:t>1.89</a:t>
            </a:r>
          </a:p>
          <a:p>
            <a:pPr lvl="0" indent="0" marL="0">
              <a:buNone/>
            </a:pPr>
            <a:r>
              <a:rPr/>
              <a:t>3.00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1.40</a:t>
            </a:r>
          </a:p>
          <a:p>
            <a:pPr lvl="0" indent="0" marL="0">
              <a:buNone/>
            </a:pPr>
            <a:r>
              <a:rPr/>
              <a:t>1.86</a:t>
            </a:r>
          </a:p>
          <a:p>
            <a:pPr lvl="0" indent="0" marL="0">
              <a:buNone/>
            </a:pPr>
            <a:r>
              <a:rPr/>
              <a:t>2.90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1.38</a:t>
            </a:r>
          </a:p>
          <a:p>
            <a:pPr lvl="0" indent="0" marL="0">
              <a:buNone/>
            </a:pPr>
            <a:r>
              <a:rPr/>
              <a:t>1.83</a:t>
            </a:r>
          </a:p>
          <a:p>
            <a:pPr lvl="0" indent="0" marL="0">
              <a:buNone/>
            </a:pPr>
            <a:r>
              <a:rPr/>
              <a:t>2.82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non-directional test assumes that the experimental manipulation will cause </a:t>
            </a:r>
            <a:r>
              <a:rPr b="1"/>
              <a:t>any</a:t>
            </a:r>
            <a:r>
              <a:rPr/>
              <a:t> difference.</a:t>
            </a:r>
          </a:p>
          <a:p>
            <a:pPr lvl="0"/>
            <a:r>
              <a:rPr/>
              <a:t>mean for A != (will not equal) mean for B</a:t>
            </a:r>
          </a:p>
          <a:p>
            <a:pPr lvl="0" indent="0" marL="0">
              <a:buNone/>
            </a:pPr>
            <a:r>
              <a:rPr/>
              <a:t>E.g.,</a:t>
            </a:r>
          </a:p>
          <a:p>
            <a:pPr lvl="0"/>
            <a:r>
              <a:rPr/>
              <a:t>Mean for A could be bigger or smaller than mean for 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 (2-tailed)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Comparing critical t (1 vs 2 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One-tailed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Two-tailed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2.57</a:t>
            </a:r>
          </a:p>
          <a:p>
            <a:pPr lvl="0" indent="0" marL="0">
              <a:buNone/>
            </a:pPr>
            <a:r>
              <a:rPr/>
              <a:t>4.03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2.23</a:t>
            </a:r>
          </a:p>
          <a:p>
            <a:pPr lvl="0" indent="0" marL="0">
              <a:buNone/>
            </a:pPr>
            <a:r>
              <a:rPr/>
              <a:t>3.17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2.09</a:t>
            </a:r>
          </a:p>
          <a:p>
            <a:pPr lvl="0" indent="0" marL="0">
              <a:buNone/>
            </a:pPr>
            <a:r>
              <a:rPr/>
              <a:t>2.85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2.01</a:t>
            </a:r>
          </a:p>
          <a:p>
            <a:pPr lvl="0" indent="0" marL="0">
              <a:buNone/>
            </a:pPr>
            <a:r>
              <a:rPr/>
              <a:t>2.68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1.98</a:t>
            </a:r>
          </a:p>
          <a:p>
            <a:pPr lvl="0" indent="0" marL="0">
              <a:buNone/>
            </a:pPr>
            <a:r>
              <a:rPr/>
              <a:t>2.63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One-tailed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Two-tailed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 assumptions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  <a:p>
            <a:pPr lvl="0" indent="0" marL="0">
              <a:buNone/>
            </a:pPr>
            <a:r>
              <a:rPr/>
              <a:t>&lt;iframe style=“width:100%;height:100%;border-style:none;”, src=“</a:t>
            </a:r>
            <a:r>
              <a:rPr>
                <a:hlinkClick r:id="rId2"/>
              </a:rPr>
              <a:t>https://crumplab.shinyapps.io/indTtest/</a:t>
            </a:r>
            <a:r>
              <a:rPr/>
              <a:t>” /&gt;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and designs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Power and Effect-size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on t-tests starts today, due next Monday</a:t>
            </a:r>
          </a:p>
          <a:p>
            <a:pPr lvl="0" indent="-342900" marL="342900">
              <a:buAutoNum type="arabicPeriod"/>
            </a:pPr>
            <a:r>
              <a:rPr/>
              <a:t>Midterm review next Monday</a:t>
            </a:r>
          </a:p>
          <a:p>
            <a:pPr lvl="0" indent="-342900" marL="342900">
              <a:buAutoNum type="arabicPeriod"/>
            </a:pPr>
            <a:r>
              <a:rPr/>
              <a:t>Midterm review sheet and info is posted on Blackboard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kinds of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one-sample</a:t>
            </a:r>
          </a:p>
          <a:p>
            <a:pPr lvl="0" indent="-342900" marL="342900">
              <a:buAutoNum type="arabicPeriod"/>
            </a:pPr>
            <a:r>
              <a:rPr/>
              <a:t>paired-sample</a:t>
            </a:r>
          </a:p>
          <a:p>
            <a:pPr lvl="0" indent="-342900" marL="342900">
              <a:buAutoNum type="arabicPeriod"/>
            </a:pPr>
            <a:r>
              <a:rPr/>
              <a:t>Independent sample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between-subjects design</a:t>
            </a:r>
          </a:p>
          <a:p>
            <a:pPr lvl="0" indent="0" marL="0">
              <a:buNone/>
            </a:pPr>
            <a:r>
              <a:rPr/>
              <a:t>Between-subjects design: </a:t>
            </a:r>
            <a:r>
              <a:rPr b="1"/>
              <a:t>Different</a:t>
            </a:r>
            <a:r>
              <a:rPr/>
              <a:t> subjects are measured across both levels of the experimental manipulation (independent variable)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Between-subjects experiment, n=5, different subjects are measured in group A and B of the experiment.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the manipulation (A vs. B) cause a difference in the measure?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Can’t use 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Unlike a paired samples t-test, we can’t look at the difference scores for a between-subjects design. Why not?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t-tests</dc:title>
  <dc:creator>Matthew Crump</dc:creator>
  <cp:keywords/>
  <dcterms:created xsi:type="dcterms:W3CDTF">2023-09-15T16:54:39Z</dcterms:created>
  <dcterms:modified xsi:type="dcterms:W3CDTF">2023-09-15T16:54:39Z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Independent Sample</vt:lpwstr>
  </property>
</Properties>
</file>