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Power and Effect-size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Experiment planning</a:t>
            </a:r>
            <a:br/>
            <a:br/>
            <a:r>
              <a:rPr/>
              <a:t>Matthew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2023-09-15)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does z tell us?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z-score tells us </a:t>
            </a:r>
            <a:r>
              <a:rPr b="1"/>
              <a:t>how far away a score is from the mean, in standard deviation units</a:t>
            </a:r>
          </a:p>
        </p:txBody>
      </p:sp>
      <p:pic>
        <p:nvPicPr>
          <p:cNvPr descr="6d_power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Z?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 - Mean = 100 - SD = 25 - </a:t>
            </a:r>
            <a:r>
              <a:rPr b="1"/>
              <a:t>Score = 125</a:t>
            </a:r>
            <a:r>
              <a:rPr/>
              <a:t> - </a:t>
            </a:r>
            <a:r>
              <a:rPr b="1"/>
              <a:t>z = ?</a:t>
            </a: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pic>
        <p:nvPicPr>
          <p:cNvPr descr="6d_power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]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Z?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 - Mean = 100 - SD = 25 - </a:t>
            </a:r>
            <a:r>
              <a:rPr b="1"/>
              <a:t>Score = 50</a:t>
            </a:r>
            <a:r>
              <a:rPr/>
              <a:t> - </a:t>
            </a:r>
            <a:r>
              <a:rPr b="1"/>
              <a:t>z = ?</a:t>
            </a: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pic>
        <p:nvPicPr>
          <p:cNvPr descr="6d_power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Z?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 - Mean = 0 - SD = 1 - </a:t>
            </a:r>
            <a:r>
              <a:rPr b="1"/>
              <a:t>Score = 1.5</a:t>
            </a:r>
            <a:r>
              <a:rPr/>
              <a:t> - </a:t>
            </a:r>
            <a:r>
              <a:rPr b="1"/>
              <a:t>z = ?</a:t>
            </a: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pic>
        <p:nvPicPr>
          <p:cNvPr descr="6d_power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of 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z=1, the score is 1 sd from the mean</a:t>
            </a:r>
          </a:p>
          <a:p>
            <a:pPr lvl="0"/>
            <a:r>
              <a:rPr/>
              <a:t>when z=2, the score is 2 sd from the mean</a:t>
            </a:r>
          </a:p>
          <a:p>
            <a:pPr lvl="0"/>
            <a:r>
              <a:rPr/>
              <a:t>when z=3, the score is 3 sd from the mean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Effect-size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Effect-size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we run an experiment, we are interested in whether the </a:t>
            </a:r>
            <a:r>
              <a:rPr b="1"/>
              <a:t>manipulation</a:t>
            </a:r>
            <a:r>
              <a:rPr/>
              <a:t> caused a difference in our </a:t>
            </a:r>
            <a:r>
              <a:rPr b="1"/>
              <a:t>measurement</a:t>
            </a:r>
          </a:p>
          <a:p>
            <a:pPr lvl="0" indent="0" marL="0">
              <a:buNone/>
            </a:pPr>
            <a:r>
              <a:rPr/>
              <a:t>If, our </a:t>
            </a:r>
            <a:r>
              <a:rPr b="1"/>
              <a:t>manipulation</a:t>
            </a:r>
            <a:r>
              <a:rPr/>
              <a:t> causes a difference in our </a:t>
            </a:r>
            <a:r>
              <a:rPr b="1"/>
              <a:t>measurement</a:t>
            </a:r>
            <a:r>
              <a:rPr/>
              <a:t>, then there will be an </a:t>
            </a:r>
            <a:r>
              <a:rPr b="1"/>
              <a:t>effect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Effect-size</a:t>
            </a:r>
            <a:r>
              <a:rPr/>
              <a:t> refers to how big or small the effect is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Measures of effect-size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many different measures of effect size. Consider the simplest measure for two groups, A and B.</a:t>
            </a:r>
          </a:p>
          <a:p>
            <a:pPr lvl="0" indent="0" marL="0">
              <a:buNone/>
            </a:pPr>
            <a:r>
              <a:rPr b="1"/>
              <a:t>Mean difference</a:t>
            </a:r>
          </a:p>
          <a:p>
            <a:pPr lvl="0" indent="0" marL="0">
              <a:buNone/>
            </a:pPr>
            <a:r>
              <a:rPr/>
              <a:t>The difference between the mean of A, and the mean of B, is a measure of the effect size.</a:t>
            </a:r>
          </a:p>
          <a:p>
            <a:pPr lvl="0"/>
            <a:r>
              <a:rPr/>
              <a:t>Large mean difference is a large effect</a:t>
            </a:r>
          </a:p>
          <a:p>
            <a:pPr lvl="0"/>
            <a:r>
              <a:rPr/>
              <a:t>Small mean difference is a small effect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big is big?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if the mean difference is 50, is that big or small?</a:t>
            </a:r>
          </a:p>
          <a:p>
            <a:pPr lvl="0"/>
            <a:r>
              <a:rPr/>
              <a:t>What if the mean difference is 1, is that big or small?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Relative to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 differences can be interpreted if we know what the difference is relative to.</a:t>
            </a:r>
          </a:p>
          <a:p>
            <a:pPr lvl="0"/>
            <a:r>
              <a:rPr/>
              <a:t>mean A = 1000, mean B = 1050</a:t>
            </a:r>
          </a:p>
          <a:p>
            <a:pPr lvl="1"/>
            <a:r>
              <a:rPr/>
              <a:t>difference=50</a:t>
            </a:r>
          </a:p>
          <a:p>
            <a:pPr lvl="1"/>
            <a:r>
              <a:rPr/>
              <a:t>5% increase, not so big</a:t>
            </a:r>
          </a:p>
          <a:p>
            <a:pPr lvl="0"/>
            <a:r>
              <a:rPr/>
              <a:t>mean A = 1, mean B = 2</a:t>
            </a:r>
          </a:p>
          <a:p>
            <a:pPr lvl="1"/>
            <a:r>
              <a:rPr/>
              <a:t>difference=1</a:t>
            </a:r>
          </a:p>
          <a:p>
            <a:pPr lvl="1"/>
            <a:r>
              <a:rPr/>
              <a:t>100% increase, pretty big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Cohen’s 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Cohen’s D express a mean difference between two samples in terms of standard deviation units (like a z-score). This allows us to know something about the relative size.</a:t>
            </a:r>
          </a:p>
          <a:p>
            <a:pPr lvl="0"/>
            <a:r>
              <a:rPr/>
              <a:t>D = .1 (mean difference is shifted by .1 SD)</a:t>
            </a:r>
          </a:p>
          <a:p>
            <a:pPr lvl="0"/>
            <a:r>
              <a:rPr/>
              <a:t>D = 1 (mean difference is shifted by 1 SD)</a:t>
            </a:r>
          </a:p>
          <a:p>
            <a:pPr lvl="0"/>
            <a:r>
              <a:rPr/>
              <a:t>D = 2 (mean difference is shifted by 2 SD)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Cohen’s D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general idea is: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nor/>
                            <m:sty m:val="p"/>
                          </m:rPr>
                          <m:t>MeanA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nor/>
                            <m:sty m:val="p"/>
                          </m:rPr>
                          <m:t>MeanB</m:t>
                        </m:r>
                      </m:num>
                      <m:den>
                        <m:r>
                          <m:t>S</m:t>
                        </m:r>
                        <m:r>
                          <m:t>D</m:t>
                        </m:r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M=0, SD=1, D=1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= Black, B = Red, Cohen’s D = 1</a:t>
            </a:r>
          </a:p>
        </p:txBody>
      </p:sp>
      <p:pic>
        <p:nvPicPr>
          <p:cNvPr descr="6d_power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M=100, SD=25, D=1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= Black, B = Red, Cohen’s D = 1</a:t>
            </a:r>
          </a:p>
        </p:txBody>
      </p:sp>
      <p:pic>
        <p:nvPicPr>
          <p:cNvPr descr="6d_power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No-difference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there is no difference, how big is Cohen’s D?</a:t>
            </a:r>
          </a:p>
          <a:p>
            <a:pPr lvl="0" indent="0" marL="0">
              <a:buNone/>
            </a:pPr>
            <a:r>
              <a:rPr/>
              <a:t>What do the distributione for A and B look like?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No-difference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and B come from the same distribution, no difference</a:t>
            </a:r>
          </a:p>
        </p:txBody>
      </p:sp>
      <p:pic>
        <p:nvPicPr>
          <p:cNvPr descr="6d_power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Don’t run an experiment that is designed to fail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Cohen’s 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 gives these recommendations:</a:t>
            </a:r>
          </a:p>
          <a:p>
            <a:pPr lvl="0"/>
            <a:r>
              <a:rPr b="1"/>
              <a:t>Small</a:t>
            </a:r>
            <a:r>
              <a:rPr/>
              <a:t>: d = .2</a:t>
            </a:r>
            <a:br/>
          </a:p>
          <a:p>
            <a:pPr lvl="0"/>
            <a:r>
              <a:rPr b="1"/>
              <a:t>Medium</a:t>
            </a:r>
            <a:r>
              <a:rPr/>
              <a:t>: d =.5</a:t>
            </a:r>
          </a:p>
          <a:p>
            <a:pPr lvl="0"/>
            <a:r>
              <a:rPr b="1"/>
              <a:t>Large</a:t>
            </a:r>
            <a:r>
              <a:rPr/>
              <a:t>: d &gt;= .8</a:t>
            </a:r>
          </a:p>
          <a:p>
            <a:pPr lvl="0" indent="0" marL="0">
              <a:buNone/>
            </a:pPr>
            <a:r>
              <a:rPr/>
              <a:t>Note d’s larger than 1 are really big, they shift the whole distribution by a whole standard deviation, that’s a lot!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D’s in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effects in Psychology are </a:t>
            </a:r>
            <a:r>
              <a:rPr b="1"/>
              <a:t>small</a:t>
            </a:r>
            <a:r>
              <a:rPr/>
              <a:t>, with </a:t>
            </a:r>
            <a:r>
              <a:rPr b="1"/>
              <a:t>d around .2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reason is that we measure people, and people are highly variable.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Power</a:t>
            </a:r>
            <a:r>
              <a:rPr/>
              <a:t> is the probability of rejecting the null-hypothesis, </a:t>
            </a:r>
            <a:r>
              <a:rPr b="1"/>
              <a:t>when there is a TRUE DIFFERENCE</a:t>
            </a:r>
          </a:p>
          <a:p>
            <a:pPr lvl="0"/>
            <a:r>
              <a:rPr b="1"/>
              <a:t>Power = .2</a:t>
            </a:r>
            <a:r>
              <a:rPr/>
              <a:t>, You will reject the null-hypothesis 20% of the time (20/100 experiments)</a:t>
            </a:r>
          </a:p>
          <a:p>
            <a:pPr lvl="0"/>
            <a:r>
              <a:rPr b="1"/>
              <a:t>Power = .8</a:t>
            </a:r>
            <a:r>
              <a:rPr/>
              <a:t>, (considered high power), You will reject the null-hypothesis 80% of the time (80/100 experiments)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 is a property of 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Every design has it’s own </a:t>
            </a:r>
            <a:r>
              <a:rPr b="1"/>
              <a:t>Power</a:t>
            </a:r>
            <a:r>
              <a:rPr/>
              <a:t> to detect effects of different sizes.</a:t>
            </a:r>
          </a:p>
          <a:p>
            <a:pPr lvl="0" indent="0" marL="0">
              <a:buNone/>
            </a:pPr>
            <a:r>
              <a:rPr/>
              <a:t>The power of a design depends on: - sample-size (n) - Effect-size (d) - alpha-criterion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info about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Increasing sample-size, increases power</a:t>
            </a:r>
          </a:p>
          <a:p>
            <a:pPr lvl="0" indent="-342900" marL="342900">
              <a:buAutoNum type="arabicPeriod"/>
            </a:pPr>
            <a:r>
              <a:rPr/>
              <a:t>Increasing effect-size, increases power</a:t>
            </a:r>
          </a:p>
          <a:p>
            <a:pPr lvl="0" indent="-342900" marL="342900">
              <a:buAutoNum type="arabicPeriod"/>
            </a:pPr>
            <a:r>
              <a:rPr/>
              <a:t>Lowering alpha (making it easier to reject null), increases power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 I error</a:t>
            </a:r>
          </a:p>
        </p:txBody>
      </p:sp>
      <p:pic>
        <p:nvPicPr>
          <p:cNvPr descr="figs/power/Power.0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 Hypothesis (d &gt; 0)</a:t>
            </a:r>
          </a:p>
        </p:txBody>
      </p:sp>
      <p:pic>
        <p:nvPicPr>
          <p:cNvPr descr="figs/power/Power.0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 = type II error</a:t>
            </a:r>
          </a:p>
        </p:txBody>
      </p:sp>
      <p:pic>
        <p:nvPicPr>
          <p:cNvPr descr="figs/power/Power.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 = 1-B</a:t>
            </a:r>
          </a:p>
        </p:txBody>
      </p:sp>
      <p:pic>
        <p:nvPicPr>
          <p:cNvPr descr="figs/power/Power.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 and effect-size</a:t>
            </a:r>
          </a:p>
        </p:txBody>
      </p:sp>
      <p:pic>
        <p:nvPicPr>
          <p:cNvPr descr="figs/power/Power.0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Paired-sample t-test (n=10)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1,000 t-values assuming null is true</a:t>
            </a:r>
          </a:p>
          <a:p>
            <a:pPr lvl="0"/>
            <a:r>
              <a:rPr/>
              <a:t>Get 1,000 t-values assuming alternative is true (d=1)</a:t>
            </a:r>
          </a:p>
          <a:p>
            <a:pPr lvl="0" indent="0">
              <a:buNone/>
            </a:pPr>
            <a:r>
              <a:rPr>
                <a:latin typeface="Courier"/>
              </a:rPr>
              <a:t>t_null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replicate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paired=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statistic)</a:t>
            </a:r>
            <a:br/>
            <a:br/>
            <a:r>
              <a:rPr>
                <a:latin typeface="Courier"/>
              </a:rPr>
              <a:t>t_alt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replicate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paired=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look at both t-distributions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 = 0.669 to detect d=1</a:t>
            </a:r>
          </a:p>
        </p:txBody>
      </p:sp>
      <p:pic>
        <p:nvPicPr>
          <p:cNvPr descr="6d_power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Increase N from 10 to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1,000 t-values assuming null is true</a:t>
            </a:r>
          </a:p>
          <a:p>
            <a:pPr lvl="0"/>
            <a:r>
              <a:rPr/>
              <a:t>Get 1,000 t-values assuming alternative is true (d=1)</a:t>
            </a:r>
          </a:p>
          <a:p>
            <a:pPr lvl="0" indent="0">
              <a:buNone/>
            </a:pPr>
            <a:r>
              <a:rPr>
                <a:latin typeface="Courier"/>
              </a:rPr>
              <a:t>t_null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replicate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paired=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statistic)</a:t>
            </a:r>
            <a:br/>
            <a:br/>
            <a:r>
              <a:rPr>
                <a:latin typeface="Courier"/>
              </a:rPr>
              <a:t>t_alt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replicate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paired=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n=50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 = 0.998 to detect d=1</a:t>
            </a:r>
          </a:p>
        </p:txBody>
      </p:sp>
      <p:pic>
        <p:nvPicPr>
          <p:cNvPr descr="6d_power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N=10, Increase d to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1,000 t-values assuming null is true</a:t>
            </a:r>
          </a:p>
          <a:p>
            <a:pPr lvl="0"/>
            <a:r>
              <a:rPr/>
              <a:t>Get 1,000 t-values assuming alternative is true (d=1)</a:t>
            </a:r>
          </a:p>
          <a:p>
            <a:pPr lvl="0" indent="0">
              <a:buNone/>
            </a:pPr>
            <a:r>
              <a:rPr>
                <a:latin typeface="Courier"/>
              </a:rPr>
              <a:t>t_null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replicate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paired=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statistic)</a:t>
            </a:r>
            <a:br/>
            <a:br/>
            <a:r>
              <a:rPr>
                <a:latin typeface="Courier"/>
              </a:rPr>
              <a:t>t_alt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replicate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paired=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n=10, d=2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 = 0.991 to detect d=2</a:t>
            </a:r>
          </a:p>
        </p:txBody>
      </p:sp>
      <p:pic>
        <p:nvPicPr>
          <p:cNvPr descr="6d_power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specific design, e.g.,</a:t>
            </a:r>
          </a:p>
          <a:p>
            <a:pPr lvl="0"/>
            <a:r>
              <a:rPr/>
              <a:t>Paired samples t-test, with n =10</a:t>
            </a:r>
          </a:p>
          <a:p>
            <a:pPr lvl="0" indent="0" marL="0">
              <a:buNone/>
            </a:pPr>
            <a:r>
              <a:rPr/>
              <a:t>Has different levels of power, to detect effects of different size. This can be shown on a power curve.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 curve, t.test, n=10</a:t>
            </a:r>
          </a:p>
        </p:txBody>
      </p:sp>
      <p:pic>
        <p:nvPicPr>
          <p:cNvPr descr="6d_power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How? Power analysis, effect-size, and sample-size planning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Sample-size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many subjects do you need for your experiment?</a:t>
            </a:r>
          </a:p>
          <a:p>
            <a:pPr lvl="0" indent="-342900" marL="342900">
              <a:buAutoNum type="arabicPeriod"/>
            </a:pPr>
            <a:r>
              <a:rPr/>
              <a:t>Establish a minumum effect-size of interest</a:t>
            </a:r>
          </a:p>
          <a:p>
            <a:pPr lvl="0" indent="-342900" marL="342900">
              <a:buAutoNum type="arabicPeriod"/>
            </a:pPr>
            <a:r>
              <a:rPr/>
              <a:t>Conduct a power-analysis, to show how power changes as a function of sample-size to detect the minimum effect size of interest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Minimum effect-size of interest, d = .2</a:t>
            </a:r>
          </a:p>
          <a:p>
            <a:pPr lvl="0" indent="-342900" marL="342900">
              <a:buAutoNum type="arabicPeriod"/>
            </a:pPr>
            <a:r>
              <a:rPr/>
              <a:t>Plot the power function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 as a function of n</a:t>
            </a:r>
          </a:p>
        </p:txBody>
      </p:sp>
      <p:pic>
        <p:nvPicPr>
          <p:cNvPr descr="6d_power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Don’t run an experiment that is designed to fail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How? Do a power analysis, beforehand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class: Midterm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Quiz on t-tests, due next Monday</a:t>
            </a:r>
          </a:p>
          <a:p>
            <a:pPr lvl="0" indent="-342900" marL="342900">
              <a:buAutoNum type="arabicPeriod"/>
            </a:pPr>
            <a:r>
              <a:rPr/>
              <a:t>Midterm review next Monday</a:t>
            </a:r>
          </a:p>
          <a:p>
            <a:pPr lvl="0" indent="-342900" marL="342900">
              <a:buAutoNum type="arabicPeriod"/>
            </a:pPr>
            <a:r>
              <a:rPr/>
              <a:t>Midterm review sheet and info is posted on Blackboard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#overview</a:t>
            </a:r>
          </a:p>
          <a:p>
            <a:pPr lvl="0" indent="-342900" marL="342900">
              <a:buAutoNum type="arabicPeriod"/>
            </a:pPr>
            <a:r>
              <a:rPr/>
              <a:t>Z-score reminder</a:t>
            </a:r>
          </a:p>
          <a:p>
            <a:pPr lvl="0" indent="-342900" marL="342900">
              <a:buAutoNum type="arabicPeriod"/>
            </a:pPr>
            <a:r>
              <a:rPr/>
              <a:t>Effect-size</a:t>
            </a:r>
          </a:p>
          <a:p>
            <a:pPr lvl="0" indent="-342900" marL="342900">
              <a:buAutoNum type="arabicPeriod"/>
            </a:pPr>
            <a:r>
              <a:rPr/>
              <a:t>Power</a:t>
            </a:r>
          </a:p>
          <a:p>
            <a:pPr lvl="0" indent="-342900" marL="342900">
              <a:buAutoNum type="arabicPeriod"/>
            </a:pPr>
            <a:r>
              <a:rPr/>
              <a:t>Sample-size planning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z-scores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z-score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Formula for z-score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nor/>
                            <m:sty m:val="p"/>
                          </m:rPr>
                          <m:t>score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nor/>
                            <m:sty m:val="p"/>
                          </m:rPr>
                          <m:t>mean</m:t>
                        </m:r>
                      </m:num>
                      <m:den>
                        <m:r>
                          <m:rPr>
                            <m:nor/>
                            <m:sty m:val="p"/>
                          </m:rPr>
                          <m:t>SD</m:t>
                        </m:r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and Effect-size</dc:title>
  <dc:creator>Matthew Crump</dc:creator>
  <cp:keywords/>
  <dcterms:created xsi:type="dcterms:W3CDTF">2023-09-15T16:44:30Z</dcterms:created>
  <dcterms:modified xsi:type="dcterms:W3CDTF">2023-09-15T16:44:30Z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2023-09-15)</vt:lpwstr>
  </property>
  <property fmtid="{D5CDD505-2E9C-101B-9397-08002B2CF9AE}" pid="3" name="output">
    <vt:lpwstr>powerpoint_presentation</vt:lpwstr>
  </property>
  <property fmtid="{D5CDD505-2E9C-101B-9397-08002B2CF9AE}" pid="4" name="subtitle">
    <vt:lpwstr>Experiment planning</vt:lpwstr>
  </property>
</Properties>
</file>