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4" Type="http://schemas.openxmlformats.org/officeDocument/2006/relationships/viewProps" Target="viewProps.xml" /><Relationship Id="rId53" Type="http://schemas.openxmlformats.org/officeDocument/2006/relationships/presProps" Target="presProps.xml" /><Relationship Id="rId1" Type="http://schemas.openxmlformats.org/officeDocument/2006/relationships/slideMaster" Target="slideMasters/slideMaster1.xml" /><Relationship Id="rId56" Type="http://schemas.openxmlformats.org/officeDocument/2006/relationships/tableStyles" Target="tableStyles.xml" /><Relationship Id="rId5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8.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9.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en.wikipedia.org/wiki/F-distribution" TargetMode="Externa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3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One-Factor ANOVA continued</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Between-subjects designs</a:t>
            </a:r>
            <a:br/>
            <a:br/>
            <a:r>
              <a:rPr/>
              <a:t>Matthew Crump</a:t>
            </a:r>
          </a:p>
        </p:txBody>
      </p:sp>
      <p:sp>
        <p:nvSpPr>
          <p:cNvPr id="4" name="Date Placeholder 3"/>
          <p:cNvSpPr>
            <a:spLocks noGrp="1"/>
          </p:cNvSpPr>
          <p:nvPr>
            <p:ph idx="10" sz="half" type="dt"/>
          </p:nvPr>
        </p:nvSpPr>
        <p:spPr/>
        <p:txBody>
          <a:bodyPr/>
          <a:lstStyle/>
          <a:p>
            <a:pPr lvl="0" indent="0" marL="0">
              <a:buNone/>
            </a:pPr>
            <a:r>
              <a:rPr/>
              <a:t>2018/07/20 (updated: 2023-09-15)</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p>
          <a:p>
            <a:pPr lvl="0" indent="0" marL="0">
              <a:buNone/>
            </a:pPr>
            <a:r>
              <a:rPr/>
              <a:t>]</a:t>
            </a:r>
          </a:p>
          <a:p>
            <a:pPr lvl="0" indent="0" marL="0">
              <a:buNone/>
            </a:pPr>
            <a:r>
              <a:rPr/>
              <a:t>.pull-right[</a:t>
            </a:r>
          </a:p>
          <a:p>
            <a:pPr lvl="0"/>
            <a:r>
              <a:rPr/>
              <a:t>MS Effect = 2767.47</a:t>
            </a:r>
          </a:p>
          <a:p>
            <a:pPr lvl="0"/>
            <a:r>
              <a:rPr/>
              <a:t>MS Error = 36.36</a:t>
            </a:r>
          </a:p>
          <a:p>
            <a:pPr lvl="0"/>
            <a:r>
              <a:rPr/>
              <a:t>F = 76.11</a:t>
            </a:r>
          </a:p>
          <a:p>
            <a:pPr lvl="0" indent="0" marL="0">
              <a:buNone/>
            </a:pPr>
            <a:r>
              <a:rPr/>
              <a: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Example 3</a:t>
            </a:r>
          </a:p>
        </p:txBody>
      </p:sp>
      <p:sp>
        <p:nvSpPr>
          <p:cNvPr id="4" name="Text Placeholder 3"/>
          <p:cNvSpPr>
            <a:spLocks noGrp="1"/>
          </p:cNvSpPr>
          <p:nvPr>
            <p:ph idx="2" sz="half" type="body"/>
          </p:nvPr>
        </p:nvSpPr>
        <p:spPr/>
        <p:txBody>
          <a:bodyPr/>
          <a:lstStyle/>
          <a:p>
            <a:pPr lvl="0" indent="0" marL="0">
              <a:buNone/>
            </a:pPr>
            <a:r>
              <a:rPr/>
              <a:t>.pull-left[</a:t>
            </a:r>
          </a:p>
        </p:txBody>
      </p:sp>
      <p:pic>
        <p:nvPicPr>
          <p:cNvPr descr="7b_indANOVA_files/figure-pptx/unnamed-chunk-4-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p>
          <a:p>
            <a:pPr lvl="0" indent="0" marL="0">
              <a:buNone/>
            </a:pPr>
            <a:r>
              <a:rPr/>
              <a:t>]</a:t>
            </a:r>
          </a:p>
          <a:p>
            <a:pPr lvl="0" indent="0" marL="0">
              <a:buNone/>
            </a:pPr>
            <a:r>
              <a:rPr/>
              <a:t>.pull-right[</a:t>
            </a:r>
          </a:p>
          <a:p>
            <a:pPr lvl="0"/>
            <a:r>
              <a:rPr/>
              <a:t>MS Effect = 1663.4</a:t>
            </a:r>
          </a:p>
          <a:p>
            <a:pPr lvl="0"/>
            <a:r>
              <a:rPr/>
              <a:t>MS Error = 380.96</a:t>
            </a:r>
          </a:p>
          <a:p>
            <a:pPr lvl="0"/>
            <a:r>
              <a:rPr/>
              <a:t>F = 4.37</a:t>
            </a:r>
          </a:p>
          <a:p>
            <a:pPr lvl="0" indent="0" marL="0">
              <a:buNone/>
            </a:pPr>
            <a:r>
              <a:rPr/>
              <a: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Summary of Examples 1-3</a:t>
            </a:r>
          </a:p>
        </p:txBody>
      </p:sp>
      <p:sp>
        <p:nvSpPr>
          <p:cNvPr id="3" name="Content Placeholder 2"/>
          <p:cNvSpPr>
            <a:spLocks noGrp="1"/>
          </p:cNvSpPr>
          <p:nvPr>
            <p:ph idx="1"/>
          </p:nvPr>
        </p:nvSpPr>
        <p:spPr/>
        <p:txBody>
          <a:bodyPr/>
          <a:lstStyle/>
          <a:p>
            <a:pPr lvl="0" indent="0" marL="0">
              <a:buNone/>
            </a:pPr>
            <a:r>
              <a:rPr/>
              <a:t>The examples had:</a:t>
            </a:r>
          </a:p>
          <a:p>
            <a:pPr lvl="0" indent="-342900" marL="342900">
              <a:buAutoNum type="arabicPeriod"/>
            </a:pPr>
            <a:r>
              <a:rPr/>
              <a:t>Systematic mean differences between the groups</a:t>
            </a:r>
          </a:p>
          <a:p>
            <a:pPr lvl="0" indent="-342900" marL="342900">
              <a:buAutoNum type="arabicPeriod"/>
            </a:pPr>
            <a:r>
              <a:rPr/>
              <a:t>Increasing variance within each group (from example 1 to 3)</a:t>
            </a:r>
          </a:p>
          <a:p>
            <a:pPr lvl="0" indent="0" marL="0">
              <a:buNone/>
            </a:pPr>
            <a:r>
              <a:rPr/>
              <a:t>Result:</a:t>
            </a:r>
          </a:p>
          <a:p>
            <a:pPr lvl="0" indent="0" marL="0">
              <a:buNone/>
            </a:pPr>
            <a:r>
              <a:rPr/>
              <a:t>F was large for Example 1, and decreased for E2 and E3 as the error variance increased (compared to the effect variance)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Null examples</a:t>
            </a:r>
          </a:p>
        </p:txBody>
      </p:sp>
      <p:sp>
        <p:nvSpPr>
          <p:cNvPr id="3" name="Content Placeholder 2"/>
          <p:cNvSpPr>
            <a:spLocks noGrp="1"/>
          </p:cNvSpPr>
          <p:nvPr>
            <p:ph idx="1"/>
          </p:nvPr>
        </p:nvSpPr>
        <p:spPr/>
        <p:txBody>
          <a:bodyPr/>
          <a:lstStyle/>
          <a:p>
            <a:pPr lvl="0" indent="0" marL="0">
              <a:buNone/>
            </a:pPr>
            <a:r>
              <a:rPr/>
              <a:t>Let’s sample data into three groups from the </a:t>
            </a:r>
            <a:r>
              <a:rPr b="1"/>
              <a:t>same</a:t>
            </a:r>
            <a:r>
              <a:rPr/>
              <a:t> normal distribution. - 3 groups - n = 10 in each group - mean = 10 - standard deviation = 20</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Null Example 1</a:t>
            </a:r>
          </a:p>
        </p:txBody>
      </p:sp>
      <p:sp>
        <p:nvSpPr>
          <p:cNvPr id="4" name="Text Placeholder 3"/>
          <p:cNvSpPr>
            <a:spLocks noGrp="1"/>
          </p:cNvSpPr>
          <p:nvPr>
            <p:ph idx="2" sz="half" type="body"/>
          </p:nvPr>
        </p:nvSpPr>
        <p:spPr/>
        <p:txBody>
          <a:bodyPr/>
          <a:lstStyle/>
          <a:p>
            <a:pPr lvl="0" indent="0" marL="0">
              <a:buNone/>
            </a:pPr>
            <a:r>
              <a:rPr/>
              <a:t>.pull-left[</a:t>
            </a:r>
          </a:p>
        </p:txBody>
      </p:sp>
      <p:pic>
        <p:nvPicPr>
          <p:cNvPr descr="7b_indANOVA_files/figure-pptx/unnamed-chunk-5-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p>
          <a:p>
            <a:pPr lvl="0" indent="0" marL="0">
              <a:buNone/>
            </a:pPr>
            <a:r>
              <a:rPr/>
              <a:t>]</a:t>
            </a:r>
          </a:p>
          <a:p>
            <a:pPr lvl="0" indent="0" marL="0">
              <a:buNone/>
            </a:pPr>
            <a:r>
              <a:rPr/>
              <a:t>.pull-right[</a:t>
            </a:r>
          </a:p>
          <a:p>
            <a:pPr lvl="0"/>
            <a:r>
              <a:rPr/>
              <a:t>MS Effect = 1011.44</a:t>
            </a:r>
          </a:p>
          <a:p>
            <a:pPr lvl="0"/>
            <a:r>
              <a:rPr/>
              <a:t>MS Error = 412.41</a:t>
            </a:r>
          </a:p>
          <a:p>
            <a:pPr lvl="0"/>
            <a:r>
              <a:rPr/>
              <a:t>F = 2.45</a:t>
            </a:r>
          </a:p>
          <a:p>
            <a:pPr lvl="0" indent="0" marL="0">
              <a:buNone/>
            </a:pPr>
            <a:r>
              <a:rPr/>
              <a:t>]</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Null Example 2</a:t>
            </a:r>
          </a:p>
        </p:txBody>
      </p:sp>
      <p:sp>
        <p:nvSpPr>
          <p:cNvPr id="4" name="Text Placeholder 3"/>
          <p:cNvSpPr>
            <a:spLocks noGrp="1"/>
          </p:cNvSpPr>
          <p:nvPr>
            <p:ph idx="2" sz="half" type="body"/>
          </p:nvPr>
        </p:nvSpPr>
        <p:spPr/>
        <p:txBody>
          <a:bodyPr/>
          <a:lstStyle/>
          <a:p>
            <a:pPr lvl="0" indent="0" marL="0">
              <a:buNone/>
            </a:pPr>
            <a:r>
              <a:rPr/>
              <a:t>.pull-left[</a:t>
            </a:r>
          </a:p>
        </p:txBody>
      </p:sp>
      <p:pic>
        <p:nvPicPr>
          <p:cNvPr descr="7b_indANOVA_files/figure-pptx/unnamed-chunk-6-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p>
          <a:p>
            <a:pPr lvl="0" indent="0" marL="0">
              <a:buNone/>
            </a:pPr>
            <a:r>
              <a:rPr/>
              <a:t>]</a:t>
            </a:r>
          </a:p>
          <a:p>
            <a:pPr lvl="0" indent="0" marL="0">
              <a:buNone/>
            </a:pPr>
            <a:r>
              <a:rPr/>
              <a:t>.pull-right[</a:t>
            </a:r>
          </a:p>
          <a:p>
            <a:pPr lvl="0"/>
            <a:r>
              <a:rPr/>
              <a:t>MS Effect = 364.79</a:t>
            </a:r>
          </a:p>
          <a:p>
            <a:pPr lvl="0"/>
            <a:r>
              <a:rPr/>
              <a:t>MS Error = 549.39</a:t>
            </a:r>
          </a:p>
          <a:p>
            <a:pPr lvl="0"/>
            <a:r>
              <a:rPr/>
              <a:t>F = 0.66</a:t>
            </a:r>
          </a:p>
          <a:p>
            <a:pPr lvl="0" indent="0" marL="0">
              <a:buNone/>
            </a:pPr>
            <a:r>
              <a:rPr/>
              <a:t>]</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Null Example 3</a:t>
            </a:r>
          </a:p>
        </p:txBody>
      </p:sp>
      <p:sp>
        <p:nvSpPr>
          <p:cNvPr id="4" name="Text Placeholder 3"/>
          <p:cNvSpPr>
            <a:spLocks noGrp="1"/>
          </p:cNvSpPr>
          <p:nvPr>
            <p:ph idx="2" sz="half" type="body"/>
          </p:nvPr>
        </p:nvSpPr>
        <p:spPr/>
        <p:txBody>
          <a:bodyPr/>
          <a:lstStyle/>
          <a:p>
            <a:pPr lvl="0" indent="0" marL="0">
              <a:buNone/>
            </a:pPr>
            <a:r>
              <a:rPr/>
              <a:t>.pull-left[</a:t>
            </a:r>
          </a:p>
        </p:txBody>
      </p:sp>
      <p:pic>
        <p:nvPicPr>
          <p:cNvPr descr="7b_indANOVA_files/figure-pptx/unnamed-chunk-7-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Overview</a:t>
            </a:r>
          </a:p>
        </p:txBody>
      </p:sp>
      <p:sp>
        <p:nvSpPr>
          <p:cNvPr id="3" name="Content Placeholder 2"/>
          <p:cNvSpPr>
            <a:spLocks noGrp="1"/>
          </p:cNvSpPr>
          <p:nvPr>
            <p:ph idx="1"/>
          </p:nvPr>
        </p:nvSpPr>
        <p:spPr/>
        <p:txBody>
          <a:bodyPr/>
          <a:lstStyle/>
          <a:p>
            <a:pPr lvl="0" indent="-342900" marL="342900">
              <a:buAutoNum type="arabicPeriod"/>
            </a:pPr>
            <a:r>
              <a:rPr/>
              <a:t>Visual intution for Observed F</a:t>
            </a:r>
          </a:p>
          <a:p>
            <a:pPr lvl="0" indent="-342900" marL="342900">
              <a:buAutoNum type="arabicPeriod"/>
            </a:pPr>
            <a:r>
              <a:rPr/>
              <a:t>The F-distribution</a:t>
            </a:r>
          </a:p>
          <a:p>
            <a:pPr lvl="0" indent="-342900" marL="342900">
              <a:buAutoNum type="arabicPeriod"/>
            </a:pPr>
            <a:r>
              <a:rPr/>
              <a:t>Statistical inference with F’s</a:t>
            </a:r>
          </a:p>
          <a:p>
            <a:pPr lvl="0" indent="-342900" marL="342900">
              <a:buAutoNum type="arabicPeriod"/>
            </a:pPr>
            <a:r>
              <a:rPr/>
              <a:t>Examples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p>
          <a:p>
            <a:pPr lvl="0" indent="0" marL="0">
              <a:buNone/>
            </a:pPr>
            <a:r>
              <a:rPr/>
              <a:t>]</a:t>
            </a:r>
          </a:p>
          <a:p>
            <a:pPr lvl="0" indent="0" marL="0">
              <a:buNone/>
            </a:pPr>
            <a:r>
              <a:rPr/>
              <a:t>.pull-right[</a:t>
            </a:r>
          </a:p>
          <a:p>
            <a:pPr lvl="0"/>
            <a:r>
              <a:rPr/>
              <a:t>MS Effect = 199.55</a:t>
            </a:r>
          </a:p>
          <a:p>
            <a:pPr lvl="0"/>
            <a:r>
              <a:rPr/>
              <a:t>MS Error = 651.66</a:t>
            </a:r>
          </a:p>
          <a:p>
            <a:pPr lvl="0"/>
            <a:r>
              <a:rPr/>
              <a:t>F = 0.31</a:t>
            </a:r>
          </a:p>
          <a:p>
            <a:pPr lvl="0" indent="0" marL="0">
              <a:buNone/>
            </a:pPr>
            <a:r>
              <a:rPr/>
              <a:t>]</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Null Example 4</a:t>
            </a:r>
          </a:p>
        </p:txBody>
      </p:sp>
      <p:sp>
        <p:nvSpPr>
          <p:cNvPr id="4" name="Text Placeholder 3"/>
          <p:cNvSpPr>
            <a:spLocks noGrp="1"/>
          </p:cNvSpPr>
          <p:nvPr>
            <p:ph idx="2" sz="half" type="body"/>
          </p:nvPr>
        </p:nvSpPr>
        <p:spPr/>
        <p:txBody>
          <a:bodyPr/>
          <a:lstStyle/>
          <a:p>
            <a:pPr lvl="0" indent="0" marL="0">
              <a:buNone/>
            </a:pPr>
            <a:r>
              <a:rPr/>
              <a:t>.pull-left[</a:t>
            </a:r>
          </a:p>
        </p:txBody>
      </p:sp>
      <p:pic>
        <p:nvPicPr>
          <p:cNvPr descr="7b_indANOVA_files/figure-pptx/unnamed-chunk-8-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p>
          <a:p>
            <a:pPr lvl="0" indent="0" marL="0">
              <a:buNone/>
            </a:pPr>
            <a:r>
              <a:rPr/>
              <a:t>]</a:t>
            </a:r>
          </a:p>
          <a:p>
            <a:pPr lvl="0" indent="0" marL="0">
              <a:buNone/>
            </a:pPr>
            <a:r>
              <a:rPr/>
              <a:t>.pull-right[</a:t>
            </a:r>
          </a:p>
          <a:p>
            <a:pPr lvl="0"/>
            <a:r>
              <a:rPr/>
              <a:t>MS Effect = 24.59</a:t>
            </a:r>
          </a:p>
          <a:p>
            <a:pPr lvl="0"/>
            <a:r>
              <a:rPr/>
              <a:t>MS Error = 414.67</a:t>
            </a:r>
          </a:p>
          <a:p>
            <a:pPr lvl="0"/>
            <a:r>
              <a:rPr/>
              <a:t>F = 0.06</a:t>
            </a:r>
          </a:p>
          <a:p>
            <a:pPr lvl="0" indent="0" marL="0">
              <a:buNone/>
            </a:pPr>
            <a:r>
              <a:rPr/>
              <a: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Null Example 5</a:t>
            </a:r>
          </a:p>
        </p:txBody>
      </p:sp>
      <p:sp>
        <p:nvSpPr>
          <p:cNvPr id="4" name="Text Placeholder 3"/>
          <p:cNvSpPr>
            <a:spLocks noGrp="1"/>
          </p:cNvSpPr>
          <p:nvPr>
            <p:ph idx="2" sz="half" type="body"/>
          </p:nvPr>
        </p:nvSpPr>
        <p:spPr/>
        <p:txBody>
          <a:bodyPr/>
          <a:lstStyle/>
          <a:p>
            <a:pPr lvl="0" indent="0" marL="0">
              <a:buNone/>
            </a:pPr>
            <a:r>
              <a:rPr/>
              <a:t>.pull-left[</a:t>
            </a:r>
          </a:p>
        </p:txBody>
      </p:sp>
      <p:pic>
        <p:nvPicPr>
          <p:cNvPr descr="7b_indANOVA_files/figure-pptx/unnamed-chunk-9-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p>
          <a:p>
            <a:pPr lvl="0" indent="0" marL="0">
              <a:buNone/>
            </a:pPr>
            <a:r>
              <a:rPr/>
              <a:t>]</a:t>
            </a:r>
          </a:p>
          <a:p>
            <a:pPr lvl="0" indent="0" marL="0">
              <a:buNone/>
            </a:pPr>
            <a:r>
              <a:rPr/>
              <a:t>.pull-right[</a:t>
            </a:r>
          </a:p>
          <a:p>
            <a:pPr lvl="0"/>
            <a:r>
              <a:rPr/>
              <a:t>MS Effect = 475.58</a:t>
            </a:r>
          </a:p>
          <a:p>
            <a:pPr lvl="0"/>
            <a:r>
              <a:rPr/>
              <a:t>MS Error = 348.48</a:t>
            </a:r>
          </a:p>
          <a:p>
            <a:pPr lvl="0"/>
            <a:r>
              <a:rPr/>
              <a:t>F = 1.36</a:t>
            </a:r>
          </a:p>
          <a:p>
            <a:pPr lvl="0" indent="0" marL="0">
              <a:buNone/>
            </a:pPr>
            <a:r>
              <a:rPr/>
              <a:t>]</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Summary Null Examples</a:t>
            </a:r>
          </a:p>
        </p:txBody>
      </p:sp>
      <p:sp>
        <p:nvSpPr>
          <p:cNvPr id="3" name="Content Placeholder 2"/>
          <p:cNvSpPr>
            <a:spLocks noGrp="1"/>
          </p:cNvSpPr>
          <p:nvPr>
            <p:ph idx="1"/>
          </p:nvPr>
        </p:nvSpPr>
        <p:spPr/>
        <p:txBody>
          <a:bodyPr/>
          <a:lstStyle/>
          <a:p>
            <a:pPr lvl="0" indent="0" marL="0">
              <a:buNone/>
            </a:pPr>
            <a:r>
              <a:rPr b="1"/>
              <a:t>Remember</a:t>
            </a:r>
            <a:r>
              <a:rPr/>
              <a:t>: we sampled scores into each group from the same population, so on average the means for each group should be the same, but they are not always the same because of sampling error</a:t>
            </a:r>
          </a:p>
          <a:p>
            <a:pPr lvl="0" indent="0" marL="0">
              <a:buNone/>
            </a:pPr>
            <a:r>
              <a:rPr b="1"/>
              <a:t>By chance</a:t>
            </a:r>
            <a:r>
              <a:rPr/>
              <a:t>: - variation between groups can be larger or smaller than variation within groups - F-values can be larger or smaller than 1 by chance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sampling distribution of F</a:t>
            </a:r>
          </a:p>
        </p:txBody>
      </p:sp>
      <p:sp>
        <p:nvSpPr>
          <p:cNvPr id="3" name="Content Placeholder 2"/>
          <p:cNvSpPr>
            <a:spLocks noGrp="1"/>
          </p:cNvSpPr>
          <p:nvPr>
            <p:ph idx="1"/>
          </p:nvPr>
        </p:nvSpPr>
        <p:spPr/>
        <p:txBody>
          <a:bodyPr/>
          <a:lstStyle/>
          <a:p>
            <a:pPr lvl="0" indent="0" marL="0">
              <a:buNone/>
            </a:pPr>
            <a:r>
              <a:rPr/>
              <a:t>The sampling distribution of F is a hypothetical distribution. It shows the distribution of F-values you could get for particular situations:</a:t>
            </a:r>
          </a:p>
          <a:p>
            <a:pPr lvl="0" indent="-342900" marL="342900">
              <a:buAutoNum type="arabicPeriod"/>
            </a:pPr>
            <a:r>
              <a:rPr/>
              <a:t>depends on n per group</a:t>
            </a:r>
          </a:p>
          <a:p>
            <a:pPr lvl="0" indent="-342900" marL="342900">
              <a:buAutoNum type="arabicPeriod"/>
            </a:pPr>
            <a:r>
              <a:rPr/>
              <a:t>number of groups</a:t>
            </a:r>
          </a:p>
          <a:p>
            <a:pPr lvl="0" indent="-342900" marL="342900">
              <a:buAutoNum type="arabicPeriod"/>
            </a:pPr>
            <a:r>
              <a:rPr/>
              <a:t>the population the scores come from</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does F behave under the null?</a:t>
            </a:r>
          </a:p>
        </p:txBody>
      </p:sp>
      <p:sp>
        <p:nvSpPr>
          <p:cNvPr id="3" name="Content Placeholder 2"/>
          <p:cNvSpPr>
            <a:spLocks noGrp="1"/>
          </p:cNvSpPr>
          <p:nvPr>
            <p:ph idx="1"/>
          </p:nvPr>
        </p:nvSpPr>
        <p:spPr/>
        <p:txBody>
          <a:bodyPr/>
          <a:lstStyle/>
          <a:p>
            <a:pPr lvl="0" indent="0" marL="0">
              <a:buNone/>
            </a:pPr>
            <a:r>
              <a:rPr/>
              <a:t>In order to use an observed F-value for statistical inference, we need to know what kind of F-values can be produced by chance alone, when all of the sample data for each group is taken from the same population.</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Simulating an F distribution in R</a:t>
            </a:r>
          </a:p>
        </p:txBody>
      </p:sp>
      <p:sp>
        <p:nvSpPr>
          <p:cNvPr id="3" name="Content Placeholder 2"/>
          <p:cNvSpPr>
            <a:spLocks noGrp="1"/>
          </p:cNvSpPr>
          <p:nvPr>
            <p:ph idx="1"/>
          </p:nvPr>
        </p:nvSpPr>
        <p:spPr/>
        <p:txBody>
          <a:bodyPr/>
          <a:lstStyle/>
          <a:p>
            <a:pPr lvl="0" indent="0" marL="0">
              <a:buNone/>
            </a:pPr>
            <a:r>
              <a:rPr b="1"/>
              <a:t>This simulates a null-distribution</a:t>
            </a:r>
          </a:p>
          <a:p>
            <a:pPr lvl="0" indent="0">
              <a:buNone/>
            </a:pPr>
            <a:r>
              <a:rPr>
                <a:latin typeface="Courier"/>
              </a:rPr>
              <a:t>save_f</a:t>
            </a:r>
            <a:r>
              <a:rPr>
                <a:solidFill>
                  <a:srgbClr val="007020"/>
                </a:solidFill>
                <a:latin typeface="Courier"/>
              </a:rPr>
              <a:t>&lt;-</a:t>
            </a:r>
            <a:r>
              <a:rPr>
                <a:solidFill>
                  <a:srgbClr val="06287E"/>
                </a:solidFill>
                <a:latin typeface="Courier"/>
              </a:rPr>
              <a:t>c</a:t>
            </a:r>
            <a:r>
              <a:rPr>
                <a:latin typeface="Courier"/>
              </a:rPr>
              <a:t>()</a:t>
            </a:r>
            <a:br/>
            <a:r>
              <a:rPr b="1">
                <a:solidFill>
                  <a:srgbClr val="007020"/>
                </a:solidFill>
                <a:latin typeface="Courier"/>
              </a:rPr>
              <a:t>for</a:t>
            </a:r>
            <a:r>
              <a:rPr>
                <a:latin typeface="Courier"/>
              </a:rPr>
              <a:t>(i </a:t>
            </a:r>
            <a:r>
              <a:rPr b="1">
                <a:solidFill>
                  <a:srgbClr val="007020"/>
                </a:solidFill>
                <a:latin typeface="Courier"/>
              </a:rPr>
              <a:t>in</a:t>
            </a:r>
            <a:r>
              <a:rPr>
                <a:latin typeface="Courier"/>
              </a:rPr>
              <a:t> </a:t>
            </a:r>
            <a:r>
              <a:rPr>
                <a:solidFill>
                  <a:srgbClr val="40A070"/>
                </a:solidFill>
                <a:latin typeface="Courier"/>
              </a:rPr>
              <a:t>1</a:t>
            </a:r>
            <a:r>
              <a:rPr>
                <a:solidFill>
                  <a:srgbClr val="4070A0"/>
                </a:solidFill>
                <a:latin typeface="Courier"/>
              </a:rPr>
              <a:t>:</a:t>
            </a:r>
            <a:r>
              <a:rPr>
                <a:solidFill>
                  <a:srgbClr val="40A070"/>
                </a:solidFill>
                <a:latin typeface="Courier"/>
              </a:rPr>
              <a:t>1000</a:t>
            </a:r>
            <a:r>
              <a:rPr>
                <a:latin typeface="Courier"/>
              </a:rPr>
              <a:t>){</a:t>
            </a:r>
            <a:br/>
            <a:r>
              <a:rPr>
                <a:latin typeface="Courier"/>
              </a:rPr>
              <a:t>  A </a:t>
            </a:r>
            <a:r>
              <a:rPr>
                <a:solidFill>
                  <a:srgbClr val="007020"/>
                </a:solidFill>
                <a:latin typeface="Courier"/>
              </a:rPr>
              <a:t>&lt;-</a:t>
            </a:r>
            <a:r>
              <a:rPr>
                <a:latin typeface="Courier"/>
              </a:rPr>
              <a:t> </a:t>
            </a:r>
            <a:r>
              <a:rPr>
                <a:solidFill>
                  <a:srgbClr val="06287E"/>
                </a:solidFill>
                <a:latin typeface="Courier"/>
              </a:rPr>
              <a:t>rnorm</a:t>
            </a:r>
            <a:r>
              <a:rPr>
                <a:latin typeface="Courier"/>
              </a:rPr>
              <a:t>(</a:t>
            </a:r>
            <a:r>
              <a:rPr>
                <a:solidFill>
                  <a:srgbClr val="40A070"/>
                </a:solidFill>
                <a:latin typeface="Courier"/>
              </a:rPr>
              <a:t>10</a:t>
            </a:r>
            <a:r>
              <a:rPr>
                <a:latin typeface="Courier"/>
              </a:rPr>
              <a:t>,</a:t>
            </a:r>
            <a:r>
              <a:rPr>
                <a:solidFill>
                  <a:srgbClr val="40A070"/>
                </a:solidFill>
                <a:latin typeface="Courier"/>
              </a:rPr>
              <a:t>10</a:t>
            </a:r>
            <a:r>
              <a:rPr>
                <a:latin typeface="Courier"/>
              </a:rPr>
              <a:t>,</a:t>
            </a:r>
            <a:r>
              <a:rPr>
                <a:solidFill>
                  <a:srgbClr val="40A070"/>
                </a:solidFill>
                <a:latin typeface="Courier"/>
              </a:rPr>
              <a:t>20</a:t>
            </a:r>
            <a:r>
              <a:rPr>
                <a:latin typeface="Courier"/>
              </a:rPr>
              <a:t>)</a:t>
            </a:r>
            <a:br/>
            <a:r>
              <a:rPr>
                <a:latin typeface="Courier"/>
              </a:rPr>
              <a:t>  B </a:t>
            </a:r>
            <a:r>
              <a:rPr>
                <a:solidFill>
                  <a:srgbClr val="007020"/>
                </a:solidFill>
                <a:latin typeface="Courier"/>
              </a:rPr>
              <a:t>&lt;-</a:t>
            </a:r>
            <a:r>
              <a:rPr>
                <a:latin typeface="Courier"/>
              </a:rPr>
              <a:t> </a:t>
            </a:r>
            <a:r>
              <a:rPr>
                <a:solidFill>
                  <a:srgbClr val="06287E"/>
                </a:solidFill>
                <a:latin typeface="Courier"/>
              </a:rPr>
              <a:t>rnorm</a:t>
            </a:r>
            <a:r>
              <a:rPr>
                <a:latin typeface="Courier"/>
              </a:rPr>
              <a:t>(</a:t>
            </a:r>
            <a:r>
              <a:rPr>
                <a:solidFill>
                  <a:srgbClr val="40A070"/>
                </a:solidFill>
                <a:latin typeface="Courier"/>
              </a:rPr>
              <a:t>10</a:t>
            </a:r>
            <a:r>
              <a:rPr>
                <a:latin typeface="Courier"/>
              </a:rPr>
              <a:t>,</a:t>
            </a:r>
            <a:r>
              <a:rPr>
                <a:solidFill>
                  <a:srgbClr val="40A070"/>
                </a:solidFill>
                <a:latin typeface="Courier"/>
              </a:rPr>
              <a:t>10</a:t>
            </a:r>
            <a:r>
              <a:rPr>
                <a:latin typeface="Courier"/>
              </a:rPr>
              <a:t>,</a:t>
            </a:r>
            <a:r>
              <a:rPr>
                <a:solidFill>
                  <a:srgbClr val="40A070"/>
                </a:solidFill>
                <a:latin typeface="Courier"/>
              </a:rPr>
              <a:t>20</a:t>
            </a:r>
            <a:r>
              <a:rPr>
                <a:latin typeface="Courier"/>
              </a:rPr>
              <a:t>)</a:t>
            </a:r>
            <a:br/>
            <a:r>
              <a:rPr>
                <a:latin typeface="Courier"/>
              </a:rPr>
              <a:t>  C </a:t>
            </a:r>
            <a:r>
              <a:rPr>
                <a:solidFill>
                  <a:srgbClr val="007020"/>
                </a:solidFill>
                <a:latin typeface="Courier"/>
              </a:rPr>
              <a:t>&lt;-</a:t>
            </a:r>
            <a:r>
              <a:rPr>
                <a:latin typeface="Courier"/>
              </a:rPr>
              <a:t> </a:t>
            </a:r>
            <a:r>
              <a:rPr>
                <a:solidFill>
                  <a:srgbClr val="06287E"/>
                </a:solidFill>
                <a:latin typeface="Courier"/>
              </a:rPr>
              <a:t>rnorm</a:t>
            </a:r>
            <a:r>
              <a:rPr>
                <a:latin typeface="Courier"/>
              </a:rPr>
              <a:t>(</a:t>
            </a:r>
            <a:r>
              <a:rPr>
                <a:solidFill>
                  <a:srgbClr val="40A070"/>
                </a:solidFill>
                <a:latin typeface="Courier"/>
              </a:rPr>
              <a:t>10</a:t>
            </a:r>
            <a:r>
              <a:rPr>
                <a:latin typeface="Courier"/>
              </a:rPr>
              <a:t>,</a:t>
            </a:r>
            <a:r>
              <a:rPr>
                <a:solidFill>
                  <a:srgbClr val="40A070"/>
                </a:solidFill>
                <a:latin typeface="Courier"/>
              </a:rPr>
              <a:t>10</a:t>
            </a:r>
            <a:r>
              <a:rPr>
                <a:latin typeface="Courier"/>
              </a:rPr>
              <a:t>,</a:t>
            </a:r>
            <a:r>
              <a:rPr>
                <a:solidFill>
                  <a:srgbClr val="40A070"/>
                </a:solidFill>
                <a:latin typeface="Courier"/>
              </a:rPr>
              <a:t>20</a:t>
            </a:r>
            <a:r>
              <a:rPr>
                <a:latin typeface="Courier"/>
              </a:rPr>
              <a:t>)</a:t>
            </a:r>
            <a:br/>
            <a:r>
              <a:rPr>
                <a:latin typeface="Courier"/>
              </a:rPr>
              <a:t>  DV </a:t>
            </a:r>
            <a:r>
              <a:rPr>
                <a:solidFill>
                  <a:srgbClr val="007020"/>
                </a:solidFill>
                <a:latin typeface="Courier"/>
              </a:rPr>
              <a:t>&lt;-</a:t>
            </a:r>
            <a:r>
              <a:rPr>
                <a:latin typeface="Courier"/>
              </a:rPr>
              <a:t> </a:t>
            </a:r>
            <a:r>
              <a:rPr>
                <a:solidFill>
                  <a:srgbClr val="06287E"/>
                </a:solidFill>
                <a:latin typeface="Courier"/>
              </a:rPr>
              <a:t>c</a:t>
            </a:r>
            <a:r>
              <a:rPr>
                <a:latin typeface="Courier"/>
              </a:rPr>
              <a:t>(A,B,C)</a:t>
            </a:r>
            <a:br/>
            <a:r>
              <a:rPr>
                <a:latin typeface="Courier"/>
              </a:rPr>
              <a:t>  IV </a:t>
            </a:r>
            <a:r>
              <a:rPr>
                <a:solidFill>
                  <a:srgbClr val="007020"/>
                </a:solidFill>
                <a:latin typeface="Courier"/>
              </a:rPr>
              <a:t>&lt;-</a:t>
            </a:r>
            <a:r>
              <a:rPr>
                <a:latin typeface="Courier"/>
              </a:rPr>
              <a:t> </a:t>
            </a:r>
            <a:r>
              <a:rPr>
                <a:solidFill>
                  <a:srgbClr val="06287E"/>
                </a:solidFill>
                <a:latin typeface="Courier"/>
              </a:rPr>
              <a:t>rep</a:t>
            </a:r>
            <a:r>
              <a:rPr>
                <a:latin typeface="Courier"/>
              </a:rPr>
              <a:t>(</a:t>
            </a:r>
            <a:r>
              <a:rPr>
                <a:solidFill>
                  <a:srgbClr val="06287E"/>
                </a:solidFill>
                <a:latin typeface="Courier"/>
              </a:rPr>
              <a:t>c</a:t>
            </a:r>
            <a:r>
              <a:rPr>
                <a:latin typeface="Courier"/>
              </a:rPr>
              <a:t>(</a:t>
            </a:r>
            <a:r>
              <a:rPr>
                <a:solidFill>
                  <a:srgbClr val="4070A0"/>
                </a:solidFill>
                <a:latin typeface="Courier"/>
              </a:rPr>
              <a:t>"A"</a:t>
            </a:r>
            <a:r>
              <a:rPr>
                <a:latin typeface="Courier"/>
              </a:rPr>
              <a:t>,</a:t>
            </a:r>
            <a:r>
              <a:rPr>
                <a:solidFill>
                  <a:srgbClr val="4070A0"/>
                </a:solidFill>
                <a:latin typeface="Courier"/>
              </a:rPr>
              <a:t>"B"</a:t>
            </a:r>
            <a:r>
              <a:rPr>
                <a:latin typeface="Courier"/>
              </a:rPr>
              <a:t>,</a:t>
            </a:r>
            <a:r>
              <a:rPr>
                <a:solidFill>
                  <a:srgbClr val="4070A0"/>
                </a:solidFill>
                <a:latin typeface="Courier"/>
              </a:rPr>
              <a:t>"C"</a:t>
            </a:r>
            <a:r>
              <a:rPr>
                <a:latin typeface="Courier"/>
              </a:rPr>
              <a:t>),</a:t>
            </a:r>
            <a:r>
              <a:rPr>
                <a:solidFill>
                  <a:srgbClr val="7D9029"/>
                </a:solidFill>
                <a:latin typeface="Courier"/>
              </a:rPr>
              <a:t>each=</a:t>
            </a:r>
            <a:r>
              <a:rPr>
                <a:solidFill>
                  <a:srgbClr val="40A070"/>
                </a:solidFill>
                <a:latin typeface="Courier"/>
              </a:rPr>
              <a:t>10</a:t>
            </a:r>
            <a:r>
              <a:rPr>
                <a:latin typeface="Courier"/>
              </a:rPr>
              <a:t>)</a:t>
            </a:r>
            <a:br/>
            <a:r>
              <a:rPr>
                <a:latin typeface="Courier"/>
              </a:rPr>
              <a:t>  df </a:t>
            </a:r>
            <a:r>
              <a:rPr>
                <a:solidFill>
                  <a:srgbClr val="007020"/>
                </a:solidFill>
                <a:latin typeface="Courier"/>
              </a:rPr>
              <a:t>&lt;-</a:t>
            </a:r>
            <a:r>
              <a:rPr>
                <a:latin typeface="Courier"/>
              </a:rPr>
              <a:t> </a:t>
            </a:r>
            <a:r>
              <a:rPr>
                <a:solidFill>
                  <a:srgbClr val="06287E"/>
                </a:solidFill>
                <a:latin typeface="Courier"/>
              </a:rPr>
              <a:t>data.frame</a:t>
            </a:r>
            <a:r>
              <a:rPr>
                <a:latin typeface="Courier"/>
              </a:rPr>
              <a:t>(IV,DV)</a:t>
            </a:r>
            <a:br/>
            <a:r>
              <a:rPr>
                <a:latin typeface="Courier"/>
              </a:rPr>
              <a:t>  sum_aov </a:t>
            </a:r>
            <a:r>
              <a:rPr>
                <a:solidFill>
                  <a:srgbClr val="007020"/>
                </a:solidFill>
                <a:latin typeface="Courier"/>
              </a:rPr>
              <a:t>&lt;-</a:t>
            </a:r>
            <a:r>
              <a:rPr>
                <a:latin typeface="Courier"/>
              </a:rPr>
              <a:t> </a:t>
            </a:r>
            <a:r>
              <a:rPr>
                <a:solidFill>
                  <a:srgbClr val="06287E"/>
                </a:solidFill>
                <a:latin typeface="Courier"/>
              </a:rPr>
              <a:t>summary</a:t>
            </a:r>
            <a:r>
              <a:rPr>
                <a:latin typeface="Courier"/>
              </a:rPr>
              <a:t>(</a:t>
            </a:r>
            <a:r>
              <a:rPr>
                <a:solidFill>
                  <a:srgbClr val="06287E"/>
                </a:solidFill>
                <a:latin typeface="Courier"/>
              </a:rPr>
              <a:t>aov</a:t>
            </a:r>
            <a:r>
              <a:rPr>
                <a:latin typeface="Courier"/>
              </a:rPr>
              <a:t>(DV</a:t>
            </a:r>
            <a:r>
              <a:rPr>
                <a:solidFill>
                  <a:srgbClr val="4070A0"/>
                </a:solidFill>
                <a:latin typeface="Courier"/>
              </a:rPr>
              <a:t>~</a:t>
            </a:r>
            <a:r>
              <a:rPr>
                <a:latin typeface="Courier"/>
              </a:rPr>
              <a:t>IV,df))</a:t>
            </a:r>
            <a:br/>
            <a:r>
              <a:rPr>
                <a:latin typeface="Courier"/>
              </a:rPr>
              <a:t>  save_f[i] </a:t>
            </a:r>
            <a:r>
              <a:rPr>
                <a:solidFill>
                  <a:srgbClr val="007020"/>
                </a:solidFill>
                <a:latin typeface="Courier"/>
              </a:rPr>
              <a:t>&lt;-</a:t>
            </a:r>
            <a:r>
              <a:rPr>
                <a:latin typeface="Courier"/>
              </a:rPr>
              <a:t> sum_aov[[</a:t>
            </a:r>
            <a:r>
              <a:rPr>
                <a:solidFill>
                  <a:srgbClr val="40A070"/>
                </a:solidFill>
                <a:latin typeface="Courier"/>
              </a:rPr>
              <a:t>1</a:t>
            </a:r>
            <a:r>
              <a:rPr>
                <a:latin typeface="Courier"/>
              </a:rPr>
              <a:t>]]</a:t>
            </a:r>
            <a:r>
              <a:rPr>
                <a:solidFill>
                  <a:srgbClr val="4070A0"/>
                </a:solidFill>
                <a:latin typeface="Courier"/>
              </a:rPr>
              <a:t>$`</a:t>
            </a:r>
            <a:r>
              <a:rPr>
                <a:solidFill>
                  <a:srgbClr val="7D9029"/>
                </a:solidFill>
                <a:latin typeface="Courier"/>
              </a:rPr>
              <a:t>F value</a:t>
            </a:r>
            <a:r>
              <a:rPr>
                <a:solidFill>
                  <a:srgbClr val="4070A0"/>
                </a:solidFill>
                <a:latin typeface="Courier"/>
              </a:rPr>
              <a:t>`</a:t>
            </a:r>
            <a:r>
              <a:rPr>
                <a:latin typeface="Courier"/>
              </a:rPr>
              <a:t>[</a:t>
            </a:r>
            <a:r>
              <a:rPr>
                <a:solidFill>
                  <a:srgbClr val="40A070"/>
                </a:solidFill>
                <a:latin typeface="Courier"/>
              </a:rPr>
              <a:t>1</a:t>
            </a:r>
            <a:r>
              <a:rPr>
                <a:latin typeface="Courier"/>
              </a:rPr>
              <a:t>]</a:t>
            </a:r>
            <a:br/>
            <a:r>
              <a:rPr>
                <a:latin typeface="Courier"/>
              </a:rPr>
              <a: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histogram of simulated Fs</a:t>
            </a:r>
          </a:p>
        </p:txBody>
      </p:sp>
      <p:sp>
        <p:nvSpPr>
          <p:cNvPr id="4" name="Text Placeholder 3"/>
          <p:cNvSpPr>
            <a:spLocks noGrp="1"/>
          </p:cNvSpPr>
          <p:nvPr>
            <p:ph idx="2" sz="half" type="body"/>
          </p:nvPr>
        </p:nvSpPr>
        <p:spPr/>
        <p:txBody>
          <a:bodyPr/>
          <a:lstStyle/>
          <a:p>
            <a:pPr lvl="0" indent="0">
              <a:buNone/>
            </a:pPr>
            <a:r>
              <a:rPr>
                <a:solidFill>
                  <a:srgbClr val="06287E"/>
                </a:solidFill>
                <a:latin typeface="Courier"/>
              </a:rPr>
              <a:t>hist</a:t>
            </a:r>
            <a:r>
              <a:rPr>
                <a:latin typeface="Courier"/>
              </a:rPr>
              <a:t>(save_f)</a:t>
            </a:r>
          </a:p>
        </p:txBody>
      </p:sp>
      <p:pic>
        <p:nvPicPr>
          <p:cNvPr descr="7b_indANOVA_files/figure-pptx/unnamed-chunk-11-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Observed F</a:t>
            </a:r>
          </a:p>
        </p:txBody>
      </p:sp>
      <p:sp>
        <p:nvSpPr>
          <p:cNvPr id="4" name="Text Placeholder 3"/>
          <p:cNvSpPr>
            <a:spLocks noGrp="1"/>
          </p:cNvSpPr>
          <p:nvPr>
            <p:ph idx="2" sz="half" type="body"/>
          </p:nvPr>
        </p:nvSpPr>
        <p:spPr/>
        <p:txBody>
          <a:bodyPr/>
          <a:lstStyle/>
          <a:p>
            <a:pPr lvl="0" indent="0" marL="0">
              <a:buNone/>
            </a:pPr>
            <a:r>
              <a:rPr/>
              <a:t>Observed F is computed directly from the data:</a:t>
            </a:r>
          </a:p>
        </p:txBody>
      </p:sp>
      <p:pic>
        <p:nvPicPr>
          <p:cNvPr descr="figs/anova1/aov_formula.png" id="0" name="Picture 1"/>
          <p:cNvPicPr>
            <a:picLocks noGrp="1" noChangeAspect="1"/>
          </p:cNvPicPr>
          <p:nvPr/>
        </p:nvPicPr>
        <p:blipFill>
          <a:blip r:embed="rId2"/>
          <a:stretch>
            <a:fillRect/>
          </a:stretch>
        </p:blipFill>
        <p:spPr bwMode="auto">
          <a:xfrm>
            <a:off x="3568700" y="1155700"/>
            <a:ext cx="5105400" cy="24765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Analytic formula for F-distribution</a:t>
            </a:r>
          </a:p>
        </p:txBody>
      </p:sp>
      <p:sp>
        <p:nvSpPr>
          <p:cNvPr id="3" name="Content Placeholder 2"/>
          <p:cNvSpPr>
            <a:spLocks noGrp="1"/>
          </p:cNvSpPr>
          <p:nvPr>
            <p:ph idx="1"/>
          </p:nvPr>
        </p:nvSpPr>
        <p:spPr/>
        <p:txBody>
          <a:bodyPr/>
          <a:lstStyle/>
          <a:p>
            <a:pPr lvl="0" indent="0" marL="0">
              <a:buNone/>
            </a:pPr>
            <a:r>
              <a:rPr>
                <a:hlinkClick r:id="rId2"/>
              </a:rPr>
              <a:t>see wikipedia page on the F-distribution</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F-distribution shape</a:t>
            </a:r>
          </a:p>
        </p:txBody>
      </p:sp>
      <p:sp>
        <p:nvSpPr>
          <p:cNvPr id="3" name="Content Placeholder 2"/>
          <p:cNvSpPr>
            <a:spLocks noGrp="1"/>
          </p:cNvSpPr>
          <p:nvPr>
            <p:ph idx="1"/>
          </p:nvPr>
        </p:nvSpPr>
        <p:spPr/>
        <p:txBody>
          <a:bodyPr/>
          <a:lstStyle/>
          <a:p>
            <a:pPr lvl="0"/>
            <a:r>
              <a:rPr/>
              <a:t>right-skewed</a:t>
            </a:r>
          </a:p>
          <a:p>
            <a:pPr lvl="0"/>
            <a:r>
              <a:rPr/>
              <a:t>changes depending on dfs for the numerator and denominator</a:t>
            </a:r>
          </a:p>
          <a:p>
            <a:pPr lvl="0" indent="0" marL="0">
              <a:buNone/>
            </a:pPr>
            <a:r>
              <a:rPr/>
              <a:t>Question: Can you ever get an F less than 0?</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Critical F (alpha= .05)</a:t>
            </a:r>
          </a:p>
        </p:txBody>
      </p:sp>
      <p:sp>
        <p:nvSpPr>
          <p:cNvPr id="4" name="Text Placeholder 3"/>
          <p:cNvSpPr>
            <a:spLocks noGrp="1"/>
          </p:cNvSpPr>
          <p:nvPr>
            <p:ph idx="2" sz="half" type="body"/>
          </p:nvPr>
        </p:nvSpPr>
        <p:spPr/>
        <p:txBody>
          <a:bodyPr/>
          <a:lstStyle/>
          <a:p>
            <a:pPr lvl="0" indent="0" marL="0">
              <a:buNone/>
            </a:pPr>
            <a:r>
              <a:rPr/>
              <a:t>Critical F (2,27) = 3.3541308</a:t>
            </a:r>
          </a:p>
        </p:txBody>
      </p:sp>
      <p:pic>
        <p:nvPicPr>
          <p:cNvPr descr="7b_indANOVA_files/figure-pptx/unnamed-chunk-12-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Critical F (alpha= .05)</a:t>
            </a:r>
          </a:p>
        </p:txBody>
      </p:sp>
      <p:sp>
        <p:nvSpPr>
          <p:cNvPr id="4" name="Text Placeholder 3"/>
          <p:cNvSpPr>
            <a:spLocks noGrp="1"/>
          </p:cNvSpPr>
          <p:nvPr>
            <p:ph idx="2" sz="half" type="body"/>
          </p:nvPr>
        </p:nvSpPr>
        <p:spPr/>
        <p:txBody>
          <a:bodyPr/>
          <a:lstStyle/>
          <a:p>
            <a:pPr lvl="0" indent="0" marL="0">
              <a:buNone/>
            </a:pPr>
            <a:r>
              <a:rPr/>
              <a:t>Critical F (9,50) = 2.0733512</a:t>
            </a:r>
          </a:p>
        </p:txBody>
      </p:sp>
      <p:pic>
        <p:nvPicPr>
          <p:cNvPr descr="7b_indANOVA_files/figure-pptx/unnamed-chunk-13-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Critical F by df1 and df2</a:t>
            </a:r>
          </a:p>
        </p:txBody>
      </p:sp>
      <p:pic>
        <p:nvPicPr>
          <p:cNvPr descr="7b_indANOVA_files/figure-pptx/unnamed-chunk-14-1.png" id="0" name="Picture 1"/>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Statistical inference with F</a:t>
            </a:r>
          </a:p>
        </p:txBody>
      </p:sp>
      <p:sp>
        <p:nvSpPr>
          <p:cNvPr id="3" name="Content Placeholder 2"/>
          <p:cNvSpPr>
            <a:spLocks noGrp="1"/>
          </p:cNvSpPr>
          <p:nvPr>
            <p:ph idx="1"/>
          </p:nvPr>
        </p:nvSpPr>
        <p:spPr/>
        <p:txBody>
          <a:bodyPr/>
          <a:lstStyle/>
          <a:p>
            <a:pPr lvl="0"/>
            <a:r>
              <a:rPr/>
              <a:t>Observed F = the f-value you got from your data</a:t>
            </a:r>
          </a:p>
          <a:p>
            <a:pPr lvl="0"/>
            <a:r>
              <a:rPr/>
              <a:t>p-value = the probability of obtaining your f-value or larger by chance</a:t>
            </a:r>
          </a:p>
          <a:p>
            <a:pPr lvl="0"/>
            <a:r>
              <a:rPr/>
              <a:t>Critical F = the f-value associated with your alpha criterion (and df1, df2)</a:t>
            </a:r>
          </a:p>
          <a:p>
            <a:pPr lvl="0"/>
            <a:r>
              <a:rPr/>
              <a:t>p-value = set by the alpha criterion</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Rejecting the Null</a:t>
            </a:r>
          </a:p>
        </p:txBody>
      </p:sp>
      <p:sp>
        <p:nvSpPr>
          <p:cNvPr id="3" name="Content Placeholder 2"/>
          <p:cNvSpPr>
            <a:spLocks noGrp="1"/>
          </p:cNvSpPr>
          <p:nvPr>
            <p:ph idx="1"/>
          </p:nvPr>
        </p:nvSpPr>
        <p:spPr/>
        <p:txBody>
          <a:bodyPr/>
          <a:lstStyle/>
          <a:p>
            <a:pPr lvl="0" indent="0" marL="0">
              <a:buNone/>
            </a:pPr>
            <a:r>
              <a:rPr/>
              <a:t>Decisions:</a:t>
            </a:r>
          </a:p>
          <a:p>
            <a:pPr lvl="0" indent="-342900" marL="342900">
              <a:buAutoNum type="arabicPeriod"/>
            </a:pPr>
            <a:r>
              <a:rPr/>
              <a:t>Reject the null: When the p-value for the observed F is smaller than alpha (or, F observed is larger than F critical)</a:t>
            </a:r>
          </a:p>
          <a:p>
            <a:pPr lvl="0" indent="-342900" marL="342900">
              <a:buAutoNum type="arabicPeriod"/>
            </a:pPr>
            <a:r>
              <a:rPr/>
              <a:t>Fail to reject: When the p-value for the observed F is larger than alpha (or, F observed is smaller than F critical)</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does rejecting the null mean?</a:t>
            </a:r>
          </a:p>
        </p:txBody>
      </p:sp>
      <p:sp>
        <p:nvSpPr>
          <p:cNvPr id="3" name="Content Placeholder 2"/>
          <p:cNvSpPr>
            <a:spLocks noGrp="1"/>
          </p:cNvSpPr>
          <p:nvPr>
            <p:ph idx="1"/>
          </p:nvPr>
        </p:nvSpPr>
        <p:spPr/>
        <p:txBody>
          <a:bodyPr/>
          <a:lstStyle/>
          <a:p>
            <a:pPr lvl="0" indent="0" marL="0">
              <a:buNone/>
            </a:pPr>
            <a:r>
              <a:rPr/>
              <a:t>Rejecting the null = the mean differences between the groups are unlikely to be produced by chance</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F-tests are non-directional</a:t>
            </a:r>
          </a:p>
        </p:txBody>
      </p:sp>
      <p:sp>
        <p:nvSpPr>
          <p:cNvPr id="3" name="Content Placeholder 2"/>
          <p:cNvSpPr>
            <a:spLocks noGrp="1"/>
          </p:cNvSpPr>
          <p:nvPr>
            <p:ph idx="1"/>
          </p:nvPr>
        </p:nvSpPr>
        <p:spPr/>
        <p:txBody>
          <a:bodyPr/>
          <a:lstStyle/>
          <a:p>
            <a:pPr lvl="0" indent="0" marL="0">
              <a:buNone/>
            </a:pPr>
            <a:r>
              <a:rPr/>
              <a:t>Why?</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 R example</a:t>
            </a:r>
          </a:p>
        </p:txBody>
      </p:sp>
      <p:sp>
        <p:nvSpPr>
          <p:cNvPr id="3" name="Content Placeholder 2"/>
          <p:cNvSpPr>
            <a:spLocks noGrp="1"/>
          </p:cNvSpPr>
          <p:nvPr>
            <p:ph idx="1"/>
          </p:nvPr>
        </p:nvSpPr>
        <p:spPr/>
        <p:txBody>
          <a:bodyPr/>
          <a:lstStyle/>
          <a:p>
            <a:pPr lvl="0" indent="0" marL="0">
              <a:buNone/>
            </a:pPr>
            <a:r>
              <a:rPr/>
              <a:t>We simulate data from a between-subjects design with 3 groups.</a:t>
            </a:r>
          </a:p>
          <a:p>
            <a:pPr lvl="0"/>
            <a:r>
              <a:rPr/>
              <a:t>n = 10 in each group</a:t>
            </a:r>
          </a:p>
          <a:p>
            <a:pPr lvl="0"/>
            <a:r>
              <a:rPr/>
              <a:t>all sample data comes from a normal with standard deviation = 5</a:t>
            </a:r>
          </a:p>
          <a:p>
            <a:pPr lvl="0"/>
            <a:r>
              <a:rPr/>
              <a:t>we program some differences in to the means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 is a ratio of variances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F</m:t>
                    </m:r>
                    <m:r>
                      <m:rPr>
                        <m:sty m:val="p"/>
                      </m:rPr>
                      <m:t>=</m:t>
                    </m:r>
                    <m:f>
                      <m:fPr>
                        <m:type m:val="bar"/>
                      </m:fPr>
                      <m:num>
                        <m:r>
                          <m:t>M</m:t>
                        </m:r>
                        <m:sSub>
                          <m:e>
                            <m:r>
                              <m:t>S</m:t>
                            </m:r>
                          </m:e>
                          <m:sub>
                            <m:r>
                              <m:rPr>
                                <m:nor/>
                                <m:sty m:val="p"/>
                              </m:rPr>
                              <m:t>Effect</m:t>
                            </m:r>
                          </m:sub>
                        </m:sSub>
                      </m:num>
                      <m:den>
                        <m:r>
                          <m:t>M</m:t>
                        </m:r>
                        <m:sSub>
                          <m:e>
                            <m:r>
                              <m:t>S</m:t>
                            </m:r>
                          </m:e>
                          <m:sub>
                            <m:r>
                              <m:rPr>
                                <m:nor/>
                                <m:sty m:val="p"/>
                              </m:rPr>
                              <m:t>Error</m:t>
                            </m:r>
                          </m:sub>
                        </m:sSub>
                      </m:den>
                    </m:f>
                  </m:oMath>
                </a14:m>
              </a:p>
              <a:p>
                <a:pPr lvl="0"/>
                <a:r>
                  <a:rPr/>
                  <a:t>F is greater than 1 when the variance due to mean differences between the groups is larger than the remaining error variance</a:t>
                </a:r>
              </a:p>
              <a:p>
                <a:pPr lvl="0"/>
                <a:r>
                  <a:rPr/>
                  <a:t>F is less than 1 when the variance due to to mean differences between the groups is smaller than the remaining error variance</a:t>
                </a:r>
              </a:p>
            </p:txBody>
          </p:sp>
        </mc:Choice>
      </mc:AlternateContent>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simulate the data</a:t>
            </a:r>
          </a:p>
        </p:txBody>
      </p:sp>
      <p:sp>
        <p:nvSpPr>
          <p:cNvPr id="3" name="Content Placeholder 2"/>
          <p:cNvSpPr>
            <a:spLocks noGrp="1"/>
          </p:cNvSpPr>
          <p:nvPr>
            <p:ph idx="1"/>
          </p:nvPr>
        </p:nvSpPr>
        <p:spPr/>
        <p:txBody>
          <a:bodyPr/>
          <a:lstStyle/>
          <a:p>
            <a:pPr lvl="0" indent="0">
              <a:buNone/>
            </a:pPr>
            <a:r>
              <a:rPr>
                <a:latin typeface="Courier"/>
              </a:rPr>
              <a:t>A </a:t>
            </a:r>
            <a:r>
              <a:rPr>
                <a:solidFill>
                  <a:srgbClr val="007020"/>
                </a:solidFill>
                <a:latin typeface="Courier"/>
              </a:rPr>
              <a:t>&lt;-</a:t>
            </a:r>
            <a:r>
              <a:rPr>
                <a:latin typeface="Courier"/>
              </a:rPr>
              <a:t> </a:t>
            </a:r>
            <a:r>
              <a:rPr>
                <a:solidFill>
                  <a:srgbClr val="06287E"/>
                </a:solidFill>
                <a:latin typeface="Courier"/>
              </a:rPr>
              <a:t>rnorm</a:t>
            </a:r>
            <a:r>
              <a:rPr>
                <a:latin typeface="Courier"/>
              </a:rPr>
              <a:t>(</a:t>
            </a:r>
            <a:r>
              <a:rPr>
                <a:solidFill>
                  <a:srgbClr val="40A070"/>
                </a:solidFill>
                <a:latin typeface="Courier"/>
              </a:rPr>
              <a:t>10</a:t>
            </a:r>
            <a:r>
              <a:rPr>
                <a:latin typeface="Courier"/>
              </a:rPr>
              <a:t>,</a:t>
            </a:r>
            <a:r>
              <a:rPr>
                <a:solidFill>
                  <a:srgbClr val="40A070"/>
                </a:solidFill>
                <a:latin typeface="Courier"/>
              </a:rPr>
              <a:t>20</a:t>
            </a:r>
            <a:r>
              <a:rPr>
                <a:latin typeface="Courier"/>
              </a:rPr>
              <a:t>,</a:t>
            </a:r>
            <a:r>
              <a:rPr>
                <a:solidFill>
                  <a:srgbClr val="40A070"/>
                </a:solidFill>
                <a:latin typeface="Courier"/>
              </a:rPr>
              <a:t>5</a:t>
            </a:r>
            <a:r>
              <a:rPr>
                <a:latin typeface="Courier"/>
              </a:rPr>
              <a:t>)</a:t>
            </a:r>
            <a:br/>
            <a:r>
              <a:rPr>
                <a:latin typeface="Courier"/>
              </a:rPr>
              <a:t>B </a:t>
            </a:r>
            <a:r>
              <a:rPr>
                <a:solidFill>
                  <a:srgbClr val="007020"/>
                </a:solidFill>
                <a:latin typeface="Courier"/>
              </a:rPr>
              <a:t>&lt;-</a:t>
            </a:r>
            <a:r>
              <a:rPr>
                <a:latin typeface="Courier"/>
              </a:rPr>
              <a:t> </a:t>
            </a:r>
            <a:r>
              <a:rPr>
                <a:solidFill>
                  <a:srgbClr val="06287E"/>
                </a:solidFill>
                <a:latin typeface="Courier"/>
              </a:rPr>
              <a:t>rnorm</a:t>
            </a:r>
            <a:r>
              <a:rPr>
                <a:latin typeface="Courier"/>
              </a:rPr>
              <a:t>(</a:t>
            </a:r>
            <a:r>
              <a:rPr>
                <a:solidFill>
                  <a:srgbClr val="40A070"/>
                </a:solidFill>
                <a:latin typeface="Courier"/>
              </a:rPr>
              <a:t>10</a:t>
            </a:r>
            <a:r>
              <a:rPr>
                <a:latin typeface="Courier"/>
              </a:rPr>
              <a:t>,</a:t>
            </a:r>
            <a:r>
              <a:rPr>
                <a:solidFill>
                  <a:srgbClr val="40A070"/>
                </a:solidFill>
                <a:latin typeface="Courier"/>
              </a:rPr>
              <a:t>20</a:t>
            </a:r>
            <a:r>
              <a:rPr>
                <a:latin typeface="Courier"/>
              </a:rPr>
              <a:t>,</a:t>
            </a:r>
            <a:r>
              <a:rPr>
                <a:solidFill>
                  <a:srgbClr val="40A070"/>
                </a:solidFill>
                <a:latin typeface="Courier"/>
              </a:rPr>
              <a:t>5</a:t>
            </a:r>
            <a:r>
              <a:rPr>
                <a:latin typeface="Courier"/>
              </a:rPr>
              <a:t>)</a:t>
            </a:r>
            <a:br/>
            <a:r>
              <a:rPr>
                <a:latin typeface="Courier"/>
              </a:rPr>
              <a:t>C </a:t>
            </a:r>
            <a:r>
              <a:rPr>
                <a:solidFill>
                  <a:srgbClr val="007020"/>
                </a:solidFill>
                <a:latin typeface="Courier"/>
              </a:rPr>
              <a:t>&lt;-</a:t>
            </a:r>
            <a:r>
              <a:rPr>
                <a:latin typeface="Courier"/>
              </a:rPr>
              <a:t> </a:t>
            </a:r>
            <a:r>
              <a:rPr>
                <a:solidFill>
                  <a:srgbClr val="06287E"/>
                </a:solidFill>
                <a:latin typeface="Courier"/>
              </a:rPr>
              <a:t>rnorm</a:t>
            </a:r>
            <a:r>
              <a:rPr>
                <a:latin typeface="Courier"/>
              </a:rPr>
              <a:t>(</a:t>
            </a:r>
            <a:r>
              <a:rPr>
                <a:solidFill>
                  <a:srgbClr val="40A070"/>
                </a:solidFill>
                <a:latin typeface="Courier"/>
              </a:rPr>
              <a:t>10</a:t>
            </a:r>
            <a:r>
              <a:rPr>
                <a:latin typeface="Courier"/>
              </a:rPr>
              <a:t>,</a:t>
            </a:r>
            <a:r>
              <a:rPr>
                <a:solidFill>
                  <a:srgbClr val="40A070"/>
                </a:solidFill>
                <a:latin typeface="Courier"/>
              </a:rPr>
              <a:t>40</a:t>
            </a:r>
            <a:r>
              <a:rPr>
                <a:latin typeface="Courier"/>
              </a:rPr>
              <a:t>,</a:t>
            </a:r>
            <a:r>
              <a:rPr>
                <a:solidFill>
                  <a:srgbClr val="40A070"/>
                </a:solidFill>
                <a:latin typeface="Courier"/>
              </a:rPr>
              <a:t>5</a:t>
            </a:r>
            <a:r>
              <a:rPr>
                <a:latin typeface="Courier"/>
              </a:rPr>
              <a:t>)</a:t>
            </a:r>
            <a:br/>
            <a:r>
              <a:rPr>
                <a:latin typeface="Courier"/>
              </a:rPr>
              <a:t>DV </a:t>
            </a:r>
            <a:r>
              <a:rPr>
                <a:solidFill>
                  <a:srgbClr val="007020"/>
                </a:solidFill>
                <a:latin typeface="Courier"/>
              </a:rPr>
              <a:t>&lt;-</a:t>
            </a:r>
            <a:r>
              <a:rPr>
                <a:latin typeface="Courier"/>
              </a:rPr>
              <a:t> </a:t>
            </a:r>
            <a:r>
              <a:rPr>
                <a:solidFill>
                  <a:srgbClr val="06287E"/>
                </a:solidFill>
                <a:latin typeface="Courier"/>
              </a:rPr>
              <a:t>c</a:t>
            </a:r>
            <a:r>
              <a:rPr>
                <a:latin typeface="Courier"/>
              </a:rPr>
              <a:t>(A,B,C)</a:t>
            </a:r>
            <a:br/>
            <a:r>
              <a:rPr>
                <a:latin typeface="Courier"/>
              </a:rPr>
              <a:t>IV </a:t>
            </a:r>
            <a:r>
              <a:rPr>
                <a:solidFill>
                  <a:srgbClr val="007020"/>
                </a:solidFill>
                <a:latin typeface="Courier"/>
              </a:rPr>
              <a:t>&lt;-</a:t>
            </a:r>
            <a:r>
              <a:rPr>
                <a:latin typeface="Courier"/>
              </a:rPr>
              <a:t> </a:t>
            </a:r>
            <a:r>
              <a:rPr>
                <a:solidFill>
                  <a:srgbClr val="06287E"/>
                </a:solidFill>
                <a:latin typeface="Courier"/>
              </a:rPr>
              <a:t>rep</a:t>
            </a:r>
            <a:r>
              <a:rPr>
                <a:latin typeface="Courier"/>
              </a:rPr>
              <a:t>(</a:t>
            </a:r>
            <a:r>
              <a:rPr>
                <a:solidFill>
                  <a:srgbClr val="06287E"/>
                </a:solidFill>
                <a:latin typeface="Courier"/>
              </a:rPr>
              <a:t>c</a:t>
            </a:r>
            <a:r>
              <a:rPr>
                <a:latin typeface="Courier"/>
              </a:rPr>
              <a:t>(</a:t>
            </a:r>
            <a:r>
              <a:rPr>
                <a:solidFill>
                  <a:srgbClr val="4070A0"/>
                </a:solidFill>
                <a:latin typeface="Courier"/>
              </a:rPr>
              <a:t>"A"</a:t>
            </a:r>
            <a:r>
              <a:rPr>
                <a:latin typeface="Courier"/>
              </a:rPr>
              <a:t>,</a:t>
            </a:r>
            <a:r>
              <a:rPr>
                <a:solidFill>
                  <a:srgbClr val="4070A0"/>
                </a:solidFill>
                <a:latin typeface="Courier"/>
              </a:rPr>
              <a:t>"B"</a:t>
            </a:r>
            <a:r>
              <a:rPr>
                <a:latin typeface="Courier"/>
              </a:rPr>
              <a:t>,</a:t>
            </a:r>
            <a:r>
              <a:rPr>
                <a:solidFill>
                  <a:srgbClr val="4070A0"/>
                </a:solidFill>
                <a:latin typeface="Courier"/>
              </a:rPr>
              <a:t>"C"</a:t>
            </a:r>
            <a:r>
              <a:rPr>
                <a:latin typeface="Courier"/>
              </a:rPr>
              <a:t>),</a:t>
            </a:r>
            <a:r>
              <a:rPr>
                <a:solidFill>
                  <a:srgbClr val="7D9029"/>
                </a:solidFill>
                <a:latin typeface="Courier"/>
              </a:rPr>
              <a:t>each=</a:t>
            </a:r>
            <a:r>
              <a:rPr>
                <a:solidFill>
                  <a:srgbClr val="40A070"/>
                </a:solidFill>
                <a:latin typeface="Courier"/>
              </a:rPr>
              <a:t>10</a:t>
            </a:r>
            <a:r>
              <a:rPr>
                <a:latin typeface="Courier"/>
              </a:rPr>
              <a:t>)</a:t>
            </a:r>
            <a:br/>
            <a:r>
              <a:rPr>
                <a:latin typeface="Courier"/>
              </a:rPr>
              <a:t>df </a:t>
            </a:r>
            <a:r>
              <a:rPr>
                <a:solidFill>
                  <a:srgbClr val="007020"/>
                </a:solidFill>
                <a:latin typeface="Courier"/>
              </a:rPr>
              <a:t>&lt;-</a:t>
            </a:r>
            <a:r>
              <a:rPr>
                <a:latin typeface="Courier"/>
              </a:rPr>
              <a:t> </a:t>
            </a:r>
            <a:r>
              <a:rPr>
                <a:solidFill>
                  <a:srgbClr val="06287E"/>
                </a:solidFill>
                <a:latin typeface="Courier"/>
              </a:rPr>
              <a:t>data.frame</a:t>
            </a:r>
            <a:r>
              <a:rPr>
                <a:latin typeface="Courier"/>
              </a:rPr>
              <a:t>(IV,DV)</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plot the data</a:t>
            </a:r>
          </a:p>
        </p:txBody>
      </p:sp>
      <p:pic>
        <p:nvPicPr>
          <p:cNvPr descr="7b_indANOVA_files/figure-pptx/unnamed-chunk-16-1.png" id="0" name="Picture 1"/>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Conduct the ANOVA</a:t>
            </a:r>
          </a:p>
        </p:txBody>
      </p:sp>
      <p:sp>
        <p:nvSpPr>
          <p:cNvPr id="3" name="Content Placeholder 2"/>
          <p:cNvSpPr>
            <a:spLocks noGrp="1"/>
          </p:cNvSpPr>
          <p:nvPr>
            <p:ph idx="1"/>
          </p:nvPr>
        </p:nvSpPr>
        <p:spPr/>
        <p:txBody>
          <a:bodyPr/>
          <a:lstStyle/>
          <a:p>
            <a:pPr lvl="0" indent="0">
              <a:buNone/>
            </a:pPr>
            <a:r>
              <a:rPr>
                <a:solidFill>
                  <a:srgbClr val="06287E"/>
                </a:solidFill>
                <a:latin typeface="Courier"/>
              </a:rPr>
              <a:t>summary</a:t>
            </a:r>
            <a:r>
              <a:rPr>
                <a:latin typeface="Courier"/>
              </a:rPr>
              <a:t>(</a:t>
            </a:r>
            <a:r>
              <a:rPr>
                <a:solidFill>
                  <a:srgbClr val="06287E"/>
                </a:solidFill>
                <a:latin typeface="Courier"/>
              </a:rPr>
              <a:t>aov</a:t>
            </a:r>
            <a:r>
              <a:rPr>
                <a:latin typeface="Courier"/>
              </a:rPr>
              <a:t>(DV</a:t>
            </a:r>
            <a:r>
              <a:rPr>
                <a:solidFill>
                  <a:srgbClr val="4070A0"/>
                </a:solidFill>
                <a:latin typeface="Courier"/>
              </a:rPr>
              <a:t>~</a:t>
            </a:r>
            <a:r>
              <a:rPr>
                <a:latin typeface="Courier"/>
              </a:rPr>
              <a:t>IV,df))</a:t>
            </a:r>
          </a:p>
          <a:p>
            <a:pPr lvl="0" indent="0">
              <a:buNone/>
            </a:pPr>
            <a:r>
              <a:rPr>
                <a:latin typeface="Courier"/>
              </a:rPr>
              <a:t>##             Df Sum Sq Mean Sq F value   Pr(&gt;F)    
## IV           2 1918.7   959.3   45.76 2.13e-09 ***
## Residuals   27  566.1    21.0                     
## ---
## Signif. codes:  0 '***' 0.001 '**' 0.01 '*' 0.05 '.' 0.1 ' ' 1</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Conduct follow-up comparisons</a:t>
            </a:r>
          </a:p>
        </p:txBody>
      </p:sp>
      <p:sp>
        <p:nvSpPr>
          <p:cNvPr id="3" name="Content Placeholder 2"/>
          <p:cNvSpPr>
            <a:spLocks noGrp="1"/>
          </p:cNvSpPr>
          <p:nvPr>
            <p:ph idx="1"/>
          </p:nvPr>
        </p:nvSpPr>
        <p:spPr/>
        <p:txBody>
          <a:bodyPr/>
          <a:lstStyle/>
          <a:p>
            <a:pPr lvl="0"/>
            <a:r>
              <a:rPr/>
              <a:t>The ANOVA will only test the omnibus question…Are there any differences anywhere?</a:t>
            </a:r>
          </a:p>
          <a:p>
            <a:pPr lvl="0"/>
            <a:r>
              <a:rPr/>
              <a:t>Need to concuct additional tests to compare specific means…</a:t>
            </a:r>
          </a:p>
          <a:p>
            <a:pPr lvl="0"/>
            <a:r>
              <a:rPr/>
              <a:t>There are numerous recommendations for the “right” way to do this…For now we do follow-up t-tests, and discuss the implications of this choice in later lectures.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conduct follow-up t-tests A vs. B</a:t>
            </a:r>
          </a:p>
        </p:txBody>
      </p:sp>
      <p:sp>
        <p:nvSpPr>
          <p:cNvPr id="3" name="Content Placeholder 2"/>
          <p:cNvSpPr>
            <a:spLocks noGrp="1"/>
          </p:cNvSpPr>
          <p:nvPr>
            <p:ph idx="1"/>
          </p:nvPr>
        </p:nvSpPr>
        <p:spPr/>
        <p:txBody>
          <a:bodyPr/>
          <a:lstStyle/>
          <a:p>
            <a:pPr lvl="0" indent="0">
              <a:buNone/>
            </a:pPr>
            <a:r>
              <a:rPr>
                <a:solidFill>
                  <a:srgbClr val="06287E"/>
                </a:solidFill>
                <a:latin typeface="Courier"/>
              </a:rPr>
              <a:t>t.test</a:t>
            </a:r>
            <a:r>
              <a:rPr>
                <a:latin typeface="Courier"/>
              </a:rPr>
              <a:t>(A,B,</a:t>
            </a:r>
            <a:r>
              <a:rPr>
                <a:solidFill>
                  <a:srgbClr val="7D9029"/>
                </a:solidFill>
                <a:latin typeface="Courier"/>
              </a:rPr>
              <a:t>var.equal=</a:t>
            </a:r>
            <a:r>
              <a:rPr>
                <a:latin typeface="Courier"/>
              </a:rPr>
              <a:t>T)</a:t>
            </a:r>
          </a:p>
          <a:p>
            <a:pPr lvl="0" indent="0">
              <a:buNone/>
            </a:pPr>
            <a:r>
              <a:rPr>
                <a:latin typeface="Courier"/>
              </a:rPr>
              <a:t>## 
##  Two Sample t-test
## 
## data:  A and B
## t = 1.0267, df = 18, p-value = 0.3182
## alternative hypothesis: true difference in means is not equal to 0
## 95 percent confidence interval:
##  -1.921775  5.595357
## sample estimates:
## mean of x mean of y 
##  21.39142  19.55463</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conduct follow-up t-tests A vs. C</a:t>
            </a:r>
          </a:p>
        </p:txBody>
      </p:sp>
      <p:sp>
        <p:nvSpPr>
          <p:cNvPr id="3" name="Content Placeholder 2"/>
          <p:cNvSpPr>
            <a:spLocks noGrp="1"/>
          </p:cNvSpPr>
          <p:nvPr>
            <p:ph idx="1"/>
          </p:nvPr>
        </p:nvSpPr>
        <p:spPr/>
        <p:txBody>
          <a:bodyPr/>
          <a:lstStyle/>
          <a:p>
            <a:pPr lvl="0" indent="0">
              <a:buNone/>
            </a:pPr>
            <a:r>
              <a:rPr>
                <a:solidFill>
                  <a:srgbClr val="06287E"/>
                </a:solidFill>
                <a:latin typeface="Courier"/>
              </a:rPr>
              <a:t>t.test</a:t>
            </a:r>
            <a:r>
              <a:rPr>
                <a:latin typeface="Courier"/>
              </a:rPr>
              <a:t>(A,C,</a:t>
            </a:r>
            <a:r>
              <a:rPr>
                <a:solidFill>
                  <a:srgbClr val="7D9029"/>
                </a:solidFill>
                <a:latin typeface="Courier"/>
              </a:rPr>
              <a:t>var.equal=</a:t>
            </a:r>
            <a:r>
              <a:rPr>
                <a:latin typeface="Courier"/>
              </a:rPr>
              <a:t>T)</a:t>
            </a:r>
          </a:p>
          <a:p>
            <a:pPr lvl="0" indent="0">
              <a:buNone/>
            </a:pPr>
            <a:r>
              <a:rPr>
                <a:latin typeface="Courier"/>
              </a:rPr>
              <a:t>## 
##  Two Sample t-test
## 
## data:  A and C
## t = -7.6268, df = 18, p-value = 4.806e-07
## alternative hypothesis: true difference in means is not equal to 0
## 95 percent confidence interval:
##  -20.37127 -11.57199
## sample estimates:
## mean of x mean of y 
##  21.39142  37.36305</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Write-up the results</a:t>
            </a:r>
          </a:p>
        </p:txBody>
      </p:sp>
      <p:sp>
        <p:nvSpPr>
          <p:cNvPr id="3" name="Content Placeholder 2"/>
          <p:cNvSpPr>
            <a:spLocks noGrp="1"/>
          </p:cNvSpPr>
          <p:nvPr>
            <p:ph idx="1"/>
          </p:nvPr>
        </p:nvSpPr>
        <p:spPr/>
        <p:txBody>
          <a:bodyPr/>
          <a:lstStyle/>
          <a:p>
            <a:pPr lvl="0" indent="0" marL="0">
              <a:buNone/>
            </a:pPr>
            <a:r>
              <a:rPr/>
              <a:t>See the lab manual for some examples and tips</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class: pink, center, middle, clear</a:t>
            </a:r>
          </a:p>
          <a:p>
            <a:pPr lvl="0" indent="0" marL="0">
              <a:buNone/>
            </a:pPr>
            <a:r>
              <a:rPr/>
              <a:t>Some questions to start thinking about</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Obtaining statistical significance</a:t>
            </a:r>
          </a:p>
        </p:txBody>
      </p:sp>
      <p:sp>
        <p:nvSpPr>
          <p:cNvPr id="3" name="Content Placeholder 2"/>
          <p:cNvSpPr>
            <a:spLocks noGrp="1"/>
          </p:cNvSpPr>
          <p:nvPr>
            <p:ph idx="1"/>
          </p:nvPr>
        </p:nvSpPr>
        <p:spPr/>
        <p:txBody>
          <a:bodyPr/>
          <a:lstStyle/>
          <a:p>
            <a:pPr lvl="0" indent="0" marL="0">
              <a:buNone/>
            </a:pPr>
            <a:r>
              <a:rPr/>
              <a:t>Let’s say you set your alpha criterion to .05 for your statistical test.</a:t>
            </a:r>
          </a:p>
          <a:p>
            <a:pPr lvl="0" indent="-342900" marL="342900">
              <a:buAutoNum type="arabicPeriod"/>
            </a:pPr>
            <a:r>
              <a:rPr/>
              <a:t>If your experimental manipulation </a:t>
            </a:r>
            <a:r>
              <a:rPr b="1"/>
              <a:t>does not</a:t>
            </a:r>
            <a:r>
              <a:rPr/>
              <a:t> work (causes no change across levels), what proportion of the time would you expect to reject the null-hypothesis?</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More questions</a:t>
            </a:r>
          </a:p>
        </p:txBody>
      </p:sp>
      <p:sp>
        <p:nvSpPr>
          <p:cNvPr id="3" name="Content Placeholder 2"/>
          <p:cNvSpPr>
            <a:spLocks noGrp="1"/>
          </p:cNvSpPr>
          <p:nvPr>
            <p:ph idx="1"/>
          </p:nvPr>
        </p:nvSpPr>
        <p:spPr/>
        <p:txBody>
          <a:bodyPr/>
          <a:lstStyle/>
          <a:p>
            <a:pPr lvl="0" indent="-342900" marL="342900">
              <a:buAutoNum startAt="2" type="arabicPeriod"/>
            </a:pPr>
            <a:r>
              <a:rPr/>
              <a:t>If your experimental manipulation </a:t>
            </a:r>
            <a:r>
              <a:rPr b="1"/>
              <a:t>does</a:t>
            </a:r>
            <a:r>
              <a:rPr/>
              <a:t> work, what proportion of the time would you expect to reject the null-hypothesis?</a:t>
            </a:r>
          </a:p>
          <a:p>
            <a:pPr lvl="0" indent="-342900" marL="342900">
              <a:buAutoNum startAt="2" type="arabicPeriod"/>
            </a:pPr>
            <a:r>
              <a:rPr/>
              <a:t>If your experimental manipulation </a:t>
            </a:r>
            <a:r>
              <a:rPr b="1"/>
              <a:t>does</a:t>
            </a:r>
            <a:r>
              <a:rPr/>
              <a:t> work, what proportion of the time would you expect to fail to reject the null-hypothesis?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Visualizing the sources of variance</a:t>
            </a:r>
          </a:p>
        </p:txBody>
      </p:sp>
      <p:sp>
        <p:nvSpPr>
          <p:cNvPr id="3" name="Content Placeholder 2"/>
          <p:cNvSpPr>
            <a:spLocks noGrp="1"/>
          </p:cNvSpPr>
          <p:nvPr>
            <p:ph idx="1"/>
          </p:nvPr>
        </p:nvSpPr>
        <p:spPr/>
        <p:txBody>
          <a:bodyPr/>
          <a:lstStyle/>
          <a:p>
            <a:pPr lvl="0" indent="0" marL="0">
              <a:buNone/>
            </a:pPr>
            <a:r>
              <a:rPr/>
              <a:t>The one-factor ANOVA splits up the total variance into two parts, one for the effect of the means, and one for the remaining unexplained variance.</a:t>
            </a:r>
          </a:p>
          <a:p>
            <a:pPr lvl="0"/>
            <a:r>
              <a:rPr/>
              <a:t>Let’s look at some graphs with sample data and see if we can form intuitions about the value of F</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Even more questions</a:t>
            </a:r>
          </a:p>
        </p:txBody>
      </p:sp>
      <p:sp>
        <p:nvSpPr>
          <p:cNvPr id="3" name="Content Placeholder 2"/>
          <p:cNvSpPr>
            <a:spLocks noGrp="1"/>
          </p:cNvSpPr>
          <p:nvPr>
            <p:ph idx="1"/>
          </p:nvPr>
        </p:nvSpPr>
        <p:spPr/>
        <p:txBody>
          <a:bodyPr/>
          <a:lstStyle/>
          <a:p>
            <a:pPr lvl="0" indent="0" marL="0">
              <a:buNone/>
            </a:pPr>
            <a:r>
              <a:rPr/>
              <a:t>Assume your experimental manipulation does work, and it causes some change between levels</a:t>
            </a:r>
          </a:p>
          <a:p>
            <a:pPr lvl="0" indent="-342900" marL="342900">
              <a:buAutoNum startAt="4" type="arabicPeriod"/>
            </a:pPr>
            <a:r>
              <a:rPr/>
              <a:t>What can you change about your experimental design to increase the proportion of times you would reject the null hypothesis?</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class: Repeated measures ANOVA</a:t>
            </a:r>
          </a:p>
        </p:txBody>
      </p:sp>
      <p:sp>
        <p:nvSpPr>
          <p:cNvPr id="3" name="Content Placeholder 2"/>
          <p:cNvSpPr>
            <a:spLocks noGrp="1"/>
          </p:cNvSpPr>
          <p:nvPr>
            <p:ph idx="1"/>
          </p:nvPr>
        </p:nvSpPr>
        <p:spPr/>
        <p:txBody>
          <a:bodyPr/>
          <a:lstStyle/>
          <a:p>
            <a:pPr lvl="0" indent="-342900" marL="342900">
              <a:buAutoNum type="arabicPeriod"/>
            </a:pPr>
            <a:r>
              <a:rPr/>
              <a:t>First ANOVA quiz due Wednesday, April 10th.</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Questions to answer</a:t>
            </a:r>
          </a:p>
        </p:txBody>
      </p:sp>
      <p:sp>
        <p:nvSpPr>
          <p:cNvPr id="3" name="Content Placeholder 2"/>
          <p:cNvSpPr>
            <a:spLocks noGrp="1"/>
          </p:cNvSpPr>
          <p:nvPr>
            <p:ph idx="1"/>
          </p:nvPr>
        </p:nvSpPr>
        <p:spPr/>
        <p:txBody>
          <a:bodyPr/>
          <a:lstStyle/>
          <a:p>
            <a:pPr lvl="0" indent="-342900" marL="342900">
              <a:buAutoNum type="arabicPeriod"/>
            </a:pPr>
            <a:r>
              <a:rPr/>
              <a:t>How big is the variation between the group means? This tells us about the variation due to the effect.</a:t>
            </a:r>
          </a:p>
          <a:p>
            <a:pPr lvl="0" indent="-342900" marL="342900">
              <a:buAutoNum type="arabicPeriod"/>
            </a:pPr>
            <a:r>
              <a:rPr/>
              <a:t>How big is the variation between each group mean and the scores in each group? This tells us about the leftover variation due to sampling error.</a:t>
            </a:r>
          </a:p>
          <a:p>
            <a:pPr lvl="0" indent="-342900" marL="342900">
              <a:buAutoNum type="arabicPeriod"/>
            </a:pPr>
            <a:r>
              <a:rPr/>
              <a:t>Is one bigger than the other?</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Example 1</a:t>
            </a:r>
          </a:p>
        </p:txBody>
      </p:sp>
      <p:sp>
        <p:nvSpPr>
          <p:cNvPr id="4" name="Text Placeholder 3"/>
          <p:cNvSpPr>
            <a:spLocks noGrp="1"/>
          </p:cNvSpPr>
          <p:nvPr>
            <p:ph idx="2" sz="half" type="body"/>
          </p:nvPr>
        </p:nvSpPr>
        <p:spPr/>
        <p:txBody>
          <a:bodyPr/>
          <a:lstStyle/>
          <a:p>
            <a:pPr lvl="0" indent="0" marL="0">
              <a:buNone/>
            </a:pPr>
            <a:r>
              <a:rPr/>
              <a:t>.pull-left[</a:t>
            </a:r>
          </a:p>
        </p:txBody>
      </p:sp>
      <p:pic>
        <p:nvPicPr>
          <p:cNvPr descr="7b_indANOVA_files/figure-pptx/unnamed-chunk-2-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p>
          <a:p>
            <a:pPr lvl="0" indent="0" marL="0">
              <a:buNone/>
            </a:pPr>
            <a:r>
              <a:rPr/>
              <a:t>]</a:t>
            </a:r>
          </a:p>
          <a:p>
            <a:pPr lvl="0" indent="0" marL="0">
              <a:buNone/>
            </a:pPr>
            <a:r>
              <a:rPr/>
              <a:t>.pull-right[</a:t>
            </a:r>
          </a:p>
          <a:p>
            <a:pPr lvl="0"/>
            <a:r>
              <a:rPr/>
              <a:t>MS Effect = 3102.32</a:t>
            </a:r>
          </a:p>
          <a:p>
            <a:pPr lvl="0"/>
            <a:r>
              <a:rPr/>
              <a:t>MS Error = 0.73</a:t>
            </a:r>
          </a:p>
          <a:p>
            <a:pPr lvl="0"/>
            <a:r>
              <a:rPr/>
              <a:t>F = 4237.73</a:t>
            </a:r>
          </a:p>
          <a:p>
            <a:pPr lvl="0" indent="0" marL="0">
              <a:buNone/>
            </a:pPr>
            <a:r>
              <a:rPr/>
              <a:t>]</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Example 2</a:t>
            </a:r>
          </a:p>
        </p:txBody>
      </p:sp>
      <p:sp>
        <p:nvSpPr>
          <p:cNvPr id="4" name="Text Placeholder 3"/>
          <p:cNvSpPr>
            <a:spLocks noGrp="1"/>
          </p:cNvSpPr>
          <p:nvPr>
            <p:ph idx="2" sz="half" type="body"/>
          </p:nvPr>
        </p:nvSpPr>
        <p:spPr/>
        <p:txBody>
          <a:bodyPr/>
          <a:lstStyle/>
          <a:p>
            <a:pPr lvl="0" indent="0" marL="0">
              <a:buNone/>
            </a:pPr>
            <a:r>
              <a:rPr/>
              <a:t>.pull-left[</a:t>
            </a:r>
          </a:p>
        </p:txBody>
      </p:sp>
      <p:pic>
        <p:nvPicPr>
          <p:cNvPr descr="7b_indANOVA_files/figure-pptx/unnamed-chunk-3-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One-Factor ANOVA continued</dc:title>
  <dc:creator>Matthew Crump</dc:creator>
  <cp:keywords/>
  <dcterms:created xsi:type="dcterms:W3CDTF">2023-09-15T16:44:46Z</dcterms:created>
  <dcterms:modified xsi:type="dcterms:W3CDTF">2023-09-15T16:44:46Z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2018/07/20 (updated: 2023-09-15)</vt:lpwstr>
  </property>
  <property fmtid="{D5CDD505-2E9C-101B-9397-08002B2CF9AE}" pid="3" name="output">
    <vt:lpwstr>powerpoint_presentation</vt:lpwstr>
  </property>
  <property fmtid="{D5CDD505-2E9C-101B-9397-08002B2CF9AE}" pid="4" name="subtitle">
    <vt:lpwstr>Between-subjects designs</vt:lpwstr>
  </property>
</Properties>
</file>