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Repeated measures ANOVA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Within-subjects designs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2023-09-15)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 Subject</a:t>
            </a:r>
          </a:p>
        </p:txBody>
      </p:sp>
      <p:pic>
        <p:nvPicPr>
          <p:cNvPr descr="figs/rmanova/rmSubj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0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Again: SS effect and subject</a:t>
            </a:r>
          </a:p>
        </p:txBody>
      </p:sp>
      <p:pic>
        <p:nvPicPr>
          <p:cNvPr descr="figs/rmanova/rm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193800"/>
            <a:ext cx="767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table</a:t>
            </a:r>
          </a:p>
        </p:txBody>
      </p:sp>
      <p:pic>
        <p:nvPicPr>
          <p:cNvPr descr="figs/rmanova/rmfill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193800"/>
            <a:ext cx="5207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for RM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(A,B,C)</a:t>
            </a:r>
            <a:br/>
            <a:r>
              <a:rPr>
                <a:latin typeface="Courier"/>
              </a:rPr>
              <a:t>subjects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as.factor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IV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"B"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each=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(subjects,IV, DV) 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 frame (rows 1:8)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subjects</a:t>
            </a:r>
          </a:p>
          <a:p>
            <a:pPr lvl="0" indent="0" marL="0">
              <a:buNone/>
            </a:pPr>
            <a:r>
              <a:rPr/>
              <a:t>IV</a:t>
            </a:r>
          </a:p>
          <a:p>
            <a:pPr lvl="0" indent="0" marL="0">
              <a:buNone/>
            </a:pPr>
            <a:r>
              <a:rPr/>
              <a:t>DV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 frame (rows 9:15)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subjects</a:t>
            </a:r>
          </a:p>
          <a:p>
            <a:pPr lvl="0" indent="0" marL="0">
              <a:buNone/>
            </a:pPr>
            <a:r>
              <a:rPr/>
              <a:t>IV</a:t>
            </a:r>
          </a:p>
          <a:p>
            <a:pPr lvl="0" indent="0" marL="0">
              <a:buNone/>
            </a:pPr>
            <a:r>
              <a:rPr/>
              <a:t>DV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11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C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12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C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C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14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C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15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C</a:t>
            </a:r>
          </a:p>
          <a:p>
            <a:pPr lvl="0" indent="0" marL="0">
              <a:buNone/>
            </a:pPr>
            <a:r>
              <a:rPr/>
              <a:t>4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anova formula for repeated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aov(DV~IV + Error(subjects/IV), df)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aov</a:t>
            </a:r>
            <a:r>
              <a:rPr>
                <a:latin typeface="Courier"/>
              </a:rPr>
              <a:t>(DV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IV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Error</a:t>
            </a:r>
            <a:r>
              <a:rPr>
                <a:latin typeface="Courier"/>
              </a:rPr>
              <a:t>(subjects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IV),df))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anova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Error: subjects
##           Df Sum Sq Mean Sq F value Pr(&gt;F)
## Residuals  4     18     4.5               
## 
## Error: subjects:IV
##           Df Sum Sq Mean Sq F value Pr(&gt;F)  
## IV         2     40      20       4 0.0625 .
## Residuals  8     40       5                 
## ---
## Signif. codes:  0 '***' 0.001 '**' 0.01 '*' 0.05 '.' 0.1 ' ' 1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SS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latin typeface="Courier"/>
              </a:rPr>
              <a:t>subject_means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         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(subjects)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             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means=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(DV))</a:t>
            </a:r>
            <a:br/>
            <a:r>
              <a:rPr>
                <a:latin typeface="Courier"/>
              </a:rPr>
              <a:t>grand_mean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DV)</a:t>
            </a:r>
            <a:br/>
            <a:r>
              <a:rPr>
                <a:latin typeface="Courier"/>
              </a:rPr>
              <a:t>n_groups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(df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IV))</a:t>
            </a:r>
            <a:br/>
            <a:r>
              <a:rPr>
                <a:latin typeface="Courier"/>
              </a:rPr>
              <a:t>SS_subjects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n_groups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((subject_means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means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grand_mean)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(SS_subjects)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18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Fs and 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has </a:t>
            </a:r>
            <a:r>
              <a:rPr>
                <a:latin typeface="Courier"/>
              </a:rPr>
              <a:t>pf()</a:t>
            </a:r>
            <a:r>
              <a:rPr/>
              <a:t> and </a:t>
            </a:r>
            <a:r>
              <a:rPr>
                <a:latin typeface="Courier"/>
              </a:rPr>
              <a:t>qf()</a:t>
            </a:r>
            <a:r>
              <a:rPr/>
              <a:t> functions for finding critical values of F given a particular p-value, and p-values associated with particular Fs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Repeated Measures ANOVA</a:t>
            </a:r>
          </a:p>
          <a:p>
            <a:pPr lvl="0" indent="-342900" marL="342900">
              <a:buAutoNum type="arabicPeriod"/>
            </a:pPr>
            <a:r>
              <a:rPr/>
              <a:t>New partition for subjects</a:t>
            </a:r>
          </a:p>
          <a:p>
            <a:pPr lvl="0" indent="-342900" marL="342900">
              <a:buAutoNum type="arabicPeriod"/>
            </a:pPr>
            <a:r>
              <a:rPr/>
              <a:t>Lab example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p-value associated with F(3,27) = 2.15 ?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pf(q, df1, df2)</a:t>
            </a:r>
            <a:r>
              <a:rPr/>
              <a:t> (q is the f-value, stands for quantile)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pf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2.15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0.1172199</a:t>
            </a:r>
          </a:p>
          <a:p>
            <a:pPr lvl="0" indent="0" marL="0">
              <a:buNone/>
            </a:pPr>
            <a:r>
              <a:rPr/>
              <a:t>An F of 2.15 or larger, with degrees of freedom (3,27), occurs with this probability.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Assume an alpha of .05. What is the critical value of F, with degrees of freedom (3,27)?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qf(p, df1, df2)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qf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2.960351</a:t>
            </a:r>
          </a:p>
          <a:p>
            <a:pPr lvl="0" indent="0" marL="0">
              <a:buNone/>
            </a:pPr>
            <a:r>
              <a:rPr/>
              <a:t>We set p to .95. Fs larger than the critical value will occur less than 1-.95=.05 of the time.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Example</a:t>
            </a:r>
          </a:p>
        </p:txBody>
      </p:sp>
      <p:pic>
        <p:nvPicPr>
          <p:cNvPr descr="figs/rmanova/la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research question was whether we would replicate previous finding showing that people type faster when the letters are in word or word like arrangements, compared to random strings</a:t>
            </a:r>
          </a:p>
          <a:p>
            <a:pPr lvl="0"/>
            <a:r>
              <a:rPr/>
              <a:t>Word: truck</a:t>
            </a:r>
          </a:p>
          <a:p>
            <a:pPr lvl="0"/>
            <a:r>
              <a:rPr/>
              <a:t>english-like: quemp</a:t>
            </a:r>
          </a:p>
          <a:p>
            <a:pPr lvl="0"/>
            <a:r>
              <a:rPr/>
              <a:t>random: wxzjy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Repeated Measures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everybody typed letters in the word, english-like, and random conditions</a:t>
            </a:r>
          </a:p>
        </p:txBody>
      </p:sp>
      <p:pic>
        <p:nvPicPr>
          <p:cNvPr descr="figs/rmanova/lab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39800"/>
            <a:ext cx="51054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pic>
        <p:nvPicPr>
          <p:cNvPr descr="figs/rmanova/lab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" y="1193800"/>
            <a:ext cx="811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Repeated measures ANOVA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First ANOVA quiz due Wednesday, April 10th</a:t>
            </a:r>
          </a:p>
          <a:p>
            <a:pPr lvl="0" indent="-342900" marL="342900">
              <a:buAutoNum type="arabicPeriod"/>
            </a:pPr>
            <a:r>
              <a:rPr/>
              <a:t>Repeated measures ANOVA quiz will begin Wednesday, April 10th</a:t>
            </a:r>
          </a:p>
          <a:p>
            <a:pPr lvl="0" indent="-342900" marL="342900">
              <a:buAutoNum type="arabicPeriod"/>
            </a:pPr>
            <a:r>
              <a:rPr/>
              <a:t>Review of extra-credit assignment on Wednesday, April 10th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Repeated measures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to use:</a:t>
            </a:r>
          </a:p>
          <a:p>
            <a:pPr lvl="0" indent="-342900" marL="342900">
              <a:buAutoNum type="arabicPeriod"/>
            </a:pPr>
            <a:r>
              <a:rPr/>
              <a:t>Your design is within-subjects</a:t>
            </a:r>
          </a:p>
          <a:p>
            <a:pPr lvl="0" indent="-342900" marL="342900">
              <a:buAutoNum type="arabicPeriod"/>
            </a:pPr>
            <a:r>
              <a:rPr/>
              <a:t>Your IV has multiple levels (2 or more).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clear, nopad</a:t>
            </a:r>
          </a:p>
        </p:txBody>
      </p:sp>
      <p:pic>
        <p:nvPicPr>
          <p:cNvPr descr="figs/rmanova/SS_ANOV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44500"/>
            <a:ext cx="51054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new partition for Subjects</a:t>
            </a:r>
          </a:p>
        </p:txBody>
      </p:sp>
      <p:pic>
        <p:nvPicPr>
          <p:cNvPr descr="figs/rmanova/SS_RMANOV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193800"/>
            <a:ext cx="584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clear, nopad</a:t>
            </a:r>
          </a:p>
        </p:txBody>
      </p:sp>
      <p:pic>
        <p:nvPicPr>
          <p:cNvPr descr="figs/rmanova/rmANOVA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Fill in this table</a:t>
            </a:r>
          </a:p>
        </p:txBody>
      </p:sp>
      <p:pic>
        <p:nvPicPr>
          <p:cNvPr descr="figs/rmanova/rmblan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36700"/>
            <a:ext cx="8229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 TOTAL</a:t>
            </a:r>
          </a:p>
        </p:txBody>
      </p:sp>
      <p:pic>
        <p:nvPicPr>
          <p:cNvPr descr="figs/rmanova/rm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 Effect</a:t>
            </a:r>
          </a:p>
        </p:txBody>
      </p:sp>
      <p:pic>
        <p:nvPicPr>
          <p:cNvPr descr="figs/rmanova/rmEff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94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Repeated measures ANOVA</dc:title>
  <dc:creator>Matthew Crump</dc:creator>
  <cp:keywords/>
  <dcterms:created xsi:type="dcterms:W3CDTF">2023-09-15T16:44:52Z</dcterms:created>
  <dcterms:modified xsi:type="dcterms:W3CDTF">2023-09-15T16:44:52Z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2023-09-15)</vt:lpwstr>
  </property>
  <property fmtid="{D5CDD505-2E9C-101B-9397-08002B2CF9AE}" pid="3" name="output">
    <vt:lpwstr>powerpoint_presentation</vt:lpwstr>
  </property>
  <property fmtid="{D5CDD505-2E9C-101B-9397-08002B2CF9AE}" pid="4" name="subtitle">
    <vt:lpwstr>Within-subjects designs</vt:lpwstr>
  </property>
</Properties>
</file>