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1717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0588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27373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99360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803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5147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58405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62125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3209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2303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5254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751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80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697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653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67011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84094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B14DC37-E8C4-0140-8897-F31B5E6B5BF7}" type="datetimeFigureOut">
              <a:rPr lang="en-IR" smtClean="0"/>
              <a:t>9/14/2021 R</a:t>
            </a:fld>
            <a:endParaRPr lang="en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BE3198-C2A9-B547-A2DD-68C5AEBA2FC7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6645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5A7C-274E-FB49-BF94-C60CE14A1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MALLTINA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14732-768F-434B-B5DD-141F575E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MYSQL INTERNSHIP</a:t>
            </a: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3447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0781-9F75-4242-A826-DC704454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51EA-396B-3A41-8E3C-81065FCD1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R" dirty="0"/>
              <a:t>d  </a:t>
            </a:r>
          </a:p>
          <a:p>
            <a:r>
              <a:rPr lang="en-US" dirty="0"/>
              <a:t>N</a:t>
            </a:r>
            <a:r>
              <a:rPr lang="en-IR" dirty="0"/>
              <a:t>ame </a:t>
            </a:r>
          </a:p>
          <a:p>
            <a:r>
              <a:rPr lang="en-IR" dirty="0"/>
              <a:t>Email</a:t>
            </a:r>
          </a:p>
          <a:p>
            <a:r>
              <a:rPr lang="en-US" dirty="0" err="1"/>
              <a:t>Email_verified_at</a:t>
            </a:r>
            <a:endParaRPr lang="en-US" dirty="0"/>
          </a:p>
          <a:p>
            <a:r>
              <a:rPr lang="en-US" dirty="0"/>
              <a:t>P</a:t>
            </a:r>
            <a:r>
              <a:rPr lang="en-IR" dirty="0"/>
              <a:t>assword</a:t>
            </a:r>
          </a:p>
          <a:p>
            <a:r>
              <a:rPr lang="en-US" dirty="0" err="1"/>
              <a:t>remember_token</a:t>
            </a:r>
            <a:endParaRPr lang="en-IR" dirty="0"/>
          </a:p>
          <a:p>
            <a:r>
              <a:rPr lang="en-US" dirty="0"/>
              <a:t>C</a:t>
            </a:r>
            <a:r>
              <a:rPr lang="en-IR" dirty="0"/>
              <a:t>reated_at</a:t>
            </a:r>
          </a:p>
          <a:p>
            <a:r>
              <a:rPr lang="en-US" dirty="0"/>
              <a:t>U</a:t>
            </a:r>
            <a:r>
              <a:rPr lang="en-IR" dirty="0"/>
              <a:t>pdate_at</a:t>
            </a:r>
          </a:p>
        </p:txBody>
      </p:sp>
    </p:spTree>
    <p:extLst>
      <p:ext uri="{BB962C8B-B14F-4D97-AF65-F5344CB8AC3E}">
        <p14:creationId xmlns:p14="http://schemas.microsoft.com/office/powerpoint/2010/main" val="105943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4879-29D3-8B4E-8042-704A4D1B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6834-36EC-AB45-9CD7-27E77AE0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R" dirty="0"/>
              <a:t>d</a:t>
            </a:r>
          </a:p>
          <a:p>
            <a:r>
              <a:rPr lang="en-US" dirty="0"/>
              <a:t>Body</a:t>
            </a:r>
          </a:p>
          <a:p>
            <a:r>
              <a:rPr lang="en-US" dirty="0" err="1"/>
              <a:t>User_id</a:t>
            </a:r>
            <a:endParaRPr lang="en-US" dirty="0"/>
          </a:p>
          <a:p>
            <a:r>
              <a:rPr lang="en-US" dirty="0" err="1"/>
              <a:t>Created_at</a:t>
            </a:r>
            <a:endParaRPr lang="en-US" dirty="0"/>
          </a:p>
          <a:p>
            <a:r>
              <a:rPr lang="en-US" dirty="0" err="1"/>
              <a:t>Updated_at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24883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9D2D-5F43-8749-B8FB-1320604B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BFE1-AF04-1C42-8AFF-030F6A73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R" dirty="0"/>
              <a:t>d</a:t>
            </a:r>
          </a:p>
          <a:p>
            <a:r>
              <a:rPr lang="en-US" dirty="0"/>
              <a:t>T</a:t>
            </a:r>
            <a:r>
              <a:rPr lang="en-IR" dirty="0"/>
              <a:t>itle</a:t>
            </a:r>
          </a:p>
          <a:p>
            <a:r>
              <a:rPr lang="en-US" dirty="0"/>
              <a:t>P</a:t>
            </a:r>
            <a:r>
              <a:rPr lang="en-IR" dirty="0"/>
              <a:t>arent_id</a:t>
            </a:r>
          </a:p>
          <a:p>
            <a:r>
              <a:rPr lang="en-US" dirty="0"/>
              <a:t>C</a:t>
            </a:r>
            <a:r>
              <a:rPr lang="en-IR" dirty="0"/>
              <a:t>reated_at</a:t>
            </a:r>
          </a:p>
          <a:p>
            <a:r>
              <a:rPr lang="en-US" dirty="0"/>
              <a:t>U</a:t>
            </a:r>
            <a:r>
              <a:rPr lang="en-IR" dirty="0"/>
              <a:t>pdated_at</a:t>
            </a: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76778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A37B-5EEA-7840-8FB4-7E49B21B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E730-C0D0-F248-95BD-D91D846E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R" dirty="0"/>
              <a:t>d </a:t>
            </a:r>
          </a:p>
          <a:p>
            <a:r>
              <a:rPr lang="en-US" dirty="0"/>
              <a:t>C</a:t>
            </a:r>
            <a:r>
              <a:rPr lang="en-IR" dirty="0"/>
              <a:t>ategory_id</a:t>
            </a:r>
            <a:endParaRPr lang="en-US" dirty="0"/>
          </a:p>
          <a:p>
            <a:r>
              <a:rPr lang="en-US" dirty="0"/>
              <a:t>T</a:t>
            </a:r>
            <a:r>
              <a:rPr lang="en-IR" dirty="0"/>
              <a:t>itle</a:t>
            </a:r>
          </a:p>
          <a:p>
            <a:r>
              <a:rPr lang="en-US" dirty="0"/>
              <a:t>P</a:t>
            </a:r>
            <a:r>
              <a:rPr lang="en-IR" dirty="0"/>
              <a:t>rice </a:t>
            </a:r>
          </a:p>
          <a:p>
            <a:r>
              <a:rPr lang="en-US" dirty="0"/>
              <a:t>C</a:t>
            </a:r>
            <a:r>
              <a:rPr lang="en-IR" dirty="0"/>
              <a:t>reated_at</a:t>
            </a:r>
          </a:p>
          <a:p>
            <a:r>
              <a:rPr lang="en-US" dirty="0"/>
              <a:t>U</a:t>
            </a:r>
            <a:r>
              <a:rPr lang="en-IR" dirty="0"/>
              <a:t>pdated_at</a:t>
            </a: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42513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D874-C126-7347-8468-BD65634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45B7-9B56-B84A-AC4D-3338B1B4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R" dirty="0"/>
              <a:t>d</a:t>
            </a:r>
          </a:p>
          <a:p>
            <a:r>
              <a:rPr lang="en-US" dirty="0"/>
              <a:t>U</a:t>
            </a:r>
            <a:r>
              <a:rPr lang="en-IR" dirty="0"/>
              <a:t>ser_id</a:t>
            </a:r>
            <a:endParaRPr lang="fa-IR" dirty="0"/>
          </a:p>
          <a:p>
            <a:r>
              <a:rPr lang="en-US" dirty="0"/>
              <a:t>Status</a:t>
            </a:r>
            <a:endParaRPr lang="en-IR" dirty="0"/>
          </a:p>
          <a:p>
            <a:r>
              <a:rPr lang="en-IR" dirty="0"/>
              <a:t>Address_id</a:t>
            </a:r>
          </a:p>
          <a:p>
            <a:r>
              <a:rPr lang="en-IR" dirty="0"/>
              <a:t>Created_at</a:t>
            </a:r>
          </a:p>
          <a:p>
            <a:r>
              <a:rPr lang="en-IR" dirty="0"/>
              <a:t>Updated_at</a:t>
            </a:r>
          </a:p>
        </p:txBody>
      </p:sp>
    </p:spTree>
    <p:extLst>
      <p:ext uri="{BB962C8B-B14F-4D97-AF65-F5344CB8AC3E}">
        <p14:creationId xmlns:p14="http://schemas.microsoft.com/office/powerpoint/2010/main" val="268668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C4A-8990-D442-8B8A-3A67766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Order_details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2CA8-3391-1246-9CB0-0B4A972E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IR" dirty="0"/>
              <a:t>d</a:t>
            </a:r>
          </a:p>
          <a:p>
            <a:r>
              <a:rPr lang="en-IR" dirty="0"/>
              <a:t>Order_id</a:t>
            </a:r>
          </a:p>
          <a:p>
            <a:r>
              <a:rPr lang="en-US" dirty="0"/>
              <a:t>P</a:t>
            </a:r>
            <a:r>
              <a:rPr lang="en-IR" dirty="0"/>
              <a:t>roduct_id</a:t>
            </a:r>
          </a:p>
          <a:p>
            <a:r>
              <a:rPr lang="en-US" dirty="0"/>
              <a:t>Q</a:t>
            </a:r>
            <a:r>
              <a:rPr lang="en-IR" dirty="0"/>
              <a:t>uantity</a:t>
            </a:r>
          </a:p>
          <a:p>
            <a:r>
              <a:rPr lang="en-US" dirty="0"/>
              <a:t>P</a:t>
            </a:r>
            <a:r>
              <a:rPr lang="en-IR" dirty="0"/>
              <a:t>rice</a:t>
            </a:r>
          </a:p>
          <a:p>
            <a:r>
              <a:rPr lang="en-IR" dirty="0"/>
              <a:t>Discount</a:t>
            </a:r>
          </a:p>
          <a:p>
            <a:r>
              <a:rPr lang="en-IR" dirty="0"/>
              <a:t>Created_at</a:t>
            </a:r>
          </a:p>
          <a:p>
            <a:r>
              <a:rPr lang="en-IR" dirty="0"/>
              <a:t>Updated_at</a:t>
            </a: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245412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335C-CD10-EB45-86CB-B5E6CAFA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D4BC-B7BB-9E4D-ADD2-0DFCC4D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IR" dirty="0"/>
              <a:t>d</a:t>
            </a:r>
          </a:p>
          <a:p>
            <a:r>
              <a:rPr lang="en-US" dirty="0"/>
              <a:t>P</a:t>
            </a:r>
            <a:r>
              <a:rPr lang="en-IR" dirty="0"/>
              <a:t>ay_type</a:t>
            </a:r>
          </a:p>
          <a:p>
            <a:r>
              <a:rPr lang="en-US" dirty="0"/>
              <a:t>P</a:t>
            </a:r>
            <a:r>
              <a:rPr lang="en-IR" dirty="0"/>
              <a:t>ay_id</a:t>
            </a:r>
          </a:p>
          <a:p>
            <a:r>
              <a:rPr lang="en-IR" dirty="0"/>
              <a:t>Price</a:t>
            </a:r>
          </a:p>
          <a:p>
            <a:r>
              <a:rPr lang="en-US" dirty="0" err="1"/>
              <a:t>Order_id</a:t>
            </a:r>
            <a:endParaRPr lang="en-US" dirty="0"/>
          </a:p>
          <a:p>
            <a:r>
              <a:rPr lang="en-US" dirty="0" err="1"/>
              <a:t>Bank_code</a:t>
            </a:r>
            <a:endParaRPr lang="en-US" dirty="0"/>
          </a:p>
          <a:p>
            <a:r>
              <a:rPr lang="en-US" dirty="0"/>
              <a:t>Status</a:t>
            </a:r>
          </a:p>
          <a:p>
            <a:r>
              <a:rPr lang="en-US" dirty="0" err="1"/>
              <a:t>Created_at</a:t>
            </a:r>
            <a:endParaRPr lang="en-US" dirty="0"/>
          </a:p>
          <a:p>
            <a:r>
              <a:rPr lang="en-US" dirty="0" err="1"/>
              <a:t>Updated_at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9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B0D6-CE4F-D541-9640-F438593C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report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3E56-A22E-3B49-9D7A-BD8E6A0E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/>
              <a:t>نمایش لیست کاربران به همراه </a:t>
            </a:r>
            <a:r>
              <a:rPr lang="fa-IR" dirty="0" err="1"/>
              <a:t>ادرس</a:t>
            </a:r>
            <a:r>
              <a:rPr lang="fa-IR" dirty="0"/>
              <a:t> </a:t>
            </a:r>
            <a:r>
              <a:rPr lang="fa-IR" dirty="0" err="1"/>
              <a:t>هایی</a:t>
            </a:r>
            <a:r>
              <a:rPr lang="fa-IR" dirty="0"/>
              <a:t> که دارید </a:t>
            </a:r>
          </a:p>
          <a:p>
            <a:pPr marL="0" indent="0" algn="r">
              <a:buNone/>
            </a:pPr>
            <a:r>
              <a:rPr lang="fa-IR" dirty="0"/>
              <a:t>ستون های مورد نظر ( نام کاربر – ایمیل کاربر - </a:t>
            </a:r>
            <a:r>
              <a:rPr lang="fa-IR" dirty="0" err="1"/>
              <a:t>ادرس</a:t>
            </a:r>
            <a:r>
              <a:rPr lang="fa-IR" dirty="0"/>
              <a:t> )</a:t>
            </a:r>
          </a:p>
          <a:p>
            <a:pPr marL="0" indent="0">
              <a:buNone/>
            </a:pPr>
            <a:r>
              <a:rPr lang="fa-IR" dirty="0"/>
              <a:t>-----------------------------------------------------------------------------------------------------------------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users.name,users.email,addresses.body</a:t>
            </a:r>
            <a:r>
              <a:rPr lang="en-US" dirty="0"/>
              <a:t> from users </a:t>
            </a:r>
          </a:p>
          <a:p>
            <a:pPr marL="0" indent="0">
              <a:buNone/>
            </a:pPr>
            <a:r>
              <a:rPr lang="en-US" dirty="0"/>
              <a:t>join addresses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addresses.user_id</a:t>
            </a:r>
            <a:r>
              <a:rPr lang="en-US" dirty="0"/>
              <a:t> = </a:t>
            </a:r>
            <a:r>
              <a:rPr lang="en-US" dirty="0" err="1"/>
              <a:t>users.id</a:t>
            </a:r>
            <a:r>
              <a:rPr lang="en-US" dirty="0"/>
              <a:t> 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66574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13DB-8C96-4349-A070-34089E1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report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A9D8-B02B-9746-BA65-460AEF2D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/>
              <a:t>نمایش کاربران به همراه سفارش </a:t>
            </a:r>
            <a:r>
              <a:rPr lang="fa-IR" dirty="0" err="1"/>
              <a:t>هایی</a:t>
            </a:r>
            <a:r>
              <a:rPr lang="fa-IR" dirty="0"/>
              <a:t> که داشته </a:t>
            </a:r>
            <a:r>
              <a:rPr lang="fa-IR" dirty="0" err="1"/>
              <a:t>اند</a:t>
            </a:r>
            <a:r>
              <a:rPr lang="fa-IR" dirty="0"/>
              <a:t> ( نمایش به صورت اخرین سفارش به اولین سفارش )</a:t>
            </a:r>
          </a:p>
          <a:p>
            <a:pPr algn="r"/>
            <a:r>
              <a:rPr lang="fa-IR" dirty="0"/>
              <a:t>ستون های مورد نظر (نام کاربر – ایمیل کاربر – وضعیت سفارش – تاریخ ثبت سفارش – </a:t>
            </a:r>
            <a:r>
              <a:rPr lang="fa-IR" dirty="0" err="1"/>
              <a:t>شناسه</a:t>
            </a:r>
            <a:r>
              <a:rPr lang="fa-IR" dirty="0"/>
              <a:t> </a:t>
            </a:r>
            <a:r>
              <a:rPr lang="fa-IR" dirty="0" err="1"/>
              <a:t>ی</a:t>
            </a:r>
            <a:r>
              <a:rPr lang="fa-IR" dirty="0"/>
              <a:t> سفارش)</a:t>
            </a:r>
          </a:p>
          <a:p>
            <a:pPr marL="0" indent="0">
              <a:buNone/>
            </a:pPr>
            <a:r>
              <a:rPr lang="fa-IR" dirty="0"/>
              <a:t>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select name , email , status , </a:t>
            </a:r>
            <a:r>
              <a:rPr lang="en-US" dirty="0" err="1"/>
              <a:t>orders.created_at</a:t>
            </a:r>
            <a:r>
              <a:rPr lang="en-US" dirty="0"/>
              <a:t>, </a:t>
            </a:r>
            <a:r>
              <a:rPr lang="en-US" dirty="0" err="1"/>
              <a:t>orders.id</a:t>
            </a:r>
            <a:r>
              <a:rPr lang="en-US" dirty="0"/>
              <a:t>  from users </a:t>
            </a:r>
          </a:p>
          <a:p>
            <a:pPr marL="0" indent="0">
              <a:buNone/>
            </a:pPr>
            <a:r>
              <a:rPr lang="en-US" dirty="0"/>
              <a:t>join orders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orders.user_id</a:t>
            </a:r>
            <a:r>
              <a:rPr lang="en-US" dirty="0"/>
              <a:t> = </a:t>
            </a:r>
            <a:r>
              <a:rPr lang="en-US" dirty="0" err="1"/>
              <a:t>users.id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 </a:t>
            </a:r>
            <a:r>
              <a:rPr lang="en-US" dirty="0" err="1"/>
              <a:t>orders.created_at</a:t>
            </a:r>
            <a:r>
              <a:rPr lang="en-US" dirty="0"/>
              <a:t> desc 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55220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5189-F4D5-444B-AC26-174DA0DB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R" dirty="0"/>
              <a:t>hird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B4FC-6201-4C4A-86A1-316034AD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/>
              <a:t>لیست دسته بندی های که </a:t>
            </a:r>
            <a:r>
              <a:rPr lang="fa-IR" dirty="0" err="1"/>
              <a:t>ی</a:t>
            </a:r>
            <a:r>
              <a:rPr lang="fa-IR" dirty="0"/>
              <a:t> دسته </a:t>
            </a:r>
            <a:r>
              <a:rPr lang="fa-IR" dirty="0" err="1"/>
              <a:t>ی</a:t>
            </a:r>
            <a:r>
              <a:rPr lang="fa-IR" dirty="0"/>
              <a:t> والد دارند</a:t>
            </a:r>
          </a:p>
          <a:p>
            <a:pPr marL="0" indent="0" algn="r">
              <a:buNone/>
            </a:pPr>
            <a:r>
              <a:rPr lang="fa-IR" dirty="0"/>
              <a:t>ستون های مورد نظر (نام دسته </a:t>
            </a:r>
            <a:r>
              <a:rPr lang="fa-IR" dirty="0" err="1"/>
              <a:t>ی</a:t>
            </a:r>
            <a:r>
              <a:rPr lang="fa-IR" dirty="0"/>
              <a:t> والد – نام دسته </a:t>
            </a:r>
            <a:r>
              <a:rPr lang="fa-IR" dirty="0" err="1"/>
              <a:t>ی</a:t>
            </a:r>
            <a:r>
              <a:rPr lang="fa-IR" dirty="0"/>
              <a:t> فرزند) </a:t>
            </a:r>
          </a:p>
          <a:p>
            <a:pPr marL="0" indent="0" algn="r">
              <a:buNone/>
            </a:pPr>
            <a:r>
              <a:rPr lang="fa-IR" dirty="0"/>
              <a:t>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parent.title</a:t>
            </a:r>
            <a:r>
              <a:rPr lang="en-US" dirty="0"/>
              <a:t> as </a:t>
            </a:r>
            <a:r>
              <a:rPr lang="en-US" dirty="0" err="1"/>
              <a:t>parent_title</a:t>
            </a:r>
            <a:r>
              <a:rPr lang="en-US" dirty="0"/>
              <a:t> , </a:t>
            </a:r>
            <a:r>
              <a:rPr lang="en-US" dirty="0" err="1"/>
              <a:t>child.title</a:t>
            </a:r>
            <a:r>
              <a:rPr lang="en-US" dirty="0"/>
              <a:t> as </a:t>
            </a:r>
            <a:r>
              <a:rPr lang="en-US" dirty="0" err="1"/>
              <a:t>child_title</a:t>
            </a:r>
            <a:r>
              <a:rPr lang="en-US" dirty="0"/>
              <a:t> from categories as parent</a:t>
            </a:r>
          </a:p>
          <a:p>
            <a:pPr marL="0" indent="0">
              <a:buNone/>
            </a:pPr>
            <a:r>
              <a:rPr lang="en-US" dirty="0"/>
              <a:t>join categories as child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child.parent_id</a:t>
            </a:r>
            <a:r>
              <a:rPr lang="en-US" dirty="0"/>
              <a:t> = </a:t>
            </a:r>
            <a:r>
              <a:rPr lang="en-US" dirty="0" err="1"/>
              <a:t>parent.id</a:t>
            </a:r>
            <a:r>
              <a:rPr lang="en-US" dirty="0"/>
              <a:t> 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304008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E2A3-44E7-A045-80DE-50D25D02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1D11-869F-7B4F-9EAD-429EEEF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R" dirty="0"/>
              <a:t>Definitions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R" dirty="0"/>
              <a:t>Desing Online Shop Database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R" dirty="0"/>
              <a:t>Start Run Command In The Mysql Command Line :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800" dirty="0"/>
              <a:t>C</a:t>
            </a:r>
            <a:r>
              <a:rPr lang="en-IR" sz="1800" dirty="0"/>
              <a:t>reate DataBasae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IR" sz="1800" dirty="0"/>
              <a:t>Create Tables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IR" sz="1800" dirty="0"/>
              <a:t>Insert, Update, Delete, Select data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800" dirty="0"/>
              <a:t>S</a:t>
            </a:r>
            <a:r>
              <a:rPr lang="en-IR" sz="1800" dirty="0"/>
              <a:t>orting data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IR" sz="1800" dirty="0"/>
              <a:t>Filtering data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800" dirty="0"/>
              <a:t>J</a:t>
            </a:r>
            <a:r>
              <a:rPr lang="en-IR" sz="1800" dirty="0"/>
              <a:t>oin tables</a:t>
            </a:r>
          </a:p>
          <a:p>
            <a:pPr marL="514350" indent="-514350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1800" dirty="0"/>
              <a:t>G</a:t>
            </a:r>
            <a:r>
              <a:rPr lang="en-IR" sz="1800" dirty="0"/>
              <a:t>rouping data</a:t>
            </a:r>
          </a:p>
        </p:txBody>
      </p:sp>
    </p:spTree>
    <p:extLst>
      <p:ext uri="{BB962C8B-B14F-4D97-AF65-F5344CB8AC3E}">
        <p14:creationId xmlns:p14="http://schemas.microsoft.com/office/powerpoint/2010/main" val="380064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2B9F-7FD2-5245-8EE0-023478FF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R" dirty="0"/>
              <a:t>ourth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A9BF-08DA-DC4F-AAD3-2B32FC30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/>
              <a:t>نمایش پرداخت های موفقی که کاربر از طریق سفارش انجام نداده است  </a:t>
            </a:r>
            <a:endParaRPr lang="en-US" dirty="0"/>
          </a:p>
          <a:p>
            <a:pPr marL="0" indent="0" algn="r">
              <a:buNone/>
            </a:pPr>
            <a:r>
              <a:rPr lang="fa-IR" dirty="0"/>
              <a:t>ستون های مورد نظر (نام کاربر – ایمیل کاربر – وضعیت پرداخت – نوع پرداخت )</a:t>
            </a:r>
          </a:p>
          <a:p>
            <a:pPr marL="0" indent="0" algn="r">
              <a:buNone/>
            </a:pPr>
            <a:r>
              <a:rPr lang="fa-IR" dirty="0"/>
              <a:t>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select name , email , status , </a:t>
            </a:r>
            <a:r>
              <a:rPr lang="en-US" dirty="0" err="1"/>
              <a:t>pay_type</a:t>
            </a:r>
            <a:r>
              <a:rPr lang="en-US" dirty="0"/>
              <a:t> , price  from users </a:t>
            </a:r>
          </a:p>
          <a:p>
            <a:pPr marL="0" indent="0">
              <a:buNone/>
            </a:pPr>
            <a:r>
              <a:rPr lang="en-US" dirty="0"/>
              <a:t>join payments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payments.pay_id</a:t>
            </a:r>
            <a:r>
              <a:rPr lang="en-US" dirty="0"/>
              <a:t> = </a:t>
            </a:r>
            <a:r>
              <a:rPr lang="en-US" dirty="0" err="1"/>
              <a:t>users.id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status = 'done' and </a:t>
            </a:r>
            <a:r>
              <a:rPr lang="en-US" dirty="0" err="1"/>
              <a:t>pay_type</a:t>
            </a:r>
            <a:r>
              <a:rPr lang="en-US" dirty="0"/>
              <a:t> </a:t>
            </a:r>
            <a:r>
              <a:rPr lang="fa-IR" dirty="0"/>
              <a:t>&lt;&gt;</a:t>
            </a:r>
            <a:r>
              <a:rPr lang="en-US" dirty="0"/>
              <a:t> 'App\\Models\\Order'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2265902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A27D-3291-814D-B0EF-B72EB3B8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</a:t>
            </a:r>
            <a:r>
              <a:rPr lang="en-IR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8D92-99B7-DC40-AFE2-D909C464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2420471"/>
            <a:ext cx="11187953" cy="4281543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fa-IR" sz="7200" dirty="0"/>
              <a:t>نمایش </a:t>
            </a:r>
            <a:r>
              <a:rPr lang="fa-IR" sz="7200" dirty="0" err="1"/>
              <a:t>کاربرانی</a:t>
            </a:r>
            <a:r>
              <a:rPr lang="fa-IR" sz="7200" dirty="0"/>
              <a:t> که بیشتر از ۴ نوع محصول سفارش داده </a:t>
            </a:r>
            <a:r>
              <a:rPr lang="fa-IR" sz="7200" dirty="0" err="1"/>
              <a:t>اند</a:t>
            </a:r>
            <a:r>
              <a:rPr lang="fa-IR" sz="7200" dirty="0"/>
              <a:t> (موارد تکراری مجاز است)</a:t>
            </a:r>
          </a:p>
          <a:p>
            <a:pPr algn="r"/>
            <a:r>
              <a:rPr lang="fa-IR" sz="7200" dirty="0"/>
              <a:t>ستون های مورد نظر ( نام کاربر – ایمیل کاربر – تعداد محصول )</a:t>
            </a:r>
          </a:p>
          <a:p>
            <a:pPr algn="r"/>
            <a:r>
              <a:rPr lang="fa-IR" sz="7200" dirty="0"/>
              <a:t>------------------------------------------------------------------------------------------------------------</a:t>
            </a:r>
            <a:endParaRPr lang="en-US" sz="7200" dirty="0"/>
          </a:p>
          <a:p>
            <a:pPr marL="0" indent="0">
              <a:buNone/>
            </a:pPr>
            <a:r>
              <a:rPr lang="fa-IR" dirty="0"/>
              <a:t>-</a:t>
            </a:r>
            <a:endParaRPr lang="fa-IR" sz="7200" dirty="0"/>
          </a:p>
          <a:p>
            <a:pPr marL="0" indent="0">
              <a:buNone/>
            </a:pPr>
            <a:r>
              <a:rPr lang="en-US" sz="4500" dirty="0"/>
              <a:t>select </a:t>
            </a:r>
            <a:r>
              <a:rPr lang="en-US" sz="4500" dirty="0" err="1"/>
              <a:t>users.id</a:t>
            </a:r>
            <a:r>
              <a:rPr lang="en-US" sz="4500" dirty="0"/>
              <a:t> , name , email , </a:t>
            </a:r>
            <a:r>
              <a:rPr lang="en-US" sz="4500" dirty="0" err="1"/>
              <a:t>product_count</a:t>
            </a:r>
            <a:r>
              <a:rPr lang="en-US" sz="4500" dirty="0"/>
              <a:t>  from orders </a:t>
            </a:r>
          </a:p>
          <a:p>
            <a:pPr marL="0" indent="0">
              <a:buNone/>
            </a:pPr>
            <a:r>
              <a:rPr lang="en-US" sz="4500" dirty="0"/>
              <a:t>join ( </a:t>
            </a:r>
          </a:p>
          <a:p>
            <a:pPr marL="0" indent="0">
              <a:buNone/>
            </a:pPr>
            <a:r>
              <a:rPr lang="en-US" sz="4500" dirty="0"/>
              <a:t>select count(*) as </a:t>
            </a:r>
            <a:r>
              <a:rPr lang="en-US" sz="4500" dirty="0" err="1"/>
              <a:t>product_count,order_id</a:t>
            </a:r>
            <a:r>
              <a:rPr lang="en-US" sz="4500" dirty="0"/>
              <a:t> from </a:t>
            </a:r>
            <a:r>
              <a:rPr lang="en-US" sz="4500" dirty="0" err="1"/>
              <a:t>order_details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group by </a:t>
            </a:r>
            <a:r>
              <a:rPr lang="en-US" sz="4500" dirty="0" err="1"/>
              <a:t>order_id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having count(</a:t>
            </a:r>
            <a:r>
              <a:rPr lang="en-US" sz="4500" dirty="0" err="1"/>
              <a:t>product_id</a:t>
            </a:r>
            <a:r>
              <a:rPr lang="en-US" sz="4500" dirty="0"/>
              <a:t>) &gt; 4 ) as detail  </a:t>
            </a:r>
          </a:p>
          <a:p>
            <a:pPr marL="0" indent="0">
              <a:buNone/>
            </a:pPr>
            <a:r>
              <a:rPr lang="en-US" sz="4500" dirty="0"/>
              <a:t>on </a:t>
            </a:r>
            <a:r>
              <a:rPr lang="en-US" sz="4500" dirty="0" err="1"/>
              <a:t>detail.order_id</a:t>
            </a:r>
            <a:r>
              <a:rPr lang="en-US" sz="4500" dirty="0"/>
              <a:t> = </a:t>
            </a:r>
            <a:r>
              <a:rPr lang="en-US" sz="4500" dirty="0" err="1"/>
              <a:t>orders.id</a:t>
            </a:r>
            <a:r>
              <a:rPr lang="en-US" sz="4500" dirty="0"/>
              <a:t> </a:t>
            </a:r>
          </a:p>
          <a:p>
            <a:pPr marL="0" indent="0">
              <a:buNone/>
            </a:pPr>
            <a:r>
              <a:rPr lang="en-US" sz="4500" dirty="0"/>
              <a:t>join users </a:t>
            </a:r>
          </a:p>
          <a:p>
            <a:pPr marL="0" indent="0">
              <a:buNone/>
            </a:pPr>
            <a:r>
              <a:rPr lang="en-US" sz="4500" dirty="0"/>
              <a:t>on </a:t>
            </a:r>
            <a:r>
              <a:rPr lang="en-US" sz="4500" dirty="0" err="1"/>
              <a:t>users.id</a:t>
            </a:r>
            <a:r>
              <a:rPr lang="en-US" sz="4500" dirty="0"/>
              <a:t> = </a:t>
            </a:r>
            <a:r>
              <a:rPr lang="en-US" sz="4500" dirty="0" err="1"/>
              <a:t>orders.user_id</a:t>
            </a:r>
            <a:r>
              <a:rPr lang="en-US" sz="4500" dirty="0"/>
              <a:t> </a:t>
            </a:r>
          </a:p>
          <a:p>
            <a:pPr marL="0" indent="0">
              <a:buNone/>
            </a:pPr>
            <a:r>
              <a:rPr lang="en-US" sz="4500" dirty="0"/>
              <a:t>order by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428792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8698-D9F6-AA4D-8736-D55F0979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R" dirty="0"/>
              <a:t>ixth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D91E-8916-894E-BB6A-4E89594E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2312894"/>
            <a:ext cx="11317045" cy="4545106"/>
          </a:xfrm>
        </p:spPr>
        <p:txBody>
          <a:bodyPr>
            <a:normAutofit/>
          </a:bodyPr>
          <a:lstStyle/>
          <a:p>
            <a:pPr algn="r"/>
            <a:r>
              <a:rPr lang="fa-IR" dirty="0"/>
              <a:t>نمایش ده عدد از </a:t>
            </a:r>
            <a:r>
              <a:rPr lang="fa-IR" dirty="0" err="1"/>
              <a:t>محصولاتی</a:t>
            </a:r>
            <a:r>
              <a:rPr lang="fa-IR" dirty="0"/>
              <a:t> که در سفارش های بیشتری ثبت شده </a:t>
            </a:r>
            <a:r>
              <a:rPr lang="fa-IR" dirty="0" err="1"/>
              <a:t>اند</a:t>
            </a:r>
            <a:endParaRPr lang="fa-IR" dirty="0"/>
          </a:p>
          <a:p>
            <a:pPr algn="r"/>
            <a:r>
              <a:rPr lang="fa-IR" dirty="0"/>
              <a:t>ستون های مورد نظر (عنوان محصول – تعداد محصول)</a:t>
            </a:r>
            <a:endParaRPr lang="en-IR" dirty="0"/>
          </a:p>
          <a:p>
            <a:pPr marL="0" indent="0">
              <a:buNone/>
            </a:pPr>
            <a:r>
              <a:rPr lang="en-IR" dirty="0"/>
              <a:t>--------------------------------------------------------------------------------------------------------------------------------------------------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products.title</a:t>
            </a:r>
            <a:r>
              <a:rPr lang="en-US" dirty="0"/>
              <a:t> , </a:t>
            </a:r>
            <a:r>
              <a:rPr lang="en-US" dirty="0" err="1"/>
              <a:t>product_count</a:t>
            </a:r>
            <a:r>
              <a:rPr lang="en-US" dirty="0"/>
              <a:t> from products</a:t>
            </a:r>
          </a:p>
          <a:p>
            <a:pPr marL="0" indent="0">
              <a:buNone/>
            </a:pPr>
            <a:r>
              <a:rPr lang="en-US" dirty="0"/>
              <a:t>join (</a:t>
            </a:r>
          </a:p>
          <a:p>
            <a:pPr marL="0" indent="0">
              <a:buNone/>
            </a:pPr>
            <a:r>
              <a:rPr lang="en-US" dirty="0"/>
              <a:t>select count(*) as </a:t>
            </a:r>
            <a:r>
              <a:rPr lang="en-US" dirty="0" err="1"/>
              <a:t>product_count,product_id</a:t>
            </a:r>
            <a:r>
              <a:rPr lang="en-US" dirty="0"/>
              <a:t> from </a:t>
            </a:r>
            <a:r>
              <a:rPr lang="en-US" dirty="0" err="1"/>
              <a:t>order_details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count(*) desc</a:t>
            </a:r>
          </a:p>
          <a:p>
            <a:pPr marL="0" indent="0">
              <a:buNone/>
            </a:pPr>
            <a:r>
              <a:rPr lang="en-US" dirty="0"/>
              <a:t>limit 10 ) as detail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detail.product_id</a:t>
            </a:r>
            <a:r>
              <a:rPr lang="en-US" dirty="0"/>
              <a:t> = </a:t>
            </a:r>
            <a:r>
              <a:rPr lang="en-US" dirty="0" err="1"/>
              <a:t>products.id</a:t>
            </a:r>
            <a:r>
              <a:rPr lang="en-US" dirty="0"/>
              <a:t> </a:t>
            </a:r>
            <a:endParaRPr lang="en-IR" dirty="0"/>
          </a:p>
          <a:p>
            <a:pPr marL="0" indent="0">
              <a:buNone/>
            </a:pP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3276703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8CAA-0843-474D-A212-E28ADEF7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R" dirty="0"/>
              <a:t>eventh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965D-FFB8-E741-A011-F26940EA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00" y="2291379"/>
            <a:ext cx="11725834" cy="4566621"/>
          </a:xfrm>
        </p:spPr>
        <p:txBody>
          <a:bodyPr>
            <a:noAutofit/>
          </a:bodyPr>
          <a:lstStyle/>
          <a:p>
            <a:pPr algn="r"/>
            <a:r>
              <a:rPr lang="fa-IR" sz="1600" dirty="0"/>
              <a:t>جمع مبلغ پرداخت شده توسط کاربران برای سفارشات </a:t>
            </a:r>
          </a:p>
          <a:p>
            <a:pPr algn="r"/>
            <a:r>
              <a:rPr lang="fa-IR" sz="1600" dirty="0"/>
              <a:t>ستون های مورد نظر ( نام کاربر – نام ایمیل - مبلغ )</a:t>
            </a:r>
          </a:p>
          <a:p>
            <a:pPr algn="r"/>
            <a:r>
              <a:rPr lang="en-IR" sz="1600" dirty="0"/>
              <a:t>--------------------------------------------------------------------------------------------------------------------------------------------------</a:t>
            </a:r>
            <a:r>
              <a:rPr lang="fa-IR" sz="1600" dirty="0"/>
              <a:t>------------------</a:t>
            </a:r>
            <a:endParaRPr lang="en-US" sz="1600" dirty="0"/>
          </a:p>
          <a:p>
            <a:r>
              <a:rPr lang="en-US" sz="1100" dirty="0"/>
              <a:t>select </a:t>
            </a:r>
            <a:r>
              <a:rPr lang="en-US" sz="1100" dirty="0" err="1"/>
              <a:t>users.name</a:t>
            </a:r>
            <a:r>
              <a:rPr lang="en-US" sz="1100" dirty="0"/>
              <a:t> , </a:t>
            </a:r>
            <a:r>
              <a:rPr lang="en-US" sz="1100" dirty="0" err="1"/>
              <a:t>users.email</a:t>
            </a:r>
            <a:r>
              <a:rPr lang="en-US" sz="1100" dirty="0"/>
              <a:t> , </a:t>
            </a:r>
            <a:r>
              <a:rPr lang="en-US" sz="1100" dirty="0" err="1"/>
              <a:t>user_price_sum</a:t>
            </a:r>
            <a:r>
              <a:rPr lang="en-US" sz="1100" dirty="0"/>
              <a:t> from users </a:t>
            </a:r>
          </a:p>
          <a:p>
            <a:r>
              <a:rPr lang="en-US" sz="1100" dirty="0"/>
              <a:t>join ( </a:t>
            </a:r>
          </a:p>
          <a:p>
            <a:r>
              <a:rPr lang="en-US" sz="1100" dirty="0"/>
              <a:t>select sum(</a:t>
            </a:r>
            <a:r>
              <a:rPr lang="en-US" sz="1100" dirty="0" err="1"/>
              <a:t>sum_price</a:t>
            </a:r>
            <a:r>
              <a:rPr lang="en-US" sz="1100" dirty="0"/>
              <a:t>) as </a:t>
            </a:r>
            <a:r>
              <a:rPr lang="en-US" sz="1100" dirty="0" err="1"/>
              <a:t>user_price_sum,user_id</a:t>
            </a:r>
            <a:r>
              <a:rPr lang="en-US" sz="1100" dirty="0"/>
              <a:t>   from orders </a:t>
            </a:r>
          </a:p>
          <a:p>
            <a:r>
              <a:rPr lang="en-US" sz="1100" dirty="0"/>
              <a:t>join (</a:t>
            </a:r>
          </a:p>
          <a:p>
            <a:r>
              <a:rPr lang="en-US" sz="1100" dirty="0"/>
              <a:t>select sum(price) as </a:t>
            </a:r>
            <a:r>
              <a:rPr lang="en-US" sz="1100" dirty="0" err="1"/>
              <a:t>sum_price</a:t>
            </a:r>
            <a:r>
              <a:rPr lang="en-US" sz="1100" dirty="0"/>
              <a:t> ,</a:t>
            </a:r>
            <a:r>
              <a:rPr lang="en-US" sz="1100" dirty="0" err="1"/>
              <a:t>pay_id</a:t>
            </a:r>
            <a:r>
              <a:rPr lang="en-US" sz="1100" dirty="0"/>
              <a:t>  from payments</a:t>
            </a:r>
          </a:p>
          <a:p>
            <a:r>
              <a:rPr lang="en-US" sz="1100" dirty="0"/>
              <a:t>where </a:t>
            </a:r>
            <a:r>
              <a:rPr lang="en-US" sz="1100" dirty="0" err="1"/>
              <a:t>payments.pay_type</a:t>
            </a:r>
            <a:r>
              <a:rPr lang="en-US" sz="1100" dirty="0"/>
              <a:t> = 'App\\Models\\Order' and status = 'done'</a:t>
            </a:r>
          </a:p>
          <a:p>
            <a:r>
              <a:rPr lang="en-US" sz="1100" dirty="0"/>
              <a:t>group by </a:t>
            </a:r>
            <a:r>
              <a:rPr lang="en-US" sz="1100" dirty="0" err="1"/>
              <a:t>pay_id</a:t>
            </a:r>
            <a:r>
              <a:rPr lang="en-US" sz="1100" dirty="0"/>
              <a:t> </a:t>
            </a:r>
          </a:p>
          <a:p>
            <a:r>
              <a:rPr lang="en-US" sz="1100" dirty="0"/>
              <a:t>) as item </a:t>
            </a:r>
          </a:p>
          <a:p>
            <a:r>
              <a:rPr lang="en-US" sz="1100" dirty="0"/>
              <a:t>on </a:t>
            </a:r>
            <a:r>
              <a:rPr lang="en-US" sz="1100" dirty="0" err="1"/>
              <a:t>item.pay_id</a:t>
            </a:r>
            <a:r>
              <a:rPr lang="en-US" sz="1100" dirty="0"/>
              <a:t> = </a:t>
            </a:r>
            <a:r>
              <a:rPr lang="en-US" sz="1100" dirty="0" err="1"/>
              <a:t>orders.id</a:t>
            </a:r>
            <a:r>
              <a:rPr lang="en-US" sz="1100" dirty="0"/>
              <a:t> </a:t>
            </a:r>
          </a:p>
          <a:p>
            <a:r>
              <a:rPr lang="en-US" sz="1100" dirty="0"/>
              <a:t>group by </a:t>
            </a:r>
            <a:r>
              <a:rPr lang="en-US" sz="1100" dirty="0" err="1"/>
              <a:t>user_id</a:t>
            </a:r>
            <a:r>
              <a:rPr lang="en-US" sz="1100" dirty="0"/>
              <a:t> </a:t>
            </a:r>
          </a:p>
          <a:p>
            <a:r>
              <a:rPr lang="en-US" sz="1100" dirty="0"/>
              <a:t>) as </a:t>
            </a:r>
            <a:r>
              <a:rPr lang="en-US" sz="1100" dirty="0" err="1"/>
              <a:t>ord</a:t>
            </a:r>
            <a:r>
              <a:rPr lang="en-US" sz="1100" dirty="0"/>
              <a:t> </a:t>
            </a:r>
          </a:p>
          <a:p>
            <a:r>
              <a:rPr lang="en-US" sz="1100" dirty="0"/>
              <a:t>on </a:t>
            </a:r>
            <a:r>
              <a:rPr lang="en-US" sz="1100" dirty="0" err="1"/>
              <a:t>ord.user_id</a:t>
            </a:r>
            <a:r>
              <a:rPr lang="en-US" sz="1100" dirty="0"/>
              <a:t> = </a:t>
            </a:r>
            <a:r>
              <a:rPr lang="en-US" sz="1100" dirty="0" err="1"/>
              <a:t>users.id</a:t>
            </a:r>
            <a:r>
              <a:rPr lang="en-US" sz="1100" dirty="0"/>
              <a:t> </a:t>
            </a:r>
            <a:endParaRPr lang="en-IR" sz="1100" dirty="0"/>
          </a:p>
        </p:txBody>
      </p:sp>
    </p:spTree>
    <p:extLst>
      <p:ext uri="{BB962C8B-B14F-4D97-AF65-F5344CB8AC3E}">
        <p14:creationId xmlns:p14="http://schemas.microsoft.com/office/powerpoint/2010/main" val="221912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28D1-B241-0349-9B3B-74B9574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Eighth report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B9EB-7BB1-A845-A753-7C0B2E1B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2603500"/>
            <a:ext cx="11349318" cy="42545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/>
              <a:t>نمایش </a:t>
            </a:r>
            <a:r>
              <a:rPr lang="fa-IR" dirty="0" err="1"/>
              <a:t>کاربرانی</a:t>
            </a:r>
            <a:r>
              <a:rPr lang="fa-IR" dirty="0"/>
              <a:t> که بیشتر از ۴ نوع محصول سفارش داده </a:t>
            </a:r>
            <a:r>
              <a:rPr lang="fa-IR" dirty="0" err="1"/>
              <a:t>اند</a:t>
            </a:r>
            <a:r>
              <a:rPr lang="fa-IR" dirty="0"/>
              <a:t> (موارد تکراری غیر مجاز است)</a:t>
            </a:r>
          </a:p>
          <a:p>
            <a:pPr algn="r"/>
            <a:r>
              <a:rPr lang="fa-IR" dirty="0"/>
              <a:t>ستون های مورد نظر ( نام کاربر – ایمیل کاربر)</a:t>
            </a:r>
          </a:p>
          <a:p>
            <a:pPr marL="0" indent="0">
              <a:buNone/>
            </a:pPr>
            <a:r>
              <a:rPr lang="fa-IR" dirty="0"/>
              <a:t>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Select</a:t>
            </a:r>
            <a:r>
              <a:rPr lang="fa-IR" dirty="0"/>
              <a:t>  </a:t>
            </a:r>
            <a:r>
              <a:rPr lang="en-US" dirty="0"/>
              <a:t> distinct </a:t>
            </a:r>
            <a:r>
              <a:rPr lang="en-US" dirty="0" err="1"/>
              <a:t>users.id</a:t>
            </a:r>
            <a:r>
              <a:rPr lang="en-US" dirty="0"/>
              <a:t> , name , email   from orders </a:t>
            </a:r>
          </a:p>
          <a:p>
            <a:pPr marL="0" indent="0">
              <a:buNone/>
            </a:pPr>
            <a:r>
              <a:rPr lang="en-US" dirty="0"/>
              <a:t>join ( </a:t>
            </a:r>
          </a:p>
          <a:p>
            <a:pPr marL="0" indent="0">
              <a:buNone/>
            </a:pPr>
            <a:r>
              <a:rPr lang="en-US" dirty="0"/>
              <a:t>select count(*) as </a:t>
            </a:r>
            <a:r>
              <a:rPr lang="en-US" dirty="0" err="1"/>
              <a:t>product_count,order_id</a:t>
            </a:r>
            <a:r>
              <a:rPr lang="en-US" dirty="0"/>
              <a:t> from </a:t>
            </a:r>
            <a:r>
              <a:rPr lang="en-US" dirty="0" err="1"/>
              <a:t>order_details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count(</a:t>
            </a:r>
            <a:r>
              <a:rPr lang="en-US" dirty="0" err="1"/>
              <a:t>product_id</a:t>
            </a:r>
            <a:r>
              <a:rPr lang="en-US" dirty="0"/>
              <a:t>) &gt; 4 ) as detail 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detail.order_id</a:t>
            </a:r>
            <a:r>
              <a:rPr lang="en-US" dirty="0"/>
              <a:t> = </a:t>
            </a:r>
            <a:r>
              <a:rPr lang="en-US" dirty="0" err="1"/>
              <a:t>orders.id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join users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users.id</a:t>
            </a:r>
            <a:r>
              <a:rPr lang="en-US" dirty="0"/>
              <a:t> = </a:t>
            </a:r>
            <a:r>
              <a:rPr lang="en-US" dirty="0" err="1"/>
              <a:t>orders.user_id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order by id</a:t>
            </a: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50515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36AD-9597-C04D-868A-D0E8CED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Ninth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C318-B197-CE4E-984F-DE2259A1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8" y="2603500"/>
            <a:ext cx="11736593" cy="417381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fa-IR" dirty="0"/>
              <a:t>نمایش ۱۰ محصولی بیشترین تعداد را  در سفارشات ثبت شده </a:t>
            </a:r>
            <a:r>
              <a:rPr lang="fa-IR" dirty="0" err="1"/>
              <a:t>اند</a:t>
            </a:r>
            <a:r>
              <a:rPr lang="fa-IR" dirty="0"/>
              <a:t> </a:t>
            </a:r>
          </a:p>
          <a:p>
            <a:pPr algn="r"/>
            <a:r>
              <a:rPr lang="fa-IR" dirty="0"/>
              <a:t>ستون های مورد نظر ( عنوان کالا – جمع محصولات )</a:t>
            </a:r>
          </a:p>
          <a:p>
            <a:pPr algn="r"/>
            <a:r>
              <a:rPr lang="fa-IR" dirty="0"/>
              <a:t>------------------------------------------------------------------------------------------------------------------------------------------------------------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select  </a:t>
            </a:r>
            <a:r>
              <a:rPr lang="en-US" dirty="0" err="1"/>
              <a:t>products.title</a:t>
            </a:r>
            <a:r>
              <a:rPr lang="en-US" dirty="0"/>
              <a:t>, </a:t>
            </a:r>
            <a:r>
              <a:rPr lang="en-US" dirty="0" err="1"/>
              <a:t>sum_product</a:t>
            </a:r>
            <a:r>
              <a:rPr lang="en-US" dirty="0"/>
              <a:t> from products </a:t>
            </a:r>
          </a:p>
          <a:p>
            <a:r>
              <a:rPr lang="en-US" dirty="0"/>
              <a:t>join (</a:t>
            </a:r>
          </a:p>
          <a:p>
            <a:r>
              <a:rPr lang="en-US" dirty="0"/>
              <a:t>select sum(quantity) as </a:t>
            </a:r>
            <a:r>
              <a:rPr lang="en-US" dirty="0" err="1"/>
              <a:t>sum_product,product_id</a:t>
            </a:r>
            <a:r>
              <a:rPr lang="en-US" dirty="0"/>
              <a:t> from </a:t>
            </a:r>
            <a:r>
              <a:rPr lang="en-US" dirty="0" err="1"/>
              <a:t>order_details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product_id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sum_product</a:t>
            </a:r>
            <a:r>
              <a:rPr lang="en-US" dirty="0"/>
              <a:t> desc</a:t>
            </a:r>
          </a:p>
          <a:p>
            <a:r>
              <a:rPr lang="en-US" dirty="0"/>
              <a:t>limit 10 </a:t>
            </a:r>
          </a:p>
          <a:p>
            <a:r>
              <a:rPr lang="en-US" dirty="0"/>
              <a:t>) as </a:t>
            </a:r>
            <a:r>
              <a:rPr lang="en-US" dirty="0" err="1"/>
              <a:t>sum_p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sum_p.product_id</a:t>
            </a:r>
            <a:r>
              <a:rPr lang="en-US" dirty="0"/>
              <a:t> = </a:t>
            </a:r>
            <a:r>
              <a:rPr lang="en-US" dirty="0" err="1"/>
              <a:t>products.id</a:t>
            </a:r>
            <a:r>
              <a:rPr lang="en-US" dirty="0"/>
              <a:t> 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61978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D6AB-2343-B944-B299-9BC761EF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Tenth report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D990-9D21-7F41-9791-D6A7196B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2" y="2603500"/>
            <a:ext cx="11930230" cy="42545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fa-IR" dirty="0"/>
              <a:t>سفارش کاربران و قیمت تمام شده قبل از تخفیف و بعد از تخفیف برای هر سفارش </a:t>
            </a:r>
          </a:p>
          <a:p>
            <a:pPr algn="r"/>
            <a:r>
              <a:rPr lang="fa-IR" dirty="0"/>
              <a:t>ستون های مورد نظر ( نام کاربر – ایمیل – مبلغ قبل از تخفیف – بعد از تخفیف )</a:t>
            </a:r>
          </a:p>
          <a:p>
            <a:pPr algn="r"/>
            <a:r>
              <a:rPr lang="fa-IR" dirty="0"/>
              <a:t>--------------------------------------------------------------------------------------------------------------------------------------------------------------------------------------------------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dirty="0"/>
              <a:t>select name , email , </a:t>
            </a:r>
            <a:r>
              <a:rPr lang="en-US" dirty="0" err="1"/>
              <a:t>before_discount</a:t>
            </a:r>
            <a:r>
              <a:rPr lang="en-US" dirty="0"/>
              <a:t> , </a:t>
            </a:r>
            <a:r>
              <a:rPr lang="en-US" dirty="0" err="1"/>
              <a:t>after_discount</a:t>
            </a:r>
            <a:r>
              <a:rPr lang="en-US" dirty="0"/>
              <a:t> from users </a:t>
            </a:r>
          </a:p>
          <a:p>
            <a:r>
              <a:rPr lang="en-US" dirty="0"/>
              <a:t>join (</a:t>
            </a:r>
          </a:p>
          <a:p>
            <a:r>
              <a:rPr lang="en-US" dirty="0"/>
              <a:t>select sum(</a:t>
            </a:r>
            <a:r>
              <a:rPr lang="en-US" dirty="0" err="1"/>
              <a:t>be_disc</a:t>
            </a:r>
            <a:r>
              <a:rPr lang="en-US" dirty="0"/>
              <a:t>) as </a:t>
            </a:r>
            <a:r>
              <a:rPr lang="en-US" dirty="0" err="1"/>
              <a:t>before_discount</a:t>
            </a:r>
            <a:r>
              <a:rPr lang="en-US" dirty="0"/>
              <a:t> , sum(</a:t>
            </a:r>
            <a:r>
              <a:rPr lang="en-US" dirty="0" err="1"/>
              <a:t>af_disc</a:t>
            </a:r>
            <a:r>
              <a:rPr lang="en-US" dirty="0"/>
              <a:t>) as </a:t>
            </a:r>
            <a:r>
              <a:rPr lang="en-US" dirty="0" err="1"/>
              <a:t>after_discount</a:t>
            </a:r>
            <a:r>
              <a:rPr lang="en-US" dirty="0"/>
              <a:t> , </a:t>
            </a:r>
            <a:r>
              <a:rPr lang="en-US" dirty="0" err="1"/>
              <a:t>user_id</a:t>
            </a:r>
            <a:r>
              <a:rPr lang="en-US" dirty="0"/>
              <a:t> from orders </a:t>
            </a:r>
          </a:p>
          <a:p>
            <a:r>
              <a:rPr lang="en-US" dirty="0"/>
              <a:t>join ( </a:t>
            </a:r>
          </a:p>
          <a:p>
            <a:r>
              <a:rPr lang="en-US" dirty="0"/>
              <a:t>select sum(price * quantity) as </a:t>
            </a:r>
            <a:r>
              <a:rPr lang="en-US" dirty="0" err="1"/>
              <a:t>be_disc</a:t>
            </a:r>
            <a:r>
              <a:rPr lang="en-US" dirty="0"/>
              <a:t>, sum((price - price * (discount/100)) * quantity ) as </a:t>
            </a:r>
            <a:r>
              <a:rPr lang="en-US" dirty="0" err="1"/>
              <a:t>af_disc,order_id</a:t>
            </a:r>
            <a:r>
              <a:rPr lang="en-US" dirty="0"/>
              <a:t>  from </a:t>
            </a:r>
            <a:r>
              <a:rPr lang="en-US" dirty="0" err="1"/>
              <a:t>order_details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order_id</a:t>
            </a:r>
            <a:r>
              <a:rPr lang="en-US" dirty="0"/>
              <a:t> </a:t>
            </a:r>
          </a:p>
          <a:p>
            <a:r>
              <a:rPr lang="en-US" dirty="0"/>
              <a:t>) as item </a:t>
            </a:r>
          </a:p>
          <a:p>
            <a:r>
              <a:rPr lang="en-US" dirty="0"/>
              <a:t>on </a:t>
            </a:r>
            <a:r>
              <a:rPr lang="en-US" dirty="0" err="1"/>
              <a:t>item.order_id</a:t>
            </a:r>
            <a:r>
              <a:rPr lang="en-US" dirty="0"/>
              <a:t> = </a:t>
            </a:r>
            <a:r>
              <a:rPr lang="en-US" dirty="0" err="1"/>
              <a:t>orders.id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user_id</a:t>
            </a:r>
            <a:r>
              <a:rPr lang="en-US" dirty="0"/>
              <a:t> </a:t>
            </a:r>
          </a:p>
          <a:p>
            <a:r>
              <a:rPr lang="en-US" dirty="0"/>
              <a:t>) as </a:t>
            </a:r>
            <a:r>
              <a:rPr lang="en-US" dirty="0" err="1"/>
              <a:t>ord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ord.user_id</a:t>
            </a:r>
            <a:r>
              <a:rPr lang="en-US" dirty="0"/>
              <a:t> = </a:t>
            </a:r>
            <a:r>
              <a:rPr lang="en-US" dirty="0" err="1"/>
              <a:t>users.id</a:t>
            </a:r>
            <a:r>
              <a:rPr lang="en-US" dirty="0"/>
              <a:t> </a:t>
            </a:r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16766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888E-B59A-EF46-A297-B4CA2C3F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R" dirty="0"/>
              <a:t>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9369-D3FA-174D-B12D-F93F4BAC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database is an organized collection of structured information, or data typically stored  electronically in a computer system. A database is usually controlled by a </a:t>
            </a:r>
            <a:r>
              <a:rPr lang="en-US" dirty="0">
                <a:solidFill>
                  <a:schemeClr val="accent1"/>
                </a:solidFill>
              </a:rPr>
              <a:t>database management system ( DBMS )</a:t>
            </a:r>
          </a:p>
          <a:p>
            <a:pPr marL="0" indent="0">
              <a:buNone/>
            </a:pPr>
            <a:endParaRPr lang="en-I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B394-6C88-C74B-955E-9568AE2F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DBMS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0B6-0B3A-6F4B-9FAD-A853B710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R" dirty="0"/>
              <a:t>A Database  Management System is a software desined to  store, retreive, define, and manage data in database</a:t>
            </a:r>
          </a:p>
          <a:p>
            <a:pPr marL="0" indent="0">
              <a:buNone/>
            </a:pPr>
            <a:r>
              <a:rPr lang="en-US" dirty="0"/>
              <a:t>Actually DBMS </a:t>
            </a:r>
            <a:r>
              <a:rPr lang="fa-IR" dirty="0"/>
              <a:t> </a:t>
            </a:r>
            <a:r>
              <a:rPr lang="en-US" dirty="0"/>
              <a:t>is an interface between the end user and database </a:t>
            </a:r>
            <a:r>
              <a:rPr lang="en-I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45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3617-7611-1749-8126-189C95FB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C77-B44D-0242-85DA-CBBC481F9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relational database is a type of database that stores and provides access to data points that are related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821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9B17-BF21-B246-8857-483ADF0E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W</a:t>
            </a:r>
            <a:r>
              <a:rPr lang="en-US" dirty="0"/>
              <a:t>hat Are There Kinds Of  Relations In The Relational Database?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2F28-9357-764E-8DF9-2B726D04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ONE-TO-ONE  ( DEVELOPER AND PAYROLL )</a:t>
            </a:r>
          </a:p>
          <a:p>
            <a:r>
              <a:rPr lang="en-IR" dirty="0"/>
              <a:t>ONE-TO-MANY ( CUSTOMER AND ORDER )</a:t>
            </a:r>
          </a:p>
          <a:p>
            <a:r>
              <a:rPr lang="en-IR" dirty="0"/>
              <a:t>MANY-TO-MANY  (DEVELOPER AND PROJECT)</a:t>
            </a:r>
          </a:p>
        </p:txBody>
      </p:sp>
    </p:spTree>
    <p:extLst>
      <p:ext uri="{BB962C8B-B14F-4D97-AF65-F5344CB8AC3E}">
        <p14:creationId xmlns:p14="http://schemas.microsoft.com/office/powerpoint/2010/main" val="16440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F3C7-D7BE-7248-959D-D29EFD7E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What Is Mysql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AAD5-B231-F641-B6F5-E1B784A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IR" dirty="0"/>
              <a:t>ysql  is an open source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8025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CC65-E3B2-D14B-AF4C-32C6B4F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Define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EE29-7201-8C48-9812-EFEC3C94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41ACB-65D9-3F4D-BA1B-026AD5C080A1}"/>
              </a:ext>
            </a:extLst>
          </p:cNvPr>
          <p:cNvSpPr/>
          <p:nvPr/>
        </p:nvSpPr>
        <p:spPr>
          <a:xfrm>
            <a:off x="1154954" y="2631722"/>
            <a:ext cx="1847890" cy="4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Users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E50F8-01AD-F94A-A887-B95AE11C32B4}"/>
              </a:ext>
            </a:extLst>
          </p:cNvPr>
          <p:cNvSpPr/>
          <p:nvPr/>
        </p:nvSpPr>
        <p:spPr>
          <a:xfrm>
            <a:off x="1154948" y="3610023"/>
            <a:ext cx="1847889" cy="49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8BECCD-C952-3F4D-A3AE-F2D34482B62C}"/>
              </a:ext>
            </a:extLst>
          </p:cNvPr>
          <p:cNvSpPr/>
          <p:nvPr/>
        </p:nvSpPr>
        <p:spPr>
          <a:xfrm>
            <a:off x="1154948" y="4161359"/>
            <a:ext cx="1847888" cy="4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AF4ECB-0503-384F-B529-71902D28058B}"/>
              </a:ext>
            </a:extLst>
          </p:cNvPr>
          <p:cNvSpPr/>
          <p:nvPr/>
        </p:nvSpPr>
        <p:spPr>
          <a:xfrm>
            <a:off x="1154950" y="3106557"/>
            <a:ext cx="1847887" cy="460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Addresses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8D2F5-1DD3-0046-9CA0-9F48FDD71147}"/>
              </a:ext>
            </a:extLst>
          </p:cNvPr>
          <p:cNvSpPr/>
          <p:nvPr/>
        </p:nvSpPr>
        <p:spPr>
          <a:xfrm>
            <a:off x="1154947" y="4653232"/>
            <a:ext cx="1847886" cy="46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Orders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5F3ED-2798-534D-852F-E3A39918BBFF}"/>
              </a:ext>
            </a:extLst>
          </p:cNvPr>
          <p:cNvSpPr/>
          <p:nvPr/>
        </p:nvSpPr>
        <p:spPr>
          <a:xfrm>
            <a:off x="1154947" y="5164158"/>
            <a:ext cx="1847885" cy="46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Order_details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5CB81-B0FE-964B-BD56-CCE518BB1D66}"/>
              </a:ext>
            </a:extLst>
          </p:cNvPr>
          <p:cNvSpPr/>
          <p:nvPr/>
        </p:nvSpPr>
        <p:spPr>
          <a:xfrm>
            <a:off x="1154948" y="5688980"/>
            <a:ext cx="1847884" cy="5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72031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9EC3-6630-624B-9627-78C1D361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Relationals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8CA1-A809-C747-A4C7-ACE9F256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R" dirty="0"/>
              <a:t>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4FD26-FCA6-774B-8531-1DB65453EA55}"/>
              </a:ext>
            </a:extLst>
          </p:cNvPr>
          <p:cNvSpPr/>
          <p:nvPr/>
        </p:nvSpPr>
        <p:spPr>
          <a:xfrm>
            <a:off x="1433689" y="2777067"/>
            <a:ext cx="17272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0F4E0-1E4D-474D-86CD-7AA1614730A8}"/>
              </a:ext>
            </a:extLst>
          </p:cNvPr>
          <p:cNvSpPr/>
          <p:nvPr/>
        </p:nvSpPr>
        <p:spPr>
          <a:xfrm>
            <a:off x="4955822" y="2777067"/>
            <a:ext cx="176106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Addersses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1141A-4C1A-7142-BBBD-AA50D302B544}"/>
              </a:ext>
            </a:extLst>
          </p:cNvPr>
          <p:cNvSpPr/>
          <p:nvPr/>
        </p:nvSpPr>
        <p:spPr>
          <a:xfrm>
            <a:off x="4117623" y="3730978"/>
            <a:ext cx="1896533" cy="38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Orders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96C87-7430-6544-A4EC-74B86B75EE2A}"/>
              </a:ext>
            </a:extLst>
          </p:cNvPr>
          <p:cNvSpPr/>
          <p:nvPr/>
        </p:nvSpPr>
        <p:spPr>
          <a:xfrm>
            <a:off x="8082844" y="2777067"/>
            <a:ext cx="1749778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Categories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121B9-CCEE-0D4A-826C-AAEF84136936}"/>
              </a:ext>
            </a:extLst>
          </p:cNvPr>
          <p:cNvSpPr/>
          <p:nvPr/>
        </p:nvSpPr>
        <p:spPr>
          <a:xfrm>
            <a:off x="8082844" y="3736622"/>
            <a:ext cx="1749778" cy="39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Products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B77795-FDB0-8348-8667-73E1A0E390FE}"/>
              </a:ext>
            </a:extLst>
          </p:cNvPr>
          <p:cNvCxnSpPr>
            <a:endCxn id="14" idx="0"/>
          </p:cNvCxnSpPr>
          <p:nvPr/>
        </p:nvCxnSpPr>
        <p:spPr>
          <a:xfrm>
            <a:off x="8957733" y="3183467"/>
            <a:ext cx="0" cy="55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4125F9-51F0-1142-ADA9-73648ED7035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60889" y="2980267"/>
            <a:ext cx="179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9442E9-E517-F440-BCE8-949CDC051C1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60889" y="2980267"/>
            <a:ext cx="956734" cy="9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E6D62-ED09-3C40-9AC3-E58B33C50ACC}"/>
              </a:ext>
            </a:extLst>
          </p:cNvPr>
          <p:cNvSpPr/>
          <p:nvPr/>
        </p:nvSpPr>
        <p:spPr>
          <a:xfrm>
            <a:off x="6016978" y="4662311"/>
            <a:ext cx="1862666" cy="372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Order_details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A0DCA68-6F62-2C4F-BE0B-5F6E6630E51C}"/>
              </a:ext>
            </a:extLst>
          </p:cNvPr>
          <p:cNvCxnSpPr>
            <a:stCxn id="8" idx="2"/>
            <a:endCxn id="23" idx="1"/>
          </p:cNvCxnSpPr>
          <p:nvPr/>
        </p:nvCxnSpPr>
        <p:spPr>
          <a:xfrm rot="16200000" flipH="1">
            <a:off x="5174545" y="4006145"/>
            <a:ext cx="733778" cy="951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24D248A-0993-9046-B5D9-59B739AE44F6}"/>
              </a:ext>
            </a:extLst>
          </p:cNvPr>
          <p:cNvCxnSpPr>
            <a:stCxn id="14" idx="2"/>
            <a:endCxn id="23" idx="3"/>
          </p:cNvCxnSpPr>
          <p:nvPr/>
        </p:nvCxnSpPr>
        <p:spPr>
          <a:xfrm rot="5400000">
            <a:off x="8060267" y="3951111"/>
            <a:ext cx="716845" cy="1078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C05630-B5E9-5745-9DD2-5F34B30C57DA}"/>
              </a:ext>
            </a:extLst>
          </p:cNvPr>
          <p:cNvSpPr/>
          <p:nvPr/>
        </p:nvSpPr>
        <p:spPr>
          <a:xfrm>
            <a:off x="1433689" y="4662311"/>
            <a:ext cx="1727200" cy="42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R" dirty="0"/>
              <a:t>Payments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C27035-6483-5D41-B675-5EF50F3628A2}"/>
              </a:ext>
            </a:extLst>
          </p:cNvPr>
          <p:cNvCxnSpPr>
            <a:stCxn id="8" idx="2"/>
            <a:endCxn id="29" idx="3"/>
          </p:cNvCxnSpPr>
          <p:nvPr/>
        </p:nvCxnSpPr>
        <p:spPr>
          <a:xfrm flipH="1">
            <a:off x="3160889" y="4114800"/>
            <a:ext cx="190500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EA8D3-12EE-474C-B770-CA1BF04A36B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065890" y="3183467"/>
            <a:ext cx="770466" cy="5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F2792B-6AAD-D144-BB7C-83F036995BC1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2297289" y="3183467"/>
            <a:ext cx="0" cy="147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62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{324C6330-F3E9-6544-AC5F-85E0F8AD1C67}tf10001076</Template>
  <TotalTime>788</TotalTime>
  <Words>1283</Words>
  <Application>Microsoft Macintosh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MALLTINA</vt:lpstr>
      <vt:lpstr>Contents</vt:lpstr>
      <vt:lpstr>What Is A Database?</vt:lpstr>
      <vt:lpstr>DBMS Definition</vt:lpstr>
      <vt:lpstr>What Is A Relational Database?</vt:lpstr>
      <vt:lpstr>What Are There Kinds Of  Relations In The Relational Database?</vt:lpstr>
      <vt:lpstr>What Is Mysql ?</vt:lpstr>
      <vt:lpstr>Define Tables</vt:lpstr>
      <vt:lpstr>Relationals</vt:lpstr>
      <vt:lpstr>Users</vt:lpstr>
      <vt:lpstr>Addresses</vt:lpstr>
      <vt:lpstr>Categories</vt:lpstr>
      <vt:lpstr>Products</vt:lpstr>
      <vt:lpstr>Orders</vt:lpstr>
      <vt:lpstr>Order_details</vt:lpstr>
      <vt:lpstr>Payments</vt:lpstr>
      <vt:lpstr>First report</vt:lpstr>
      <vt:lpstr>Second report</vt:lpstr>
      <vt:lpstr>Third report</vt:lpstr>
      <vt:lpstr>Fourth report </vt:lpstr>
      <vt:lpstr>Fifth report</vt:lpstr>
      <vt:lpstr>Sixth report</vt:lpstr>
      <vt:lpstr>Seventh report</vt:lpstr>
      <vt:lpstr>Eighth report</vt:lpstr>
      <vt:lpstr>Ninth report</vt:lpstr>
      <vt:lpstr>Tenth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MALLTINA</dc:title>
  <dc:creator>reza sarlak</dc:creator>
  <cp:lastModifiedBy>reza sarlak</cp:lastModifiedBy>
  <cp:revision>40</cp:revision>
  <dcterms:created xsi:type="dcterms:W3CDTF">2021-08-28T09:06:16Z</dcterms:created>
  <dcterms:modified xsi:type="dcterms:W3CDTF">2021-09-14T06:57:24Z</dcterms:modified>
</cp:coreProperties>
</file>