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C4628-196F-7533-7405-1661A893D22C}" v="1" dt="2019-08-05T10:54:10.605"/>
    <p1510:client id="{9987DD92-B63E-4392-8872-6CC05DFCB6E8}" v="8" dt="2019-08-05T07:05:17.556"/>
    <p1510:client id="{C8E6B8E7-DAC7-C555-D280-0DDD830F2E98}" v="2" dt="2019-08-06T04:01:49.516"/>
    <p1510:client id="{FDB31F5A-4923-F5F1-82CE-100916E76D7C}" v="15" dt="2020-09-30T11:41:0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notesMaster" Target="notesMasters/notesMaster1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D31F0-7622-45DB-A858-14B6E2D9DC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DC3255-F340-4445-887C-AF80B422C34C}">
      <dgm:prSet phldrT="[Text]" phldr="0" custT="1"/>
      <dgm:spPr/>
      <dgm:t>
        <a:bodyPr/>
        <a:lstStyle/>
        <a:p>
          <a:pPr rtl="0"/>
          <a:r>
            <a:rPr lang="en-GB" sz="1800">
              <a:latin typeface="Georgia" panose="02040502050405020303" pitchFamily="18" charset="0"/>
            </a:rPr>
            <a:t> </a:t>
          </a:r>
          <a:r>
            <a:rPr lang="en-GB" sz="1800" b="0" i="0" u="none" strike="noStrike" cap="none" baseline="0" noProof="0">
              <a:latin typeface="Georgia" panose="02040502050405020303" pitchFamily="18" charset="0"/>
            </a:rPr>
            <a:t>Presentation Layer</a:t>
          </a:r>
          <a:endParaRPr lang="en-GB" sz="1800">
            <a:latin typeface="Georgia" panose="02040502050405020303" pitchFamily="18" charset="0"/>
          </a:endParaRPr>
        </a:p>
      </dgm:t>
    </dgm:pt>
    <dgm:pt modelId="{BE36BC39-BFE5-405B-B273-E9A788CE7566}" type="parTrans" cxnId="{9EC3E832-80E2-4EC5-8042-8ED61D453C30}">
      <dgm:prSet/>
      <dgm:spPr/>
      <dgm:t>
        <a:bodyPr/>
        <a:lstStyle/>
        <a:p>
          <a:endParaRPr lang="en-GB"/>
        </a:p>
      </dgm:t>
    </dgm:pt>
    <dgm:pt modelId="{43868C00-9B10-4415-9E67-496965247865}" type="sibTrans" cxnId="{9EC3E832-80E2-4EC5-8042-8ED61D453C30}">
      <dgm:prSet/>
      <dgm:spPr/>
      <dgm:t>
        <a:bodyPr/>
        <a:lstStyle/>
        <a:p>
          <a:endParaRPr lang="en-GB"/>
        </a:p>
      </dgm:t>
    </dgm:pt>
    <dgm:pt modelId="{A9FDBE20-BE03-43E0-9132-7E0C7563D966}">
      <dgm:prSet phldrT="[Text]" phldr="0" custT="1"/>
      <dgm:spPr/>
      <dgm:t>
        <a:bodyPr/>
        <a:lstStyle/>
        <a:p>
          <a:pPr rtl="0"/>
          <a:r>
            <a:rPr lang="en-GB" sz="1600">
              <a:latin typeface="Georgia" panose="02040502050405020303" pitchFamily="18" charset="0"/>
            </a:rPr>
            <a:t>HTML5, JavaScript &amp; CSS</a:t>
          </a:r>
        </a:p>
      </dgm:t>
    </dgm:pt>
    <dgm:pt modelId="{7D7A25BD-46E0-48FF-9543-F7A45070B08D}" type="parTrans" cxnId="{8EC0245A-0DD9-4E20-B875-07AEF319D783}">
      <dgm:prSet/>
      <dgm:spPr/>
      <dgm:t>
        <a:bodyPr/>
        <a:lstStyle/>
        <a:p>
          <a:endParaRPr lang="en-GB"/>
        </a:p>
      </dgm:t>
    </dgm:pt>
    <dgm:pt modelId="{A89F2CF5-665B-49D5-867A-BEF78F5D867B}" type="sibTrans" cxnId="{8EC0245A-0DD9-4E20-B875-07AEF319D783}">
      <dgm:prSet/>
      <dgm:spPr/>
      <dgm:t>
        <a:bodyPr/>
        <a:lstStyle/>
        <a:p>
          <a:endParaRPr lang="en-GB"/>
        </a:p>
      </dgm:t>
    </dgm:pt>
    <dgm:pt modelId="{BD22DA21-0AFC-4F58-BF1A-0D8CD83E5460}" type="pres">
      <dgm:prSet presAssocID="{CA1D31F0-7622-45DB-A858-14B6E2D9DC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2A01D2-B0FA-47B4-BDEE-7AB9DC3A79D3}" type="pres">
      <dgm:prSet presAssocID="{02DC3255-F340-4445-887C-AF80B422C34C}" presName="horFlow" presStyleCnt="0"/>
      <dgm:spPr/>
    </dgm:pt>
    <dgm:pt modelId="{DC3135C5-AEFD-4DA1-976B-B2847771DBB6}" type="pres">
      <dgm:prSet presAssocID="{02DC3255-F340-4445-887C-AF80B422C34C}" presName="bigChev" presStyleLbl="node1" presStyleIdx="0" presStyleCnt="1"/>
      <dgm:spPr/>
    </dgm:pt>
    <dgm:pt modelId="{6606BE6C-01BD-4645-9169-FA50E306399C}" type="pres">
      <dgm:prSet presAssocID="{7D7A25BD-46E0-48FF-9543-F7A45070B08D}" presName="parTrans" presStyleCnt="0"/>
      <dgm:spPr/>
    </dgm:pt>
    <dgm:pt modelId="{982C6D9F-F97D-4A74-A900-909C088A2447}" type="pres">
      <dgm:prSet presAssocID="{A9FDBE20-BE03-43E0-9132-7E0C7563D966}" presName="node" presStyleLbl="alignAccFollowNode1" presStyleIdx="0" presStyleCnt="1">
        <dgm:presLayoutVars>
          <dgm:bulletEnabled val="1"/>
        </dgm:presLayoutVars>
      </dgm:prSet>
      <dgm:spPr/>
    </dgm:pt>
  </dgm:ptLst>
  <dgm:cxnLst>
    <dgm:cxn modelId="{CFD26601-A791-4118-82AD-58F7472CDC99}" type="presOf" srcId="{CA1D31F0-7622-45DB-A858-14B6E2D9DC2E}" destId="{BD22DA21-0AFC-4F58-BF1A-0D8CD83E5460}" srcOrd="0" destOrd="0" presId="urn:microsoft.com/office/officeart/2005/8/layout/lProcess3"/>
    <dgm:cxn modelId="{A7420B1D-56D7-4D5D-97BA-199741080A44}" type="presOf" srcId="{02DC3255-F340-4445-887C-AF80B422C34C}" destId="{DC3135C5-AEFD-4DA1-976B-B2847771DBB6}" srcOrd="0" destOrd="0" presId="urn:microsoft.com/office/officeart/2005/8/layout/lProcess3"/>
    <dgm:cxn modelId="{9EC3E832-80E2-4EC5-8042-8ED61D453C30}" srcId="{CA1D31F0-7622-45DB-A858-14B6E2D9DC2E}" destId="{02DC3255-F340-4445-887C-AF80B422C34C}" srcOrd="0" destOrd="0" parTransId="{BE36BC39-BFE5-405B-B273-E9A788CE7566}" sibTransId="{43868C00-9B10-4415-9E67-496965247865}"/>
    <dgm:cxn modelId="{8EC0245A-0DD9-4E20-B875-07AEF319D783}" srcId="{02DC3255-F340-4445-887C-AF80B422C34C}" destId="{A9FDBE20-BE03-43E0-9132-7E0C7563D966}" srcOrd="0" destOrd="0" parTransId="{7D7A25BD-46E0-48FF-9543-F7A45070B08D}" sibTransId="{A89F2CF5-665B-49D5-867A-BEF78F5D867B}"/>
    <dgm:cxn modelId="{C593B4C8-951A-4D85-A764-899AEDEA717E}" type="presOf" srcId="{A9FDBE20-BE03-43E0-9132-7E0C7563D966}" destId="{982C6D9F-F97D-4A74-A900-909C088A2447}" srcOrd="0" destOrd="0" presId="urn:microsoft.com/office/officeart/2005/8/layout/lProcess3"/>
    <dgm:cxn modelId="{CAACB01F-2C23-491E-B11B-8694F0E68D07}" type="presParOf" srcId="{BD22DA21-0AFC-4F58-BF1A-0D8CD83E5460}" destId="{E82A01D2-B0FA-47B4-BDEE-7AB9DC3A79D3}" srcOrd="0" destOrd="0" presId="urn:microsoft.com/office/officeart/2005/8/layout/lProcess3"/>
    <dgm:cxn modelId="{64A960E3-3D53-4FC1-A83B-F2C9154EF91E}" type="presParOf" srcId="{E82A01D2-B0FA-47B4-BDEE-7AB9DC3A79D3}" destId="{DC3135C5-AEFD-4DA1-976B-B2847771DBB6}" srcOrd="0" destOrd="0" presId="urn:microsoft.com/office/officeart/2005/8/layout/lProcess3"/>
    <dgm:cxn modelId="{CACEF53A-0B02-4DB3-8527-C32989FA7E97}" type="presParOf" srcId="{E82A01D2-B0FA-47B4-BDEE-7AB9DC3A79D3}" destId="{6606BE6C-01BD-4645-9169-FA50E306399C}" srcOrd="1" destOrd="0" presId="urn:microsoft.com/office/officeart/2005/8/layout/lProcess3"/>
    <dgm:cxn modelId="{27B00C2B-CCDA-49B2-940D-44D6D3CF8F56}" type="presParOf" srcId="{E82A01D2-B0FA-47B4-BDEE-7AB9DC3A79D3}" destId="{982C6D9F-F97D-4A74-A900-909C088A244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D31F0-7622-45DB-A858-14B6E2D9DC2E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02DC3255-F340-4445-887C-AF80B422C34C}">
      <dgm:prSet phldrT="[Text]" phldr="0"/>
      <dgm:spPr/>
      <dgm:t>
        <a:bodyPr/>
        <a:lstStyle/>
        <a:p>
          <a:pPr rtl="0"/>
          <a:r>
            <a:rPr lang="en-GB">
              <a:latin typeface="Georgia" panose="02040502050405020303" pitchFamily="18" charset="0"/>
            </a:rPr>
            <a:t> </a:t>
          </a:r>
          <a:r>
            <a:rPr lang="en-GB" b="0" i="0" u="none" strike="noStrike" cap="none" baseline="0" noProof="0">
              <a:latin typeface="Georgia" panose="02040502050405020303" pitchFamily="18" charset="0"/>
            </a:rPr>
            <a:t>Application Layer</a:t>
          </a:r>
          <a:endParaRPr lang="en-GB">
            <a:latin typeface="Georgia" panose="02040502050405020303" pitchFamily="18" charset="0"/>
          </a:endParaRPr>
        </a:p>
      </dgm:t>
    </dgm:pt>
    <dgm:pt modelId="{BE36BC39-BFE5-405B-B273-E9A788CE7566}" type="parTrans" cxnId="{9EC3E832-80E2-4EC5-8042-8ED61D453C30}">
      <dgm:prSet/>
      <dgm:spPr/>
      <dgm:t>
        <a:bodyPr/>
        <a:lstStyle/>
        <a:p>
          <a:endParaRPr lang="en-GB"/>
        </a:p>
      </dgm:t>
    </dgm:pt>
    <dgm:pt modelId="{43868C00-9B10-4415-9E67-496965247865}" type="sibTrans" cxnId="{9EC3E832-80E2-4EC5-8042-8ED61D453C30}">
      <dgm:prSet/>
      <dgm:spPr/>
      <dgm:t>
        <a:bodyPr/>
        <a:lstStyle/>
        <a:p>
          <a:endParaRPr lang="en-GB"/>
        </a:p>
      </dgm:t>
    </dgm:pt>
    <dgm:pt modelId="{A9FDBE20-BE03-43E0-9132-7E0C7563D966}">
      <dgm:prSet phldrT="[Text]" phldr="0" custT="1"/>
      <dgm:spPr/>
      <dgm:t>
        <a:bodyPr/>
        <a:lstStyle/>
        <a:p>
          <a:pPr rtl="0"/>
          <a:r>
            <a:rPr lang="en-GB" sz="1600">
              <a:latin typeface="Georgia" panose="02040502050405020303" pitchFamily="18" charset="0"/>
            </a:rPr>
            <a:t>Java, </a:t>
          </a:r>
          <a:r>
            <a:rPr lang="en-GB" sz="1600" err="1">
              <a:latin typeface="Georgia" panose="02040502050405020303" pitchFamily="18" charset="0"/>
            </a:rPr>
            <a:t>.Net</a:t>
          </a:r>
          <a:r>
            <a:rPr lang="en-GB" sz="1600">
              <a:latin typeface="Georgia" panose="02040502050405020303" pitchFamily="18" charset="0"/>
            </a:rPr>
            <a:t>, C#, Python, C++</a:t>
          </a:r>
        </a:p>
      </dgm:t>
    </dgm:pt>
    <dgm:pt modelId="{7D7A25BD-46E0-48FF-9543-F7A45070B08D}" type="parTrans" cxnId="{8EC0245A-0DD9-4E20-B875-07AEF319D783}">
      <dgm:prSet/>
      <dgm:spPr/>
      <dgm:t>
        <a:bodyPr/>
        <a:lstStyle/>
        <a:p>
          <a:endParaRPr lang="en-GB"/>
        </a:p>
      </dgm:t>
    </dgm:pt>
    <dgm:pt modelId="{A89F2CF5-665B-49D5-867A-BEF78F5D867B}" type="sibTrans" cxnId="{8EC0245A-0DD9-4E20-B875-07AEF319D783}">
      <dgm:prSet/>
      <dgm:spPr/>
      <dgm:t>
        <a:bodyPr/>
        <a:lstStyle/>
        <a:p>
          <a:endParaRPr lang="en-GB"/>
        </a:p>
      </dgm:t>
    </dgm:pt>
    <dgm:pt modelId="{BD22DA21-0AFC-4F58-BF1A-0D8CD83E5460}" type="pres">
      <dgm:prSet presAssocID="{CA1D31F0-7622-45DB-A858-14B6E2D9DC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2A01D2-B0FA-47B4-BDEE-7AB9DC3A79D3}" type="pres">
      <dgm:prSet presAssocID="{02DC3255-F340-4445-887C-AF80B422C34C}" presName="horFlow" presStyleCnt="0"/>
      <dgm:spPr/>
    </dgm:pt>
    <dgm:pt modelId="{DC3135C5-AEFD-4DA1-976B-B2847771DBB6}" type="pres">
      <dgm:prSet presAssocID="{02DC3255-F340-4445-887C-AF80B422C34C}" presName="bigChev" presStyleLbl="node1" presStyleIdx="0" presStyleCnt="1"/>
      <dgm:spPr/>
    </dgm:pt>
    <dgm:pt modelId="{6606BE6C-01BD-4645-9169-FA50E306399C}" type="pres">
      <dgm:prSet presAssocID="{7D7A25BD-46E0-48FF-9543-F7A45070B08D}" presName="parTrans" presStyleCnt="0"/>
      <dgm:spPr/>
    </dgm:pt>
    <dgm:pt modelId="{982C6D9F-F97D-4A74-A900-909C088A2447}" type="pres">
      <dgm:prSet presAssocID="{A9FDBE20-BE03-43E0-9132-7E0C7563D966}" presName="node" presStyleLbl="alignAccFollowNode1" presStyleIdx="0" presStyleCnt="1">
        <dgm:presLayoutVars>
          <dgm:bulletEnabled val="1"/>
        </dgm:presLayoutVars>
      </dgm:prSet>
      <dgm:spPr/>
    </dgm:pt>
  </dgm:ptLst>
  <dgm:cxnLst>
    <dgm:cxn modelId="{9EC3E832-80E2-4EC5-8042-8ED61D453C30}" srcId="{CA1D31F0-7622-45DB-A858-14B6E2D9DC2E}" destId="{02DC3255-F340-4445-887C-AF80B422C34C}" srcOrd="0" destOrd="0" parTransId="{BE36BC39-BFE5-405B-B273-E9A788CE7566}" sibTransId="{43868C00-9B10-4415-9E67-496965247865}"/>
    <dgm:cxn modelId="{41B15945-CABB-481C-9BA7-84EAAE41CEC4}" type="presOf" srcId="{CA1D31F0-7622-45DB-A858-14B6E2D9DC2E}" destId="{BD22DA21-0AFC-4F58-BF1A-0D8CD83E5460}" srcOrd="0" destOrd="0" presId="urn:microsoft.com/office/officeart/2005/8/layout/lProcess3"/>
    <dgm:cxn modelId="{8EC0245A-0DD9-4E20-B875-07AEF319D783}" srcId="{02DC3255-F340-4445-887C-AF80B422C34C}" destId="{A9FDBE20-BE03-43E0-9132-7E0C7563D966}" srcOrd="0" destOrd="0" parTransId="{7D7A25BD-46E0-48FF-9543-F7A45070B08D}" sibTransId="{A89F2CF5-665B-49D5-867A-BEF78F5D867B}"/>
    <dgm:cxn modelId="{2D4AB9D4-72B2-40ED-BBA8-FED8F19E5F4A}" type="presOf" srcId="{A9FDBE20-BE03-43E0-9132-7E0C7563D966}" destId="{982C6D9F-F97D-4A74-A900-909C088A2447}" srcOrd="0" destOrd="0" presId="urn:microsoft.com/office/officeart/2005/8/layout/lProcess3"/>
    <dgm:cxn modelId="{FD4899E0-4BBE-42E8-9FDC-6EE718E6ACD0}" type="presOf" srcId="{02DC3255-F340-4445-887C-AF80B422C34C}" destId="{DC3135C5-AEFD-4DA1-976B-B2847771DBB6}" srcOrd="0" destOrd="0" presId="urn:microsoft.com/office/officeart/2005/8/layout/lProcess3"/>
    <dgm:cxn modelId="{B88B5404-F558-4545-85BF-400B9BB56F63}" type="presParOf" srcId="{BD22DA21-0AFC-4F58-BF1A-0D8CD83E5460}" destId="{E82A01D2-B0FA-47B4-BDEE-7AB9DC3A79D3}" srcOrd="0" destOrd="0" presId="urn:microsoft.com/office/officeart/2005/8/layout/lProcess3"/>
    <dgm:cxn modelId="{D7EB297D-2855-41FC-8D38-61523878D392}" type="presParOf" srcId="{E82A01D2-B0FA-47B4-BDEE-7AB9DC3A79D3}" destId="{DC3135C5-AEFD-4DA1-976B-B2847771DBB6}" srcOrd="0" destOrd="0" presId="urn:microsoft.com/office/officeart/2005/8/layout/lProcess3"/>
    <dgm:cxn modelId="{B3ED1C50-0188-4060-995F-7B9D90C0B313}" type="presParOf" srcId="{E82A01D2-B0FA-47B4-BDEE-7AB9DC3A79D3}" destId="{6606BE6C-01BD-4645-9169-FA50E306399C}" srcOrd="1" destOrd="0" presId="urn:microsoft.com/office/officeart/2005/8/layout/lProcess3"/>
    <dgm:cxn modelId="{D0A768EE-0126-4DA5-8E61-2BC83BC0BC9D}" type="presParOf" srcId="{E82A01D2-B0FA-47B4-BDEE-7AB9DC3A79D3}" destId="{982C6D9F-F97D-4A74-A900-909C088A244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1D31F0-7622-45DB-A858-14B6E2D9DC2E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2DC3255-F340-4445-887C-AF80B422C34C}">
      <dgm:prSet phldrT="[Text]" phldr="0" custT="1"/>
      <dgm:spPr/>
      <dgm:t>
        <a:bodyPr/>
        <a:lstStyle/>
        <a:p>
          <a:pPr rtl="0"/>
          <a:r>
            <a:rPr lang="en-GB" sz="2000">
              <a:latin typeface="Georgia" panose="02040502050405020303" pitchFamily="18" charset="0"/>
            </a:rPr>
            <a:t> </a:t>
          </a:r>
          <a:r>
            <a:rPr lang="en-GB" sz="2000" b="0" i="0" u="none" strike="noStrike" cap="none" baseline="0" noProof="0">
              <a:latin typeface="Georgia" panose="02040502050405020303" pitchFamily="18" charset="0"/>
            </a:rPr>
            <a:t>Data Layer</a:t>
          </a:r>
          <a:endParaRPr lang="en-GB" sz="2000">
            <a:latin typeface="Georgia" panose="02040502050405020303" pitchFamily="18" charset="0"/>
          </a:endParaRPr>
        </a:p>
      </dgm:t>
    </dgm:pt>
    <dgm:pt modelId="{BE36BC39-BFE5-405B-B273-E9A788CE7566}" type="parTrans" cxnId="{9EC3E832-80E2-4EC5-8042-8ED61D453C30}">
      <dgm:prSet/>
      <dgm:spPr/>
      <dgm:t>
        <a:bodyPr/>
        <a:lstStyle/>
        <a:p>
          <a:endParaRPr lang="en-GB"/>
        </a:p>
      </dgm:t>
    </dgm:pt>
    <dgm:pt modelId="{43868C00-9B10-4415-9E67-496965247865}" type="sibTrans" cxnId="{9EC3E832-80E2-4EC5-8042-8ED61D453C30}">
      <dgm:prSet/>
      <dgm:spPr/>
      <dgm:t>
        <a:bodyPr/>
        <a:lstStyle/>
        <a:p>
          <a:endParaRPr lang="en-GB"/>
        </a:p>
      </dgm:t>
    </dgm:pt>
    <dgm:pt modelId="{A9FDBE20-BE03-43E0-9132-7E0C7563D966}">
      <dgm:prSet phldrT="[Text]" phldr="0" custT="1"/>
      <dgm:spPr/>
      <dgm:t>
        <a:bodyPr/>
        <a:lstStyle/>
        <a:p>
          <a:pPr rtl="0"/>
          <a:r>
            <a:rPr lang="en-GB" sz="1600">
              <a:latin typeface="Georgia" panose="02040502050405020303" pitchFamily="18" charset="0"/>
            </a:rPr>
            <a:t>MySQL, Oracle, MongoDB</a:t>
          </a:r>
        </a:p>
      </dgm:t>
    </dgm:pt>
    <dgm:pt modelId="{7D7A25BD-46E0-48FF-9543-F7A45070B08D}" type="parTrans" cxnId="{8EC0245A-0DD9-4E20-B875-07AEF319D783}">
      <dgm:prSet/>
      <dgm:spPr/>
      <dgm:t>
        <a:bodyPr/>
        <a:lstStyle/>
        <a:p>
          <a:endParaRPr lang="en-GB"/>
        </a:p>
      </dgm:t>
    </dgm:pt>
    <dgm:pt modelId="{A89F2CF5-665B-49D5-867A-BEF78F5D867B}" type="sibTrans" cxnId="{8EC0245A-0DD9-4E20-B875-07AEF319D783}">
      <dgm:prSet/>
      <dgm:spPr/>
      <dgm:t>
        <a:bodyPr/>
        <a:lstStyle/>
        <a:p>
          <a:endParaRPr lang="en-GB"/>
        </a:p>
      </dgm:t>
    </dgm:pt>
    <dgm:pt modelId="{BD22DA21-0AFC-4F58-BF1A-0D8CD83E5460}" type="pres">
      <dgm:prSet presAssocID="{CA1D31F0-7622-45DB-A858-14B6E2D9DC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2A01D2-B0FA-47B4-BDEE-7AB9DC3A79D3}" type="pres">
      <dgm:prSet presAssocID="{02DC3255-F340-4445-887C-AF80B422C34C}" presName="horFlow" presStyleCnt="0"/>
      <dgm:spPr/>
    </dgm:pt>
    <dgm:pt modelId="{DC3135C5-AEFD-4DA1-976B-B2847771DBB6}" type="pres">
      <dgm:prSet presAssocID="{02DC3255-F340-4445-887C-AF80B422C34C}" presName="bigChev" presStyleLbl="node1" presStyleIdx="0" presStyleCnt="1"/>
      <dgm:spPr/>
    </dgm:pt>
    <dgm:pt modelId="{6606BE6C-01BD-4645-9169-FA50E306399C}" type="pres">
      <dgm:prSet presAssocID="{7D7A25BD-46E0-48FF-9543-F7A45070B08D}" presName="parTrans" presStyleCnt="0"/>
      <dgm:spPr/>
    </dgm:pt>
    <dgm:pt modelId="{982C6D9F-F97D-4A74-A900-909C088A2447}" type="pres">
      <dgm:prSet presAssocID="{A9FDBE20-BE03-43E0-9132-7E0C7563D966}" presName="node" presStyleLbl="alignAccFollowNode1" presStyleIdx="0" presStyleCnt="1">
        <dgm:presLayoutVars>
          <dgm:bulletEnabled val="1"/>
        </dgm:presLayoutVars>
      </dgm:prSet>
      <dgm:spPr/>
    </dgm:pt>
  </dgm:ptLst>
  <dgm:cxnLst>
    <dgm:cxn modelId="{9EC3E832-80E2-4EC5-8042-8ED61D453C30}" srcId="{CA1D31F0-7622-45DB-A858-14B6E2D9DC2E}" destId="{02DC3255-F340-4445-887C-AF80B422C34C}" srcOrd="0" destOrd="0" parTransId="{BE36BC39-BFE5-405B-B273-E9A788CE7566}" sibTransId="{43868C00-9B10-4415-9E67-496965247865}"/>
    <dgm:cxn modelId="{92F96041-2CA7-4747-A9A2-BE9BE0E4D9A9}" type="presOf" srcId="{CA1D31F0-7622-45DB-A858-14B6E2D9DC2E}" destId="{BD22DA21-0AFC-4F58-BF1A-0D8CD83E5460}" srcOrd="0" destOrd="0" presId="urn:microsoft.com/office/officeart/2005/8/layout/lProcess3"/>
    <dgm:cxn modelId="{8EC0245A-0DD9-4E20-B875-07AEF319D783}" srcId="{02DC3255-F340-4445-887C-AF80B422C34C}" destId="{A9FDBE20-BE03-43E0-9132-7E0C7563D966}" srcOrd="0" destOrd="0" parTransId="{7D7A25BD-46E0-48FF-9543-F7A45070B08D}" sibTransId="{A89F2CF5-665B-49D5-867A-BEF78F5D867B}"/>
    <dgm:cxn modelId="{8046DBD0-E2F6-4FD0-9C4F-F5E6C484049E}" type="presOf" srcId="{A9FDBE20-BE03-43E0-9132-7E0C7563D966}" destId="{982C6D9F-F97D-4A74-A900-909C088A2447}" srcOrd="0" destOrd="0" presId="urn:microsoft.com/office/officeart/2005/8/layout/lProcess3"/>
    <dgm:cxn modelId="{A19ECCE4-B05B-4BC1-8642-DA95FCF5BFBB}" type="presOf" srcId="{02DC3255-F340-4445-887C-AF80B422C34C}" destId="{DC3135C5-AEFD-4DA1-976B-B2847771DBB6}" srcOrd="0" destOrd="0" presId="urn:microsoft.com/office/officeart/2005/8/layout/lProcess3"/>
    <dgm:cxn modelId="{5B48877C-6DF6-4FB0-8AC4-38C9E485AB19}" type="presParOf" srcId="{BD22DA21-0AFC-4F58-BF1A-0D8CD83E5460}" destId="{E82A01D2-B0FA-47B4-BDEE-7AB9DC3A79D3}" srcOrd="0" destOrd="0" presId="urn:microsoft.com/office/officeart/2005/8/layout/lProcess3"/>
    <dgm:cxn modelId="{CEF527BB-4667-496D-898A-AE93A674787D}" type="presParOf" srcId="{E82A01D2-B0FA-47B4-BDEE-7AB9DC3A79D3}" destId="{DC3135C5-AEFD-4DA1-976B-B2847771DBB6}" srcOrd="0" destOrd="0" presId="urn:microsoft.com/office/officeart/2005/8/layout/lProcess3"/>
    <dgm:cxn modelId="{94866D6A-7338-4DD5-A25D-6156C9DA46F4}" type="presParOf" srcId="{E82A01D2-B0FA-47B4-BDEE-7AB9DC3A79D3}" destId="{6606BE6C-01BD-4645-9169-FA50E306399C}" srcOrd="1" destOrd="0" presId="urn:microsoft.com/office/officeart/2005/8/layout/lProcess3"/>
    <dgm:cxn modelId="{CE2D6072-7E2B-4312-9BFC-C0DA018E7B01}" type="presParOf" srcId="{E82A01D2-B0FA-47B4-BDEE-7AB9DC3A79D3}" destId="{982C6D9F-F97D-4A74-A900-909C088A244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D6AC8-B32E-475B-97EC-67404B55138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0DDFF283-EF61-4DCC-A2D3-BA0AC6388936}">
      <dgm:prSet phldrT="[Text]"/>
      <dgm:spPr>
        <a:solidFill>
          <a:srgbClr val="00B0F0"/>
        </a:solidFill>
      </dgm:spPr>
      <dgm:t>
        <a:bodyPr/>
        <a:lstStyle/>
        <a:p>
          <a:r>
            <a:rPr lang="en-US">
              <a:latin typeface="Georgia" panose="02040502050405020303" pitchFamily="18" charset="0"/>
            </a:rPr>
            <a:t>Controller</a:t>
          </a:r>
        </a:p>
      </dgm:t>
    </dgm:pt>
    <dgm:pt modelId="{A3308CC2-DAF3-4806-84B9-F0259E8B1BCF}" type="parTrans" cxnId="{8AAE88B5-06B8-4B6F-98BF-C906703A496F}">
      <dgm:prSet/>
      <dgm:spPr/>
      <dgm:t>
        <a:bodyPr/>
        <a:lstStyle/>
        <a:p>
          <a:endParaRPr lang="en-US"/>
        </a:p>
      </dgm:t>
    </dgm:pt>
    <dgm:pt modelId="{9766612B-9F05-47AE-A5B6-8BBF52C5B6FD}" type="sibTrans" cxnId="{8AAE88B5-06B8-4B6F-98BF-C906703A496F}">
      <dgm:prSet/>
      <dgm:spPr/>
      <dgm:t>
        <a:bodyPr/>
        <a:lstStyle/>
        <a:p>
          <a:endParaRPr lang="en-US"/>
        </a:p>
      </dgm:t>
    </dgm:pt>
    <dgm:pt modelId="{C79E181D-0EFC-4FF8-A526-6BC87A7C5E38}">
      <dgm:prSet phldrT="[Text]"/>
      <dgm:spPr>
        <a:solidFill>
          <a:srgbClr val="00B050"/>
        </a:solidFill>
      </dgm:spPr>
      <dgm:t>
        <a:bodyPr/>
        <a:lstStyle/>
        <a:p>
          <a:r>
            <a:rPr lang="en-US">
              <a:latin typeface="Georgia" panose="02040502050405020303" pitchFamily="18" charset="0"/>
            </a:rPr>
            <a:t>Model</a:t>
          </a:r>
        </a:p>
      </dgm:t>
    </dgm:pt>
    <dgm:pt modelId="{BBC0A8BD-2757-4105-B96B-A1A37B80B423}" type="parTrans" cxnId="{EAAD1A52-6E9F-4C63-86A2-E2A10608A563}">
      <dgm:prSet/>
      <dgm:spPr/>
      <dgm:t>
        <a:bodyPr/>
        <a:lstStyle/>
        <a:p>
          <a:endParaRPr lang="en-US"/>
        </a:p>
      </dgm:t>
    </dgm:pt>
    <dgm:pt modelId="{566842BC-5EF1-4762-8D9A-3466C962FED5}" type="sibTrans" cxnId="{EAAD1A52-6E9F-4C63-86A2-E2A10608A563}">
      <dgm:prSet/>
      <dgm:spPr/>
      <dgm:t>
        <a:bodyPr/>
        <a:lstStyle/>
        <a:p>
          <a:endParaRPr lang="en-US"/>
        </a:p>
      </dgm:t>
    </dgm:pt>
    <dgm:pt modelId="{DB10C4A2-DDAA-48D0-8F64-A2DFF114E9D0}">
      <dgm:prSet phldrT="[Text]"/>
      <dgm:spPr>
        <a:solidFill>
          <a:srgbClr val="FF0000"/>
        </a:solidFill>
      </dgm:spPr>
      <dgm:t>
        <a:bodyPr/>
        <a:lstStyle/>
        <a:p>
          <a:r>
            <a:rPr lang="en-US">
              <a:latin typeface="Georgia" panose="02040502050405020303" pitchFamily="18" charset="0"/>
            </a:rPr>
            <a:t>View</a:t>
          </a:r>
        </a:p>
      </dgm:t>
    </dgm:pt>
    <dgm:pt modelId="{9A2F6BF8-9AC9-4249-A2D2-FB9CD08480AC}" type="parTrans" cxnId="{28D89565-EB59-408E-B8EA-D4DD055AF7A0}">
      <dgm:prSet/>
      <dgm:spPr/>
      <dgm:t>
        <a:bodyPr/>
        <a:lstStyle/>
        <a:p>
          <a:endParaRPr lang="en-US"/>
        </a:p>
      </dgm:t>
    </dgm:pt>
    <dgm:pt modelId="{AD3519C6-A9DE-4665-A16C-765F326D83A2}" type="sibTrans" cxnId="{28D89565-EB59-408E-B8EA-D4DD055AF7A0}">
      <dgm:prSet/>
      <dgm:spPr/>
      <dgm:t>
        <a:bodyPr/>
        <a:lstStyle/>
        <a:p>
          <a:endParaRPr lang="en-US"/>
        </a:p>
      </dgm:t>
    </dgm:pt>
    <dgm:pt modelId="{78CB4ADC-669A-44F8-B92E-C352F76D3C91}" type="pres">
      <dgm:prSet presAssocID="{351D6AC8-B32E-475B-97EC-67404B55138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E7062C5-36F1-4163-B9F0-ED78FEE3DB2B}" type="pres">
      <dgm:prSet presAssocID="{0DDFF283-EF61-4DCC-A2D3-BA0AC6388936}" presName="gear1" presStyleLbl="node1" presStyleIdx="0" presStyleCnt="3">
        <dgm:presLayoutVars>
          <dgm:chMax val="1"/>
          <dgm:bulletEnabled val="1"/>
        </dgm:presLayoutVars>
      </dgm:prSet>
      <dgm:spPr/>
    </dgm:pt>
    <dgm:pt modelId="{AB8F5164-9E80-4F4B-8927-FD59DA88AFCE}" type="pres">
      <dgm:prSet presAssocID="{0DDFF283-EF61-4DCC-A2D3-BA0AC6388936}" presName="gear1srcNode" presStyleLbl="node1" presStyleIdx="0" presStyleCnt="3"/>
      <dgm:spPr/>
    </dgm:pt>
    <dgm:pt modelId="{3B2CCAE5-1C47-4E05-879B-4A6CBD3C5E33}" type="pres">
      <dgm:prSet presAssocID="{0DDFF283-EF61-4DCC-A2D3-BA0AC6388936}" presName="gear1dstNode" presStyleLbl="node1" presStyleIdx="0" presStyleCnt="3"/>
      <dgm:spPr/>
    </dgm:pt>
    <dgm:pt modelId="{A73403FF-1AC3-4A86-8D1B-9BF80EA0ED64}" type="pres">
      <dgm:prSet presAssocID="{C79E181D-0EFC-4FF8-A526-6BC87A7C5E38}" presName="gear2" presStyleLbl="node1" presStyleIdx="1" presStyleCnt="3">
        <dgm:presLayoutVars>
          <dgm:chMax val="1"/>
          <dgm:bulletEnabled val="1"/>
        </dgm:presLayoutVars>
      </dgm:prSet>
      <dgm:spPr/>
    </dgm:pt>
    <dgm:pt modelId="{CE637DFE-1FEE-4A8E-A402-30CBD6844E5B}" type="pres">
      <dgm:prSet presAssocID="{C79E181D-0EFC-4FF8-A526-6BC87A7C5E38}" presName="gear2srcNode" presStyleLbl="node1" presStyleIdx="1" presStyleCnt="3"/>
      <dgm:spPr/>
    </dgm:pt>
    <dgm:pt modelId="{91F0170E-BD1F-4F18-BC88-5D74B25E0625}" type="pres">
      <dgm:prSet presAssocID="{C79E181D-0EFC-4FF8-A526-6BC87A7C5E38}" presName="gear2dstNode" presStyleLbl="node1" presStyleIdx="1" presStyleCnt="3"/>
      <dgm:spPr/>
    </dgm:pt>
    <dgm:pt modelId="{E48BA385-CAC6-4423-BAB1-A11D0E5533CA}" type="pres">
      <dgm:prSet presAssocID="{DB10C4A2-DDAA-48D0-8F64-A2DFF114E9D0}" presName="gear3" presStyleLbl="node1" presStyleIdx="2" presStyleCnt="3"/>
      <dgm:spPr/>
    </dgm:pt>
    <dgm:pt modelId="{17EBDB2F-7675-49FF-BA94-3B2CD37FC8CA}" type="pres">
      <dgm:prSet presAssocID="{DB10C4A2-DDAA-48D0-8F64-A2DFF114E9D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F519A9D-0F7A-4F84-84E8-4B8E93173997}" type="pres">
      <dgm:prSet presAssocID="{DB10C4A2-DDAA-48D0-8F64-A2DFF114E9D0}" presName="gear3srcNode" presStyleLbl="node1" presStyleIdx="2" presStyleCnt="3"/>
      <dgm:spPr/>
    </dgm:pt>
    <dgm:pt modelId="{CB3D6D03-6EB0-4FE0-B3C2-0C21930D78D2}" type="pres">
      <dgm:prSet presAssocID="{DB10C4A2-DDAA-48D0-8F64-A2DFF114E9D0}" presName="gear3dstNode" presStyleLbl="node1" presStyleIdx="2" presStyleCnt="3"/>
      <dgm:spPr/>
    </dgm:pt>
    <dgm:pt modelId="{95748017-B10B-448E-AFA6-A8EEB641CF79}" type="pres">
      <dgm:prSet presAssocID="{9766612B-9F05-47AE-A5B6-8BBF52C5B6FD}" presName="connector1" presStyleLbl="sibTrans2D1" presStyleIdx="0" presStyleCnt="3"/>
      <dgm:spPr/>
    </dgm:pt>
    <dgm:pt modelId="{3DDB9110-05EE-43B6-8E19-34A395603706}" type="pres">
      <dgm:prSet presAssocID="{566842BC-5EF1-4762-8D9A-3466C962FED5}" presName="connector2" presStyleLbl="sibTrans2D1" presStyleIdx="1" presStyleCnt="3"/>
      <dgm:spPr/>
    </dgm:pt>
    <dgm:pt modelId="{4DA5A851-0510-4F6F-A63B-01F5CA09F74E}" type="pres">
      <dgm:prSet presAssocID="{AD3519C6-A9DE-4665-A16C-765F326D83A2}" presName="connector3" presStyleLbl="sibTrans2D1" presStyleIdx="2" presStyleCnt="3"/>
      <dgm:spPr/>
    </dgm:pt>
  </dgm:ptLst>
  <dgm:cxnLst>
    <dgm:cxn modelId="{893C2203-20AD-4C43-A6F4-74412B98DBB9}" type="presOf" srcId="{0DDFF283-EF61-4DCC-A2D3-BA0AC6388936}" destId="{8E7062C5-36F1-4163-B9F0-ED78FEE3DB2B}" srcOrd="0" destOrd="0" presId="urn:microsoft.com/office/officeart/2005/8/layout/gear1"/>
    <dgm:cxn modelId="{43B3F305-6009-4AE5-8201-1A9713C275DC}" type="presOf" srcId="{566842BC-5EF1-4762-8D9A-3466C962FED5}" destId="{3DDB9110-05EE-43B6-8E19-34A395603706}" srcOrd="0" destOrd="0" presId="urn:microsoft.com/office/officeart/2005/8/layout/gear1"/>
    <dgm:cxn modelId="{28D89565-EB59-408E-B8EA-D4DD055AF7A0}" srcId="{351D6AC8-B32E-475B-97EC-67404B551382}" destId="{DB10C4A2-DDAA-48D0-8F64-A2DFF114E9D0}" srcOrd="2" destOrd="0" parTransId="{9A2F6BF8-9AC9-4249-A2D2-FB9CD08480AC}" sibTransId="{AD3519C6-A9DE-4665-A16C-765F326D83A2}"/>
    <dgm:cxn modelId="{28D7B547-D405-4D99-A6AA-C75E0A601846}" type="presOf" srcId="{DB10C4A2-DDAA-48D0-8F64-A2DFF114E9D0}" destId="{17EBDB2F-7675-49FF-BA94-3B2CD37FC8CA}" srcOrd="1" destOrd="0" presId="urn:microsoft.com/office/officeart/2005/8/layout/gear1"/>
    <dgm:cxn modelId="{91630248-B15C-4FEF-9EBA-0A0AB8C69D96}" type="presOf" srcId="{DB10C4A2-DDAA-48D0-8F64-A2DFF114E9D0}" destId="{6F519A9D-0F7A-4F84-84E8-4B8E93173997}" srcOrd="2" destOrd="0" presId="urn:microsoft.com/office/officeart/2005/8/layout/gear1"/>
    <dgm:cxn modelId="{5683EA6D-84FF-4E2D-B412-523BBA376A60}" type="presOf" srcId="{C79E181D-0EFC-4FF8-A526-6BC87A7C5E38}" destId="{A73403FF-1AC3-4A86-8D1B-9BF80EA0ED64}" srcOrd="0" destOrd="0" presId="urn:microsoft.com/office/officeart/2005/8/layout/gear1"/>
    <dgm:cxn modelId="{EAAD1A52-6E9F-4C63-86A2-E2A10608A563}" srcId="{351D6AC8-B32E-475B-97EC-67404B551382}" destId="{C79E181D-0EFC-4FF8-A526-6BC87A7C5E38}" srcOrd="1" destOrd="0" parTransId="{BBC0A8BD-2757-4105-B96B-A1A37B80B423}" sibTransId="{566842BC-5EF1-4762-8D9A-3466C962FED5}"/>
    <dgm:cxn modelId="{373E6D74-51DB-4834-B236-98C04E311C49}" type="presOf" srcId="{C79E181D-0EFC-4FF8-A526-6BC87A7C5E38}" destId="{CE637DFE-1FEE-4A8E-A402-30CBD6844E5B}" srcOrd="1" destOrd="0" presId="urn:microsoft.com/office/officeart/2005/8/layout/gear1"/>
    <dgm:cxn modelId="{6C471B84-F55F-41AB-BA88-AE67549CFF5B}" type="presOf" srcId="{0DDFF283-EF61-4DCC-A2D3-BA0AC6388936}" destId="{AB8F5164-9E80-4F4B-8927-FD59DA88AFCE}" srcOrd="1" destOrd="0" presId="urn:microsoft.com/office/officeart/2005/8/layout/gear1"/>
    <dgm:cxn modelId="{E81FCF8D-E0F0-4C7C-BE1F-B0179A509652}" type="presOf" srcId="{DB10C4A2-DDAA-48D0-8F64-A2DFF114E9D0}" destId="{E48BA385-CAC6-4423-BAB1-A11D0E5533CA}" srcOrd="0" destOrd="0" presId="urn:microsoft.com/office/officeart/2005/8/layout/gear1"/>
    <dgm:cxn modelId="{1D49309B-5173-4D15-947A-BF2C7D2DF529}" type="presOf" srcId="{C79E181D-0EFC-4FF8-A526-6BC87A7C5E38}" destId="{91F0170E-BD1F-4F18-BC88-5D74B25E0625}" srcOrd="2" destOrd="0" presId="urn:microsoft.com/office/officeart/2005/8/layout/gear1"/>
    <dgm:cxn modelId="{8AAE88B5-06B8-4B6F-98BF-C906703A496F}" srcId="{351D6AC8-B32E-475B-97EC-67404B551382}" destId="{0DDFF283-EF61-4DCC-A2D3-BA0AC6388936}" srcOrd="0" destOrd="0" parTransId="{A3308CC2-DAF3-4806-84B9-F0259E8B1BCF}" sibTransId="{9766612B-9F05-47AE-A5B6-8BBF52C5B6FD}"/>
    <dgm:cxn modelId="{75C3BED6-FC91-4B15-9A84-A1AFDBFB4FF3}" type="presOf" srcId="{0DDFF283-EF61-4DCC-A2D3-BA0AC6388936}" destId="{3B2CCAE5-1C47-4E05-879B-4A6CBD3C5E33}" srcOrd="2" destOrd="0" presId="urn:microsoft.com/office/officeart/2005/8/layout/gear1"/>
    <dgm:cxn modelId="{1A2230E3-A755-4CA7-9B90-96455FD289B6}" type="presOf" srcId="{9766612B-9F05-47AE-A5B6-8BBF52C5B6FD}" destId="{95748017-B10B-448E-AFA6-A8EEB641CF79}" srcOrd="0" destOrd="0" presId="urn:microsoft.com/office/officeart/2005/8/layout/gear1"/>
    <dgm:cxn modelId="{1FEF4CE8-EADB-4226-9705-E161FB4DF6B5}" type="presOf" srcId="{351D6AC8-B32E-475B-97EC-67404B551382}" destId="{78CB4ADC-669A-44F8-B92E-C352F76D3C91}" srcOrd="0" destOrd="0" presId="urn:microsoft.com/office/officeart/2005/8/layout/gear1"/>
    <dgm:cxn modelId="{189373F0-3337-4A3C-BBA7-60B14E71110C}" type="presOf" srcId="{DB10C4A2-DDAA-48D0-8F64-A2DFF114E9D0}" destId="{CB3D6D03-6EB0-4FE0-B3C2-0C21930D78D2}" srcOrd="3" destOrd="0" presId="urn:microsoft.com/office/officeart/2005/8/layout/gear1"/>
    <dgm:cxn modelId="{3E1A27F1-5577-49FB-BCBB-9016E7E48791}" type="presOf" srcId="{AD3519C6-A9DE-4665-A16C-765F326D83A2}" destId="{4DA5A851-0510-4F6F-A63B-01F5CA09F74E}" srcOrd="0" destOrd="0" presId="urn:microsoft.com/office/officeart/2005/8/layout/gear1"/>
    <dgm:cxn modelId="{B21D8219-C9E3-4273-AE37-8D8CB2F05355}" type="presParOf" srcId="{78CB4ADC-669A-44F8-B92E-C352F76D3C91}" destId="{8E7062C5-36F1-4163-B9F0-ED78FEE3DB2B}" srcOrd="0" destOrd="0" presId="urn:microsoft.com/office/officeart/2005/8/layout/gear1"/>
    <dgm:cxn modelId="{58FD4A28-DD62-49B8-A522-97FBC50BB5DC}" type="presParOf" srcId="{78CB4ADC-669A-44F8-B92E-C352F76D3C91}" destId="{AB8F5164-9E80-4F4B-8927-FD59DA88AFCE}" srcOrd="1" destOrd="0" presId="urn:microsoft.com/office/officeart/2005/8/layout/gear1"/>
    <dgm:cxn modelId="{DB7C6C2F-DAFD-4CA3-B8F4-658739834FF2}" type="presParOf" srcId="{78CB4ADC-669A-44F8-B92E-C352F76D3C91}" destId="{3B2CCAE5-1C47-4E05-879B-4A6CBD3C5E33}" srcOrd="2" destOrd="0" presId="urn:microsoft.com/office/officeart/2005/8/layout/gear1"/>
    <dgm:cxn modelId="{66F23B7B-D5EE-48F5-A182-6E16E3056A6B}" type="presParOf" srcId="{78CB4ADC-669A-44F8-B92E-C352F76D3C91}" destId="{A73403FF-1AC3-4A86-8D1B-9BF80EA0ED64}" srcOrd="3" destOrd="0" presId="urn:microsoft.com/office/officeart/2005/8/layout/gear1"/>
    <dgm:cxn modelId="{3695069C-FE73-48E0-83FA-A4EE28CB7BDA}" type="presParOf" srcId="{78CB4ADC-669A-44F8-B92E-C352F76D3C91}" destId="{CE637DFE-1FEE-4A8E-A402-30CBD6844E5B}" srcOrd="4" destOrd="0" presId="urn:microsoft.com/office/officeart/2005/8/layout/gear1"/>
    <dgm:cxn modelId="{64AA9E5E-7A2D-4C25-8E5B-8C6B89D1C49B}" type="presParOf" srcId="{78CB4ADC-669A-44F8-B92E-C352F76D3C91}" destId="{91F0170E-BD1F-4F18-BC88-5D74B25E0625}" srcOrd="5" destOrd="0" presId="urn:microsoft.com/office/officeart/2005/8/layout/gear1"/>
    <dgm:cxn modelId="{B555DD06-6D62-4FD8-B99D-52665788222C}" type="presParOf" srcId="{78CB4ADC-669A-44F8-B92E-C352F76D3C91}" destId="{E48BA385-CAC6-4423-BAB1-A11D0E5533CA}" srcOrd="6" destOrd="0" presId="urn:microsoft.com/office/officeart/2005/8/layout/gear1"/>
    <dgm:cxn modelId="{B8A0DA72-25C6-426A-918B-72EBD3C1D8CA}" type="presParOf" srcId="{78CB4ADC-669A-44F8-B92E-C352F76D3C91}" destId="{17EBDB2F-7675-49FF-BA94-3B2CD37FC8CA}" srcOrd="7" destOrd="0" presId="urn:microsoft.com/office/officeart/2005/8/layout/gear1"/>
    <dgm:cxn modelId="{150BC0DB-D772-4B6F-BBFA-6F2D981AD587}" type="presParOf" srcId="{78CB4ADC-669A-44F8-B92E-C352F76D3C91}" destId="{6F519A9D-0F7A-4F84-84E8-4B8E93173997}" srcOrd="8" destOrd="0" presId="urn:microsoft.com/office/officeart/2005/8/layout/gear1"/>
    <dgm:cxn modelId="{084DA734-AA92-4D5A-B833-0773C53FB875}" type="presParOf" srcId="{78CB4ADC-669A-44F8-B92E-C352F76D3C91}" destId="{CB3D6D03-6EB0-4FE0-B3C2-0C21930D78D2}" srcOrd="9" destOrd="0" presId="urn:microsoft.com/office/officeart/2005/8/layout/gear1"/>
    <dgm:cxn modelId="{294E52B6-B443-4920-9F81-A9712A8D9DBC}" type="presParOf" srcId="{78CB4ADC-669A-44F8-B92E-C352F76D3C91}" destId="{95748017-B10B-448E-AFA6-A8EEB641CF79}" srcOrd="10" destOrd="0" presId="urn:microsoft.com/office/officeart/2005/8/layout/gear1"/>
    <dgm:cxn modelId="{BC983DD4-26C1-4312-BE2A-68BDAB9173BA}" type="presParOf" srcId="{78CB4ADC-669A-44F8-B92E-C352F76D3C91}" destId="{3DDB9110-05EE-43B6-8E19-34A395603706}" srcOrd="11" destOrd="0" presId="urn:microsoft.com/office/officeart/2005/8/layout/gear1"/>
    <dgm:cxn modelId="{8D031665-721E-4B13-B47E-B6B217F61BE6}" type="presParOf" srcId="{78CB4ADC-669A-44F8-B92E-C352F76D3C91}" destId="{4DA5A851-0510-4F6F-A63B-01F5CA09F74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135C5-AEFD-4DA1-976B-B2847771DBB6}">
      <dsp:nvSpPr>
        <dsp:cNvPr id="0" name=""/>
        <dsp:cNvSpPr/>
      </dsp:nvSpPr>
      <dsp:spPr>
        <a:xfrm>
          <a:off x="1192" y="1098795"/>
          <a:ext cx="2392005" cy="956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Georgia" panose="02040502050405020303" pitchFamily="18" charset="0"/>
            </a:rPr>
            <a:t> </a:t>
          </a:r>
          <a:r>
            <a:rPr lang="en-GB" sz="1800" b="0" i="0" u="none" strike="noStrike" kern="1200" cap="none" baseline="0" noProof="0">
              <a:latin typeface="Georgia" panose="02040502050405020303" pitchFamily="18" charset="0"/>
            </a:rPr>
            <a:t>Presentation Layer</a:t>
          </a:r>
          <a:endParaRPr lang="en-GB" sz="1800" kern="1200">
            <a:latin typeface="Georgia" panose="02040502050405020303" pitchFamily="18" charset="0"/>
          </a:endParaRPr>
        </a:p>
      </dsp:txBody>
      <dsp:txXfrm>
        <a:off x="479593" y="1098795"/>
        <a:ext cx="1435203" cy="956802"/>
      </dsp:txXfrm>
    </dsp:sp>
    <dsp:sp modelId="{982C6D9F-F97D-4A74-A900-909C088A2447}">
      <dsp:nvSpPr>
        <dsp:cNvPr id="0" name=""/>
        <dsp:cNvSpPr/>
      </dsp:nvSpPr>
      <dsp:spPr>
        <a:xfrm>
          <a:off x="2082236" y="1180123"/>
          <a:ext cx="1985364" cy="7941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" panose="02040502050405020303" pitchFamily="18" charset="0"/>
            </a:rPr>
            <a:t>HTML5, JavaScript &amp; CSS</a:t>
          </a:r>
        </a:p>
      </dsp:txBody>
      <dsp:txXfrm>
        <a:off x="2479309" y="1180123"/>
        <a:ext cx="1191219" cy="79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135C5-AEFD-4DA1-976B-B2847771DBB6}">
      <dsp:nvSpPr>
        <dsp:cNvPr id="0" name=""/>
        <dsp:cNvSpPr/>
      </dsp:nvSpPr>
      <dsp:spPr>
        <a:xfrm>
          <a:off x="1192" y="1098795"/>
          <a:ext cx="2392005" cy="9568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eorgia" panose="02040502050405020303" pitchFamily="18" charset="0"/>
            </a:rPr>
            <a:t> </a:t>
          </a:r>
          <a:r>
            <a:rPr lang="en-GB" sz="2000" b="0" i="0" u="none" strike="noStrike" kern="1200" cap="none" baseline="0" noProof="0">
              <a:latin typeface="Georgia" panose="02040502050405020303" pitchFamily="18" charset="0"/>
            </a:rPr>
            <a:t>Application Layer</a:t>
          </a:r>
          <a:endParaRPr lang="en-GB" sz="2000" kern="1200">
            <a:latin typeface="Georgia" panose="02040502050405020303" pitchFamily="18" charset="0"/>
          </a:endParaRPr>
        </a:p>
      </dsp:txBody>
      <dsp:txXfrm>
        <a:off x="479593" y="1098795"/>
        <a:ext cx="1435203" cy="956802"/>
      </dsp:txXfrm>
    </dsp:sp>
    <dsp:sp modelId="{982C6D9F-F97D-4A74-A900-909C088A2447}">
      <dsp:nvSpPr>
        <dsp:cNvPr id="0" name=""/>
        <dsp:cNvSpPr/>
      </dsp:nvSpPr>
      <dsp:spPr>
        <a:xfrm>
          <a:off x="2082236" y="1180123"/>
          <a:ext cx="1985364" cy="794145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" panose="02040502050405020303" pitchFamily="18" charset="0"/>
            </a:rPr>
            <a:t>Java, </a:t>
          </a:r>
          <a:r>
            <a:rPr lang="en-GB" sz="1600" kern="1200" err="1">
              <a:latin typeface="Georgia" panose="02040502050405020303" pitchFamily="18" charset="0"/>
            </a:rPr>
            <a:t>.Net</a:t>
          </a:r>
          <a:r>
            <a:rPr lang="en-GB" sz="1600" kern="1200">
              <a:latin typeface="Georgia" panose="02040502050405020303" pitchFamily="18" charset="0"/>
            </a:rPr>
            <a:t>, C#, Python, C++</a:t>
          </a:r>
        </a:p>
      </dsp:txBody>
      <dsp:txXfrm>
        <a:off x="2479309" y="1180123"/>
        <a:ext cx="1191219" cy="794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135C5-AEFD-4DA1-976B-B2847771DBB6}">
      <dsp:nvSpPr>
        <dsp:cNvPr id="0" name=""/>
        <dsp:cNvSpPr/>
      </dsp:nvSpPr>
      <dsp:spPr>
        <a:xfrm>
          <a:off x="1192" y="1091606"/>
          <a:ext cx="2392005" cy="9568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eorgia" panose="02040502050405020303" pitchFamily="18" charset="0"/>
            </a:rPr>
            <a:t> </a:t>
          </a:r>
          <a:r>
            <a:rPr lang="en-GB" sz="2000" b="0" i="0" u="none" strike="noStrike" kern="1200" cap="none" baseline="0" noProof="0">
              <a:latin typeface="Georgia" panose="02040502050405020303" pitchFamily="18" charset="0"/>
            </a:rPr>
            <a:t>Data Layer</a:t>
          </a:r>
          <a:endParaRPr lang="en-GB" sz="2000" kern="1200">
            <a:latin typeface="Georgia" panose="02040502050405020303" pitchFamily="18" charset="0"/>
          </a:endParaRPr>
        </a:p>
      </dsp:txBody>
      <dsp:txXfrm>
        <a:off x="479593" y="1091606"/>
        <a:ext cx="1435203" cy="956802"/>
      </dsp:txXfrm>
    </dsp:sp>
    <dsp:sp modelId="{982C6D9F-F97D-4A74-A900-909C088A2447}">
      <dsp:nvSpPr>
        <dsp:cNvPr id="0" name=""/>
        <dsp:cNvSpPr/>
      </dsp:nvSpPr>
      <dsp:spPr>
        <a:xfrm>
          <a:off x="2082236" y="1172935"/>
          <a:ext cx="1985364" cy="794145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" panose="02040502050405020303" pitchFamily="18" charset="0"/>
            </a:rPr>
            <a:t>MySQL, Oracle, MongoDB</a:t>
          </a:r>
        </a:p>
      </dsp:txBody>
      <dsp:txXfrm>
        <a:off x="2479309" y="1172935"/>
        <a:ext cx="1191219" cy="794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2C5-36F1-4163-B9F0-ED78FEE3DB2B}">
      <dsp:nvSpPr>
        <dsp:cNvPr id="0" name=""/>
        <dsp:cNvSpPr/>
      </dsp:nvSpPr>
      <dsp:spPr>
        <a:xfrm>
          <a:off x="1901147" y="1372659"/>
          <a:ext cx="1677695" cy="1677695"/>
        </a:xfrm>
        <a:prstGeom prst="gear9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" panose="02040502050405020303" pitchFamily="18" charset="0"/>
            </a:rPr>
            <a:t>Controller</a:t>
          </a:r>
        </a:p>
      </dsp:txBody>
      <dsp:txXfrm>
        <a:off x="2238438" y="1765651"/>
        <a:ext cx="1003113" cy="862370"/>
      </dsp:txXfrm>
    </dsp:sp>
    <dsp:sp modelId="{A73403FF-1AC3-4A86-8D1B-9BF80EA0ED64}">
      <dsp:nvSpPr>
        <dsp:cNvPr id="0" name=""/>
        <dsp:cNvSpPr/>
      </dsp:nvSpPr>
      <dsp:spPr>
        <a:xfrm>
          <a:off x="925033" y="976113"/>
          <a:ext cx="1220142" cy="1220142"/>
        </a:xfrm>
        <a:prstGeom prst="gear6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" panose="02040502050405020303" pitchFamily="18" charset="0"/>
            </a:rPr>
            <a:t>Model</a:t>
          </a:r>
        </a:p>
      </dsp:txBody>
      <dsp:txXfrm>
        <a:off x="1232207" y="1285144"/>
        <a:ext cx="605794" cy="602080"/>
      </dsp:txXfrm>
    </dsp:sp>
    <dsp:sp modelId="{E48BA385-CAC6-4423-BAB1-A11D0E5533CA}">
      <dsp:nvSpPr>
        <dsp:cNvPr id="0" name=""/>
        <dsp:cNvSpPr/>
      </dsp:nvSpPr>
      <dsp:spPr>
        <a:xfrm rot="20700000">
          <a:off x="1608437" y="134340"/>
          <a:ext cx="1195490" cy="1195490"/>
        </a:xfrm>
        <a:prstGeom prst="gear6">
          <a:avLst/>
        </a:prstGeom>
        <a:solidFill>
          <a:srgbClr val="FF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" panose="02040502050405020303" pitchFamily="18" charset="0"/>
            </a:rPr>
            <a:t>View</a:t>
          </a:r>
        </a:p>
      </dsp:txBody>
      <dsp:txXfrm rot="-20700000">
        <a:off x="1870643" y="396546"/>
        <a:ext cx="671078" cy="671078"/>
      </dsp:txXfrm>
    </dsp:sp>
    <dsp:sp modelId="{95748017-B10B-448E-AFA6-A8EEB641CF79}">
      <dsp:nvSpPr>
        <dsp:cNvPr id="0" name=""/>
        <dsp:cNvSpPr/>
      </dsp:nvSpPr>
      <dsp:spPr>
        <a:xfrm>
          <a:off x="1760008" y="1126326"/>
          <a:ext cx="2147449" cy="2147449"/>
        </a:xfrm>
        <a:prstGeom prst="circularArrow">
          <a:avLst>
            <a:gd name="adj1" fmla="val 4687"/>
            <a:gd name="adj2" fmla="val 299029"/>
            <a:gd name="adj3" fmla="val 2480816"/>
            <a:gd name="adj4" fmla="val 1593964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B9110-05EE-43B6-8E19-34A395603706}">
      <dsp:nvSpPr>
        <dsp:cNvPr id="0" name=""/>
        <dsp:cNvSpPr/>
      </dsp:nvSpPr>
      <dsp:spPr>
        <a:xfrm>
          <a:off x="708948" y="711051"/>
          <a:ext cx="1560256" cy="15602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5A851-0510-4F6F-A63B-01F5CA09F74E}">
      <dsp:nvSpPr>
        <dsp:cNvPr id="0" name=""/>
        <dsp:cNvSpPr/>
      </dsp:nvSpPr>
      <dsp:spPr>
        <a:xfrm>
          <a:off x="1331908" y="-122607"/>
          <a:ext cx="1682270" cy="16822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00C9-BAAA-40BD-A796-07157D6E86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6DB8-E379-4E3C-8B38-437EF2C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0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6DB8-E379-4E3C-8B38-437EF2C30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2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9/30/2020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7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3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739297/how-to-install-robomongo-on-ubunt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2F128-B771-488B-89E3-531B47E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GB" sz="3300">
                <a:solidFill>
                  <a:schemeClr val="tx1"/>
                </a:solidFill>
                <a:cs typeface="Calibri Light"/>
              </a:rPr>
              <a:t>Introduction to MEAN</a:t>
            </a:r>
            <a:endParaRPr lang="en-GB" sz="33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GB"/>
              <a:t>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Installing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Installing Node.js: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On Windows: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Download the Node.js installer for windows platform for the right architecture - </a:t>
            </a:r>
            <a:r>
              <a:rPr lang="en-US" sz="1800" dirty="0">
                <a:hlinkClick r:id="rId3"/>
              </a:rPr>
              <a:t>https://nodejs.org/en/</a:t>
            </a:r>
            <a:endParaRPr lang="en-US" sz="1800" i="1" dirty="0">
              <a:solidFill>
                <a:schemeClr val="tx1"/>
              </a:solidFill>
            </a:endParaRP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After downloading the installer execute the installer with “Next” setup steps until the installation is successful.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Linux: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Download the Node.js archived package for </a:t>
            </a:r>
            <a:r>
              <a:rPr lang="en-US" sz="1800" i="1" dirty="0" err="1">
                <a:solidFill>
                  <a:schemeClr val="tx1"/>
                </a:solidFill>
              </a:rPr>
              <a:t>linux</a:t>
            </a:r>
            <a:r>
              <a:rPr lang="en-US" sz="1800" i="1" dirty="0">
                <a:solidFill>
                  <a:schemeClr val="tx1"/>
                </a:solidFill>
              </a:rPr>
              <a:t> platform for the right architecture - </a:t>
            </a:r>
            <a:r>
              <a:rPr lang="en-US" sz="1800" dirty="0">
                <a:hlinkClick r:id="rId3"/>
              </a:rPr>
              <a:t>https://nodejs.org/en/</a:t>
            </a:r>
            <a:endParaRPr lang="en-US" sz="1800" dirty="0"/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Extract the archived package - </a:t>
            </a:r>
            <a:r>
              <a:rPr lang="en-US" sz="1800" i="1" dirty="0">
                <a:solidFill>
                  <a:srgbClr val="FF0000"/>
                </a:solidFill>
              </a:rPr>
              <a:t>tar -</a:t>
            </a:r>
            <a:r>
              <a:rPr lang="en-US" sz="1800" i="1" dirty="0" err="1">
                <a:solidFill>
                  <a:srgbClr val="FF0000"/>
                </a:solidFill>
              </a:rPr>
              <a:t>zxf</a:t>
            </a:r>
            <a:r>
              <a:rPr lang="en-US" sz="1800" i="1" dirty="0">
                <a:solidFill>
                  <a:srgbClr val="FF0000"/>
                </a:solidFill>
              </a:rPr>
              <a:t> &lt;</a:t>
            </a:r>
            <a:r>
              <a:rPr lang="en-US" sz="1800" i="1" dirty="0" err="1">
                <a:solidFill>
                  <a:srgbClr val="FF0000"/>
                </a:solidFill>
              </a:rPr>
              <a:t>node_package_version</a:t>
            </a:r>
            <a:r>
              <a:rPr lang="en-US" sz="1800" i="1" dirty="0">
                <a:solidFill>
                  <a:srgbClr val="FF0000"/>
                </a:solidFill>
              </a:rPr>
              <a:t>&gt;.tar.gz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cd &lt;</a:t>
            </a:r>
            <a:r>
              <a:rPr lang="en-US" sz="1800" i="1" dirty="0" err="1">
                <a:solidFill>
                  <a:srgbClr val="FF0000"/>
                </a:solidFill>
              </a:rPr>
              <a:t>node_package_version</a:t>
            </a:r>
            <a:r>
              <a:rPr lang="en-US" sz="1800" i="1" dirty="0">
                <a:solidFill>
                  <a:srgbClr val="FF0000"/>
                </a:solidFill>
              </a:rPr>
              <a:t>&gt;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./configure &amp;&amp; make &amp;&amp; </a:t>
            </a:r>
            <a:r>
              <a:rPr lang="en-US" sz="1800" i="1" dirty="0" err="1">
                <a:solidFill>
                  <a:srgbClr val="FF0000"/>
                </a:solidFill>
              </a:rPr>
              <a:t>sudo</a:t>
            </a:r>
            <a:r>
              <a:rPr lang="en-US" sz="1800" i="1" dirty="0">
                <a:solidFill>
                  <a:srgbClr val="FF0000"/>
                </a:solidFill>
              </a:rPr>
              <a:t> make install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Or Use the Package Manager and install Node.js  -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 err="1">
                <a:solidFill>
                  <a:srgbClr val="FF0000"/>
                </a:solidFill>
              </a:rPr>
              <a:t>sudo</a:t>
            </a:r>
            <a:r>
              <a:rPr lang="en-US" sz="1800" i="1" dirty="0">
                <a:solidFill>
                  <a:srgbClr val="FF0000"/>
                </a:solidFill>
              </a:rPr>
              <a:t> apt-get install </a:t>
            </a:r>
            <a:r>
              <a:rPr lang="en-US" sz="1800" i="1" dirty="0" err="1">
                <a:solidFill>
                  <a:srgbClr val="FF0000"/>
                </a:solidFill>
              </a:rPr>
              <a:t>nodejs</a:t>
            </a:r>
            <a:endParaRPr lang="en-US" sz="1800" i="1" dirty="0">
              <a:solidFill>
                <a:srgbClr val="FF0000"/>
              </a:solidFill>
            </a:endParaRP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Mac OS X: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Download the Node.js installer (.</a:t>
            </a:r>
            <a:r>
              <a:rPr lang="en-US" sz="1800" i="1" dirty="0" err="1">
                <a:solidFill>
                  <a:schemeClr val="tx1"/>
                </a:solidFill>
              </a:rPr>
              <a:t>pkg</a:t>
            </a:r>
            <a:r>
              <a:rPr lang="en-US" sz="1800" i="1" dirty="0">
                <a:solidFill>
                  <a:schemeClr val="tx1"/>
                </a:solidFill>
              </a:rPr>
              <a:t>) for Mac OS X platform for the right architecture -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https://nodejs.org/en/</a:t>
            </a:r>
            <a:endParaRPr lang="en-US" sz="1800" i="1" dirty="0">
              <a:solidFill>
                <a:schemeClr val="tx1"/>
              </a:solidFill>
            </a:endParaRP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After downloading the installer execute the installer with “Continue” setup steps until the installation is successful.</a:t>
            </a:r>
          </a:p>
        </p:txBody>
      </p:sp>
      <p:pic>
        <p:nvPicPr>
          <p:cNvPr id="6" name="Picture 10" descr="Image result for node.js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531" y="704721"/>
            <a:ext cx="1208530" cy="12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Introducing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>
            <a:normAutofit lnSpcReduction="10000"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Node.js is a platform with minimum features and API’s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To Achieve more complex functionalities, it uses module system to extend the platform.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NPM (</a:t>
            </a:r>
            <a:r>
              <a:rPr lang="en-US" i="1" dirty="0">
                <a:solidFill>
                  <a:srgbClr val="FF0000"/>
                </a:solidFill>
              </a:rPr>
              <a:t>Node Package Manager</a:t>
            </a:r>
            <a:r>
              <a:rPr lang="en-US" i="1" dirty="0">
                <a:solidFill>
                  <a:schemeClr val="tx1"/>
                </a:solidFill>
              </a:rPr>
              <a:t>)– Is the recommended way to install, update &amp; remove Node.js modules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Features of NPM: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A registry of packages to browse, download, and install third-party modules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A CLI tool to manage local and global packages</a:t>
            </a:r>
            <a:r>
              <a:rPr lang="en-US" i="1" dirty="0">
                <a:solidFill>
                  <a:schemeClr val="tx1"/>
                </a:solidFill>
              </a:rPr>
              <a:t>.</a:t>
            </a:r>
            <a:endParaRPr lang="en-US" sz="1800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NPM is a robust package manager, which keeps a centralized registry for public modules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To browse the available public libraries - </a:t>
            </a:r>
            <a:r>
              <a:rPr lang="en-US" dirty="0">
                <a:hlinkClick r:id="rId3"/>
              </a:rPr>
              <a:t>https://www.npmjs.com/</a:t>
            </a:r>
            <a:endParaRPr lang="en-US" dirty="0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Installation process of NPM has two modes: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Local</a:t>
            </a:r>
            <a:r>
              <a:rPr lang="en-US" i="1" dirty="0">
                <a:solidFill>
                  <a:schemeClr val="tx1"/>
                </a:solidFill>
              </a:rPr>
              <a:t> – Install the third party packages in a local “</a:t>
            </a:r>
            <a:r>
              <a:rPr lang="en-US" i="1" dirty="0" err="1">
                <a:solidFill>
                  <a:srgbClr val="FF0000"/>
                </a:solidFill>
              </a:rPr>
              <a:t>node_modules</a:t>
            </a:r>
            <a:r>
              <a:rPr lang="en-US" i="1" dirty="0">
                <a:solidFill>
                  <a:schemeClr val="tx1"/>
                </a:solidFill>
              </a:rPr>
              <a:t>” directory of the project, which will not affect the system.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i="1" dirty="0" err="1">
                <a:solidFill>
                  <a:srgbClr val="FF0000"/>
                </a:solidFill>
              </a:rPr>
              <a:t>npm</a:t>
            </a:r>
            <a:r>
              <a:rPr lang="en-US" i="1" dirty="0">
                <a:solidFill>
                  <a:srgbClr val="FF0000"/>
                </a:solidFill>
              </a:rPr>
              <a:t> install &lt;</a:t>
            </a:r>
            <a:r>
              <a:rPr lang="en-US" i="1" dirty="0" err="1">
                <a:solidFill>
                  <a:srgbClr val="FF0000"/>
                </a:solidFill>
              </a:rPr>
              <a:t>package_name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  <a:r>
              <a:rPr lang="en-US" i="1" dirty="0">
                <a:solidFill>
                  <a:schemeClr val="tx1"/>
                </a:solidFill>
              </a:rPr>
              <a:t> | </a:t>
            </a:r>
            <a:r>
              <a:rPr lang="en-US" i="1" dirty="0" err="1">
                <a:solidFill>
                  <a:srgbClr val="FF0000"/>
                </a:solidFill>
              </a:rPr>
              <a:t>npm</a:t>
            </a:r>
            <a:r>
              <a:rPr lang="en-US" i="1" dirty="0">
                <a:solidFill>
                  <a:srgbClr val="FF0000"/>
                </a:solidFill>
              </a:rPr>
              <a:t> install &lt;</a:t>
            </a:r>
            <a:r>
              <a:rPr lang="en-US" i="1" dirty="0" err="1">
                <a:solidFill>
                  <a:srgbClr val="FF0000"/>
                </a:solidFill>
              </a:rPr>
              <a:t>package_name</a:t>
            </a:r>
            <a:r>
              <a:rPr lang="en-US" i="1" dirty="0">
                <a:solidFill>
                  <a:srgbClr val="FF0000"/>
                </a:solidFill>
              </a:rPr>
              <a:t>&gt;@&lt;</a:t>
            </a:r>
            <a:r>
              <a:rPr lang="en-US" i="1" dirty="0" err="1">
                <a:solidFill>
                  <a:srgbClr val="FF0000"/>
                </a:solidFill>
              </a:rPr>
              <a:t>version_number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Global</a:t>
            </a:r>
            <a:r>
              <a:rPr lang="en-US" i="1" dirty="0">
                <a:solidFill>
                  <a:schemeClr val="tx1"/>
                </a:solidFill>
              </a:rPr>
              <a:t> – Install the packages that Node.js needs globally (Grunt) – under “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/local/lib/</a:t>
            </a:r>
            <a:r>
              <a:rPr lang="en-US" i="1" dirty="0" err="1">
                <a:solidFill>
                  <a:srgbClr val="FF0000"/>
                </a:solidFill>
              </a:rPr>
              <a:t>node_modules</a:t>
            </a:r>
            <a:r>
              <a:rPr lang="en-US" i="1" dirty="0">
                <a:solidFill>
                  <a:schemeClr val="tx1"/>
                </a:solidFill>
              </a:rPr>
              <a:t>” directory.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i="1" dirty="0" err="1">
                <a:solidFill>
                  <a:srgbClr val="FF0000"/>
                </a:solidFill>
              </a:rPr>
              <a:t>npm</a:t>
            </a:r>
            <a:r>
              <a:rPr lang="en-US" i="1" dirty="0">
                <a:solidFill>
                  <a:srgbClr val="FF0000"/>
                </a:solidFill>
              </a:rPr>
              <a:t> install –g &lt;</a:t>
            </a:r>
            <a:r>
              <a:rPr lang="en-US" i="1" dirty="0" err="1">
                <a:solidFill>
                  <a:srgbClr val="FF0000"/>
                </a:solidFill>
              </a:rPr>
              <a:t>package_name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Remove Package - </a:t>
            </a:r>
            <a:r>
              <a:rPr lang="en-US" i="1" dirty="0" err="1">
                <a:solidFill>
                  <a:srgbClr val="FF0000"/>
                </a:solidFill>
              </a:rPr>
              <a:t>npm</a:t>
            </a:r>
            <a:r>
              <a:rPr lang="en-US" i="1" dirty="0">
                <a:solidFill>
                  <a:srgbClr val="FF0000"/>
                </a:solidFill>
              </a:rPr>
              <a:t> uninstall &lt;</a:t>
            </a:r>
            <a:r>
              <a:rPr lang="en-US" i="1" dirty="0" err="1">
                <a:solidFill>
                  <a:srgbClr val="FF0000"/>
                </a:solidFill>
              </a:rPr>
              <a:t>package_name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Update Package – </a:t>
            </a:r>
            <a:r>
              <a:rPr lang="en-US" i="1" dirty="0" err="1">
                <a:solidFill>
                  <a:srgbClr val="FF0000"/>
                </a:solidFill>
              </a:rPr>
              <a:t>npm</a:t>
            </a:r>
            <a:r>
              <a:rPr lang="en-US" i="1" dirty="0">
                <a:solidFill>
                  <a:srgbClr val="FF0000"/>
                </a:solidFill>
              </a:rPr>
              <a:t> update &lt;</a:t>
            </a:r>
            <a:r>
              <a:rPr lang="en-US" i="1" dirty="0" err="1">
                <a:solidFill>
                  <a:srgbClr val="FF0000"/>
                </a:solidFill>
              </a:rPr>
              <a:t>package_name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" name="Picture 2" descr="Image result for npm image cir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53" y="574379"/>
            <a:ext cx="1363391" cy="13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8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Managing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Installing single package is pretty nice, But the application development needs several packages.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There has to be a better way to install and manage these dependencies.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NPM provides the provision for the configuration file – “</a:t>
            </a:r>
            <a:r>
              <a:rPr lang="en-US" b="1" i="1" dirty="0" err="1">
                <a:solidFill>
                  <a:srgbClr val="7030A0"/>
                </a:solidFill>
              </a:rPr>
              <a:t>package.json</a:t>
            </a:r>
            <a:r>
              <a:rPr lang="en-US" i="1" dirty="0">
                <a:solidFill>
                  <a:schemeClr val="tx1"/>
                </a:solidFill>
              </a:rPr>
              <a:t>”.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This file contains various properties of the application: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7030A0"/>
                </a:solidFill>
              </a:rPr>
              <a:t>Metadata, Name, Version &amp; Author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Creating a “</a:t>
            </a:r>
            <a:r>
              <a:rPr lang="en-US" b="1" i="1" dirty="0" err="1">
                <a:solidFill>
                  <a:srgbClr val="7030A0"/>
                </a:solidFill>
              </a:rPr>
              <a:t>package.json</a:t>
            </a:r>
            <a:r>
              <a:rPr lang="en-US" i="1" dirty="0">
                <a:solidFill>
                  <a:schemeClr val="tx1"/>
                </a:solidFill>
              </a:rPr>
              <a:t>” file: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Command - </a:t>
            </a:r>
            <a:r>
              <a:rPr lang="en-US" sz="1800" i="1" dirty="0" err="1">
                <a:solidFill>
                  <a:srgbClr val="7030A0"/>
                </a:solidFill>
              </a:rPr>
              <a:t>npm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  <a:r>
              <a:rPr lang="en-US" sz="1800" i="1" dirty="0" err="1">
                <a:solidFill>
                  <a:srgbClr val="7030A0"/>
                </a:solidFill>
              </a:rPr>
              <a:t>init</a:t>
            </a:r>
            <a:endParaRPr lang="en-US" sz="1800" i="1" dirty="0">
              <a:solidFill>
                <a:srgbClr val="7030A0"/>
              </a:solidFill>
            </a:endParaRP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7030A0"/>
                </a:solidFill>
              </a:rPr>
              <a:t>NPM will pose you few questions and then creates the </a:t>
            </a:r>
            <a:r>
              <a:rPr lang="en-US" sz="1800" i="1" dirty="0" err="1">
                <a:solidFill>
                  <a:srgbClr val="FF0000"/>
                </a:solidFill>
              </a:rPr>
              <a:t>package.json</a:t>
            </a:r>
            <a:r>
              <a:rPr lang="en-US" sz="1800" i="1" dirty="0">
                <a:solidFill>
                  <a:srgbClr val="7030A0"/>
                </a:solidFill>
              </a:rPr>
              <a:t> file.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Command to install –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  <a:r>
              <a:rPr lang="en-US" sz="1800" i="1" dirty="0" err="1">
                <a:solidFill>
                  <a:srgbClr val="7030A0"/>
                </a:solidFill>
              </a:rPr>
              <a:t>npm</a:t>
            </a:r>
            <a:r>
              <a:rPr lang="en-US" sz="1800" i="1" dirty="0">
                <a:solidFill>
                  <a:srgbClr val="7030A0"/>
                </a:solidFill>
              </a:rPr>
              <a:t> install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7030A0"/>
                </a:solidFill>
              </a:rPr>
              <a:t>All the dependencies will be installed in “</a:t>
            </a:r>
            <a:r>
              <a:rPr lang="en-US" sz="1800" i="1" dirty="0" err="1">
                <a:solidFill>
                  <a:srgbClr val="FF0000"/>
                </a:solidFill>
              </a:rPr>
              <a:t>node_modules</a:t>
            </a:r>
            <a:r>
              <a:rPr lang="en-US" sz="1800" i="1" dirty="0">
                <a:solidFill>
                  <a:srgbClr val="7030A0"/>
                </a:solidFill>
              </a:rPr>
              <a:t>” directory.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Command to update –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  <a:r>
              <a:rPr lang="en-US" sz="1800" i="1" dirty="0" err="1">
                <a:solidFill>
                  <a:srgbClr val="7030A0"/>
                </a:solidFill>
              </a:rPr>
              <a:t>npm</a:t>
            </a:r>
            <a:r>
              <a:rPr lang="en-US" sz="1800" i="1" dirty="0">
                <a:solidFill>
                  <a:srgbClr val="7030A0"/>
                </a:solidFill>
              </a:rPr>
              <a:t> update</a:t>
            </a:r>
            <a:endParaRPr lang="en-US" sz="1800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Updating the “</a:t>
            </a:r>
            <a:r>
              <a:rPr lang="en-US" i="1" dirty="0" err="1">
                <a:solidFill>
                  <a:schemeClr val="tx1"/>
                </a:solidFill>
              </a:rPr>
              <a:t>package.json</a:t>
            </a:r>
            <a:r>
              <a:rPr lang="en-US" i="1" dirty="0">
                <a:solidFill>
                  <a:schemeClr val="tx1"/>
                </a:solidFill>
              </a:rPr>
              <a:t>” file 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 err="1">
                <a:solidFill>
                  <a:srgbClr val="7030A0"/>
                </a:solidFill>
              </a:rPr>
              <a:t>npm</a:t>
            </a:r>
            <a:r>
              <a:rPr lang="en-US" sz="1800" i="1" dirty="0">
                <a:solidFill>
                  <a:srgbClr val="7030A0"/>
                </a:solidFill>
              </a:rPr>
              <a:t> install &lt;</a:t>
            </a:r>
            <a:r>
              <a:rPr lang="en-US" sz="1800" i="1" dirty="0" err="1">
                <a:solidFill>
                  <a:srgbClr val="7030A0"/>
                </a:solidFill>
              </a:rPr>
              <a:t>package_name</a:t>
            </a:r>
            <a:r>
              <a:rPr lang="en-US" sz="1800" i="1" dirty="0">
                <a:solidFill>
                  <a:srgbClr val="7030A0"/>
                </a:solidFill>
              </a:rPr>
              <a:t>&gt; --save</a:t>
            </a:r>
            <a:endParaRPr lang="en-US" sz="1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5" name="Picture 2" descr="Image result for npm image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53" y="574379"/>
            <a:ext cx="1363391" cy="13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Rea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9" y="1908603"/>
            <a:ext cx="1127315" cy="10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Angul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14" y="467383"/>
            <a:ext cx="1090938" cy="10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Image result for Gru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01" y="1501121"/>
            <a:ext cx="1090938" cy="10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 descr="Image result for MongoDB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49" y="2984979"/>
            <a:ext cx="1127315" cy="10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Image result for jQue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397" y="2544600"/>
            <a:ext cx="1127315" cy="10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36" y="1735894"/>
            <a:ext cx="1163693" cy="98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60" y="702156"/>
            <a:ext cx="1127315" cy="97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8129" y="4188980"/>
            <a:ext cx="2096335" cy="22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3349822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8691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6DF09-28B3-4FE1-B198-9366A288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599249"/>
          </a:xfrm>
        </p:spPr>
        <p:txBody>
          <a:bodyPr>
            <a:normAutofit/>
          </a:bodyPr>
          <a:lstStyle/>
          <a:p>
            <a:r>
              <a:rPr lang="en-GB" sz="2400"/>
              <a:t>Three tier web development architecture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643B-6FCF-4F12-BBD1-50A258D5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1521355"/>
            <a:ext cx="7368978" cy="4899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Web applications are built in a three-tier architecture.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It has three important layers</a:t>
            </a:r>
          </a:p>
          <a:p>
            <a:pPr marL="629920" lvl="1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sz="1800" i="1">
                <a:solidFill>
                  <a:srgbClr val="FF0000"/>
                </a:solidFill>
              </a:rPr>
              <a:t>PRESENTATION, LOGIC &amp; DATA</a:t>
            </a:r>
            <a:r>
              <a:rPr lang="en-GB" sz="1800" i="1">
                <a:solidFill>
                  <a:schemeClr val="tx1"/>
                </a:solidFill>
              </a:rPr>
              <a:t>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Modern web development has gone a step ahead</a:t>
            </a:r>
          </a:p>
          <a:p>
            <a:pPr marL="629920" lvl="1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sz="1800" i="1">
                <a:solidFill>
                  <a:srgbClr val="FF0000"/>
                </a:solidFill>
              </a:rPr>
              <a:t>PRESENTATION – Client logic and UI</a:t>
            </a:r>
            <a:r>
              <a:rPr lang="en-GB" sz="1800" i="1">
                <a:solidFill>
                  <a:schemeClr val="tx1"/>
                </a:solidFill>
              </a:rPr>
              <a:t>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The Paradigm of implementing this model is </a:t>
            </a:r>
            <a:r>
              <a:rPr lang="en-GB" i="1">
                <a:solidFill>
                  <a:srgbClr val="FF0000"/>
                </a:solidFill>
              </a:rPr>
              <a:t>MVC</a:t>
            </a:r>
            <a:r>
              <a:rPr lang="en-GB" i="1">
                <a:solidFill>
                  <a:schemeClr val="tx1"/>
                </a:solidFill>
              </a:rPr>
              <a:t> architectural pattern.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The </a:t>
            </a:r>
            <a:r>
              <a:rPr lang="en-GB" i="1">
                <a:solidFill>
                  <a:srgbClr val="FF0000"/>
                </a:solidFill>
              </a:rPr>
              <a:t>VIEW</a:t>
            </a:r>
            <a:r>
              <a:rPr lang="en-GB" i="1">
                <a:solidFill>
                  <a:schemeClr val="tx1"/>
                </a:solidFill>
              </a:rPr>
              <a:t> handles the visual part of user interaction.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The </a:t>
            </a:r>
            <a:r>
              <a:rPr lang="en-GB" i="1">
                <a:solidFill>
                  <a:srgbClr val="FF0000"/>
                </a:solidFill>
              </a:rPr>
              <a:t>MODEL</a:t>
            </a:r>
            <a:r>
              <a:rPr lang="en-GB" i="1">
                <a:solidFill>
                  <a:schemeClr val="tx1"/>
                </a:solidFill>
              </a:rPr>
              <a:t> handles the data manipulation, responding to request of information.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r>
              <a:rPr lang="en-GB" i="1">
                <a:solidFill>
                  <a:schemeClr val="tx1"/>
                </a:solidFill>
              </a:rPr>
              <a:t>The </a:t>
            </a:r>
            <a:r>
              <a:rPr lang="en-GB" i="1">
                <a:solidFill>
                  <a:srgbClr val="FF0000"/>
                </a:solidFill>
              </a:rPr>
              <a:t>CONTROLLER</a:t>
            </a:r>
            <a:r>
              <a:rPr lang="en-GB" i="1">
                <a:solidFill>
                  <a:schemeClr val="tx1"/>
                </a:solidFill>
              </a:rPr>
              <a:t> responds to system and user events, Commanding the </a:t>
            </a:r>
            <a:r>
              <a:rPr lang="en-GB" i="1">
                <a:solidFill>
                  <a:srgbClr val="FF0000"/>
                </a:solidFill>
              </a:rPr>
              <a:t>MODEL</a:t>
            </a:r>
            <a:r>
              <a:rPr lang="en-GB" i="1">
                <a:solidFill>
                  <a:schemeClr val="tx1"/>
                </a:solidFill>
              </a:rPr>
              <a:t> &amp; </a:t>
            </a:r>
            <a:r>
              <a:rPr lang="en-GB" i="1">
                <a:solidFill>
                  <a:srgbClr val="FF0000"/>
                </a:solidFill>
              </a:rPr>
              <a:t>VIEW</a:t>
            </a:r>
            <a:r>
              <a:rPr lang="en-GB" i="1">
                <a:solidFill>
                  <a:schemeClr val="tx1"/>
                </a:solidFill>
              </a:rPr>
              <a:t> to change appropriately.</a:t>
            </a:r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endParaRPr lang="en-GB" sz="1500"/>
          </a:p>
          <a:p>
            <a:pPr marL="305435" indent="-305435">
              <a:lnSpc>
                <a:spcPct val="90000"/>
              </a:lnSpc>
              <a:buFont typeface="Arial" panose="05020102010507070707" pitchFamily="18" charset="2"/>
              <a:buChar char="•"/>
            </a:pPr>
            <a:endParaRPr lang="en-GB" sz="1500"/>
          </a:p>
        </p:txBody>
      </p:sp>
      <p:pic>
        <p:nvPicPr>
          <p:cNvPr id="17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BEE1985-97FD-41B8-881B-F1D6E720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0316" y="1737968"/>
            <a:ext cx="3519577" cy="2892186"/>
          </a:xfrm>
          <a:prstGeom prst="rect">
            <a:avLst/>
          </a:prstGeom>
        </p:spPr>
      </p:pic>
      <p:graphicFrame>
        <p:nvGraphicFramePr>
          <p:cNvPr id="241" name="Diagram 241">
            <a:extLst>
              <a:ext uri="{FF2B5EF4-FFF2-40B4-BE49-F238E27FC236}">
                <a16:creationId xmlns:a16="http://schemas.microsoft.com/office/drawing/2014/main" id="{B8456426-27BA-4780-8C93-886EFBB71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566611"/>
              </p:ext>
            </p:extLst>
          </p:nvPr>
        </p:nvGraphicFramePr>
        <p:xfrm>
          <a:off x="86264" y="-182592"/>
          <a:ext cx="4068793" cy="31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7" name="Diagram 241">
            <a:extLst>
              <a:ext uri="{FF2B5EF4-FFF2-40B4-BE49-F238E27FC236}">
                <a16:creationId xmlns:a16="http://schemas.microsoft.com/office/drawing/2014/main" id="{110EE07C-4E52-4B09-BBB1-742937B51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960894"/>
              </p:ext>
            </p:extLst>
          </p:nvPr>
        </p:nvGraphicFramePr>
        <p:xfrm>
          <a:off x="100640" y="764065"/>
          <a:ext cx="4068793" cy="31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01" name="Diagram 241">
            <a:extLst>
              <a:ext uri="{FF2B5EF4-FFF2-40B4-BE49-F238E27FC236}">
                <a16:creationId xmlns:a16="http://schemas.microsoft.com/office/drawing/2014/main" id="{34CB3EC3-E98A-480C-8CB2-E15DAC9CC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859743"/>
              </p:ext>
            </p:extLst>
          </p:nvPr>
        </p:nvGraphicFramePr>
        <p:xfrm>
          <a:off x="129394" y="1710720"/>
          <a:ext cx="4068793" cy="314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42116389"/>
              </p:ext>
            </p:extLst>
          </p:nvPr>
        </p:nvGraphicFramePr>
        <p:xfrm>
          <a:off x="42524" y="3807645"/>
          <a:ext cx="4107330" cy="305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7914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41" grpId="0">
        <p:bldAsOne/>
      </p:bldGraphic>
      <p:bldGraphic spid="437" grpId="0">
        <p:bldAsOne/>
      </p:bldGraphic>
      <p:bldGraphic spid="501" grpId="0">
        <p:bldAsOne/>
      </p:bldGraphic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/>
              <a:t>Evolution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4"/>
            <a:ext cx="11029615" cy="4673576"/>
          </a:xfrm>
        </p:spPr>
        <p:txBody>
          <a:bodyPr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JavaScript was created by “</a:t>
            </a:r>
            <a:r>
              <a:rPr lang="en-GB" i="1" dirty="0">
                <a:solidFill>
                  <a:srgbClr val="FF0000"/>
                </a:solidFill>
              </a:rPr>
              <a:t>Brendan </a:t>
            </a:r>
            <a:r>
              <a:rPr lang="en-GB" i="1" dirty="0" err="1">
                <a:solidFill>
                  <a:srgbClr val="FF0000"/>
                </a:solidFill>
              </a:rPr>
              <a:t>Eich</a:t>
            </a:r>
            <a:r>
              <a:rPr lang="en-GB" i="1" dirty="0">
                <a:solidFill>
                  <a:schemeClr val="tx1"/>
                </a:solidFill>
              </a:rPr>
              <a:t>”.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It is interpreted programming language.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Netscape Navigator web browser which was known as “</a:t>
            </a:r>
            <a:r>
              <a:rPr lang="en-GB" i="1" dirty="0" err="1">
                <a:solidFill>
                  <a:srgbClr val="FF0000"/>
                </a:solidFill>
              </a:rPr>
              <a:t>LiveScript</a:t>
            </a:r>
            <a:r>
              <a:rPr lang="en-GB" i="1" dirty="0">
                <a:solidFill>
                  <a:schemeClr val="tx1"/>
                </a:solidFill>
              </a:rPr>
              <a:t>”.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Netscape altered the name to “</a:t>
            </a:r>
            <a:r>
              <a:rPr lang="en-GB" i="1" dirty="0">
                <a:solidFill>
                  <a:srgbClr val="FF0000"/>
                </a:solidFill>
              </a:rPr>
              <a:t>JavaScript</a:t>
            </a:r>
            <a:r>
              <a:rPr lang="en-GB" i="1" dirty="0">
                <a:solidFill>
                  <a:schemeClr val="tx1"/>
                </a:solidFill>
              </a:rPr>
              <a:t>” to take the advantage of “</a:t>
            </a:r>
            <a:r>
              <a:rPr lang="en-GB" i="1" dirty="0">
                <a:solidFill>
                  <a:srgbClr val="FF0000"/>
                </a:solidFill>
              </a:rPr>
              <a:t>Java</a:t>
            </a:r>
            <a:r>
              <a:rPr lang="en-GB" i="1" dirty="0">
                <a:solidFill>
                  <a:schemeClr val="tx1"/>
                </a:solidFill>
              </a:rPr>
              <a:t>”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Internet Explorer 3.0 also started using “</a:t>
            </a:r>
            <a:r>
              <a:rPr lang="en-GB" i="1" dirty="0">
                <a:solidFill>
                  <a:srgbClr val="FF0000"/>
                </a:solidFill>
              </a:rPr>
              <a:t>JavaScript-Clone</a:t>
            </a:r>
            <a:r>
              <a:rPr lang="en-GB" i="1" dirty="0">
                <a:solidFill>
                  <a:schemeClr val="tx1"/>
                </a:solidFill>
              </a:rPr>
              <a:t>” – “</a:t>
            </a:r>
            <a:r>
              <a:rPr lang="en-GB" i="1" dirty="0">
                <a:solidFill>
                  <a:srgbClr val="FF0000"/>
                </a:solidFill>
              </a:rPr>
              <a:t>Jscript</a:t>
            </a:r>
            <a:r>
              <a:rPr lang="en-GB" i="1" dirty="0">
                <a:solidFill>
                  <a:schemeClr val="tx1"/>
                </a:solidFill>
              </a:rPr>
              <a:t>”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Developers started creating libraries and tools for advanced web applications.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Real revolution began in </a:t>
            </a:r>
            <a:r>
              <a:rPr lang="en-GB" i="1" dirty="0">
                <a:solidFill>
                  <a:srgbClr val="FF0000"/>
                </a:solidFill>
              </a:rPr>
              <a:t>2008</a:t>
            </a:r>
            <a:r>
              <a:rPr lang="en-GB" i="1" dirty="0">
                <a:solidFill>
                  <a:schemeClr val="tx1"/>
                </a:solidFill>
              </a:rPr>
              <a:t>, Google launched </a:t>
            </a:r>
            <a:r>
              <a:rPr lang="en-GB" i="1" dirty="0">
                <a:solidFill>
                  <a:srgbClr val="FF0000"/>
                </a:solidFill>
              </a:rPr>
              <a:t>Chrome</a:t>
            </a:r>
            <a:r>
              <a:rPr lang="en-GB" i="1" dirty="0">
                <a:solidFill>
                  <a:schemeClr val="tx1"/>
                </a:solidFill>
              </a:rPr>
              <a:t>,  along with its fast JIT-</a:t>
            </a:r>
            <a:r>
              <a:rPr lang="en-US" i="1" dirty="0">
                <a:solidFill>
                  <a:schemeClr val="tx1"/>
                </a:solidFill>
              </a:rPr>
              <a:t>compiling V8 JavaScript engine.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This source code allowed developers to start reimagining JavaScript outside of the browser.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This led to the product known as </a:t>
            </a:r>
            <a:r>
              <a:rPr lang="en-GB" i="1" dirty="0">
                <a:solidFill>
                  <a:schemeClr val="tx1"/>
                </a:solidFill>
              </a:rPr>
              <a:t>“</a:t>
            </a:r>
            <a:r>
              <a:rPr lang="en-US" i="1" dirty="0">
                <a:solidFill>
                  <a:srgbClr val="FF0000"/>
                </a:solidFill>
              </a:rPr>
              <a:t>Node.js</a:t>
            </a:r>
            <a:r>
              <a:rPr lang="en-GB" i="1" dirty="0">
                <a:solidFill>
                  <a:schemeClr val="tx1"/>
                </a:solidFill>
              </a:rPr>
              <a:t>”.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GB" i="1" dirty="0">
              <a:solidFill>
                <a:schemeClr val="tx1"/>
              </a:solidFill>
            </a:endParaRPr>
          </a:p>
        </p:txBody>
      </p:sp>
      <p:pic>
        <p:nvPicPr>
          <p:cNvPr id="5" name="Picture 6" descr="Image result for javascrip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32" y="644580"/>
            <a:ext cx="1154787" cy="9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google chrom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32" y="2082201"/>
            <a:ext cx="1223520" cy="12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11188838" y="3421166"/>
            <a:ext cx="7198" cy="3235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node.js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32" y="3807514"/>
            <a:ext cx="1223520" cy="12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/>
              <a:t>Evolution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Node.js is </a:t>
            </a:r>
            <a:r>
              <a:rPr lang="en-US" i="1" dirty="0">
                <a:solidFill>
                  <a:srgbClr val="FF0000"/>
                </a:solidFill>
              </a:rPr>
              <a:t>open-source</a:t>
            </a:r>
            <a:r>
              <a:rPr lang="en-US" i="1" dirty="0">
                <a:solidFill>
                  <a:schemeClr val="tx1"/>
                </a:solidFill>
              </a:rPr>
              <a:t> server side runtime environment built on </a:t>
            </a:r>
            <a:r>
              <a:rPr lang="en-US" i="1" dirty="0">
                <a:solidFill>
                  <a:srgbClr val="FF0000"/>
                </a:solidFill>
              </a:rPr>
              <a:t>Chrome's V8</a:t>
            </a:r>
            <a:r>
              <a:rPr lang="en-US" i="1" dirty="0">
                <a:solidFill>
                  <a:schemeClr val="tx1"/>
                </a:solidFill>
              </a:rPr>
              <a:t> JavaScript engine - </a:t>
            </a:r>
            <a:r>
              <a:rPr lang="en-US" i="1" dirty="0">
                <a:solidFill>
                  <a:srgbClr val="FF0000"/>
                </a:solidFill>
              </a:rPr>
              <a:t>Ryan Dahl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It provides an </a:t>
            </a:r>
            <a:r>
              <a:rPr lang="en-US" i="1" dirty="0">
                <a:solidFill>
                  <a:srgbClr val="FF0000"/>
                </a:solidFill>
              </a:rPr>
              <a:t>event driven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non-blocking (asynchronous) I/O</a:t>
            </a:r>
            <a:r>
              <a:rPr lang="en-US" i="1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cross-platform</a:t>
            </a:r>
            <a:r>
              <a:rPr lang="en-US" i="1" dirty="0">
                <a:solidFill>
                  <a:schemeClr val="tx1"/>
                </a:solidFill>
              </a:rPr>
              <a:t> runtime environment.</a:t>
            </a:r>
            <a:endParaRPr lang="en-GB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Advantages of Non-Blocking units of code 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GB" sz="1800" i="1" dirty="0">
                <a:solidFill>
                  <a:srgbClr val="FF0000"/>
                </a:solidFill>
              </a:rPr>
              <a:t>Allowed better utilization of system resources 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GB" sz="1800" i="1" dirty="0">
                <a:solidFill>
                  <a:srgbClr val="FF0000"/>
                </a:solidFill>
              </a:rPr>
              <a:t>Create responsive applications.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Node’s module system enabled developers to freely extend the platform using third-party module.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Thus the era of Server-Side JavaScript began.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Node.js is generally known as “</a:t>
            </a:r>
            <a:r>
              <a:rPr lang="en-GB" i="1" dirty="0">
                <a:solidFill>
                  <a:srgbClr val="FF0000"/>
                </a:solidFill>
              </a:rPr>
              <a:t>Node</a:t>
            </a:r>
            <a:r>
              <a:rPr lang="en-GB" i="1" dirty="0">
                <a:solidFill>
                  <a:schemeClr val="tx1"/>
                </a:solidFill>
              </a:rPr>
              <a:t>”, </a:t>
            </a:r>
            <a:r>
              <a:rPr lang="en-US" i="1" dirty="0">
                <a:solidFill>
                  <a:schemeClr val="tx1"/>
                </a:solidFill>
              </a:rPr>
              <a:t>is a powerful tool that can run JavaScript applications on both the server side as well as the client side.</a:t>
            </a:r>
            <a:endParaRPr lang="en-GB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Its build for highly scalable server-side application using JavaScript.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Prerequisites: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GB" sz="1800" i="1" dirty="0">
                <a:solidFill>
                  <a:srgbClr val="FF0000"/>
                </a:solidFill>
              </a:rPr>
              <a:t>HTML</a:t>
            </a:r>
            <a:r>
              <a:rPr lang="en-GB" sz="1800" i="1" dirty="0">
                <a:solidFill>
                  <a:schemeClr val="tx1"/>
                </a:solidFill>
              </a:rPr>
              <a:t>, </a:t>
            </a:r>
            <a:r>
              <a:rPr lang="en-GB" sz="1800" i="1" dirty="0">
                <a:solidFill>
                  <a:srgbClr val="FF0000"/>
                </a:solidFill>
              </a:rPr>
              <a:t>JavaScript</a:t>
            </a:r>
            <a:r>
              <a:rPr lang="en-GB" sz="1800" i="1" dirty="0">
                <a:solidFill>
                  <a:schemeClr val="tx1"/>
                </a:solidFill>
              </a:rPr>
              <a:t> &amp; </a:t>
            </a:r>
            <a:r>
              <a:rPr lang="en-GB" sz="1800" i="1" dirty="0">
                <a:solidFill>
                  <a:srgbClr val="FF0000"/>
                </a:solidFill>
              </a:rPr>
              <a:t>Web Application</a:t>
            </a:r>
            <a:r>
              <a:rPr lang="en-GB" sz="1800" i="1" dirty="0">
                <a:solidFill>
                  <a:schemeClr val="tx1"/>
                </a:solidFill>
              </a:rPr>
              <a:t>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endParaRPr lang="en-GB" sz="1800" i="1" dirty="0">
              <a:solidFill>
                <a:schemeClr val="tx1"/>
              </a:solidFill>
            </a:endParaRPr>
          </a:p>
        </p:txBody>
      </p:sp>
      <p:pic>
        <p:nvPicPr>
          <p:cNvPr id="9" name="Picture 10" descr="Image result for node.js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531" y="704721"/>
            <a:ext cx="1208530" cy="12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359395" y="4105317"/>
            <a:ext cx="0" cy="3367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npm image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53" y="4491302"/>
            <a:ext cx="1363391" cy="13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90" y="2332919"/>
            <a:ext cx="1762068" cy="170334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1361669" y="1951245"/>
            <a:ext cx="0" cy="3367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/>
              <a:t>Evolution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Dwight Merriman, Kevin P. Ryan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&amp; </a:t>
            </a:r>
            <a:r>
              <a:rPr lang="en-US" i="1" dirty="0">
                <a:solidFill>
                  <a:srgbClr val="FF0000"/>
                </a:solidFill>
              </a:rPr>
              <a:t>Eliot Horowitz</a:t>
            </a:r>
            <a:r>
              <a:rPr lang="en-US" i="1" dirty="0">
                <a:solidFill>
                  <a:schemeClr val="tx1"/>
                </a:solidFill>
              </a:rPr>
              <a:t> were building </a:t>
            </a:r>
            <a:r>
              <a:rPr lang="en-US" i="1" dirty="0">
                <a:solidFill>
                  <a:srgbClr val="FF0000"/>
                </a:solidFill>
              </a:rPr>
              <a:t>PAAS</a:t>
            </a:r>
            <a:r>
              <a:rPr lang="en-US" i="1" dirty="0">
                <a:solidFill>
                  <a:schemeClr val="tx1"/>
                </a:solidFill>
              </a:rPr>
              <a:t> architecture based entirely on Open Source Components.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They were unable to find the existing database platform that met their </a:t>
            </a:r>
            <a:r>
              <a:rPr lang="en-GB" i="1" dirty="0">
                <a:solidFill>
                  <a:schemeClr val="tx1"/>
                </a:solidFill>
              </a:rPr>
              <a:t>“</a:t>
            </a:r>
            <a:r>
              <a:rPr lang="en-US" i="1" dirty="0">
                <a:solidFill>
                  <a:srgbClr val="FF0000"/>
                </a:solidFill>
              </a:rPr>
              <a:t>principles</a:t>
            </a:r>
            <a:r>
              <a:rPr lang="en-GB" i="1" dirty="0">
                <a:solidFill>
                  <a:schemeClr val="tx1"/>
                </a:solidFill>
              </a:rPr>
              <a:t>”</a:t>
            </a:r>
            <a:r>
              <a:rPr lang="en-US" i="1" dirty="0">
                <a:solidFill>
                  <a:schemeClr val="tx1"/>
                </a:solidFill>
              </a:rPr>
              <a:t> for a cloud architecture.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They were able to build Document Oriented Database system (V8 based) – MongoDB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MongoDB was a scalable </a:t>
            </a:r>
            <a:r>
              <a:rPr lang="en-US" i="1" dirty="0">
                <a:solidFill>
                  <a:srgbClr val="FF0000"/>
                </a:solidFill>
              </a:rPr>
              <a:t>NoSQL</a:t>
            </a:r>
            <a:r>
              <a:rPr lang="en-US" i="1" dirty="0">
                <a:solidFill>
                  <a:schemeClr val="tx1"/>
                </a:solidFill>
              </a:rPr>
              <a:t> database that used a </a:t>
            </a:r>
            <a:r>
              <a:rPr lang="en-US" i="1" dirty="0">
                <a:solidFill>
                  <a:srgbClr val="FF0000"/>
                </a:solidFill>
              </a:rPr>
              <a:t>JSON</a:t>
            </a:r>
            <a:r>
              <a:rPr lang="en-US" i="1" dirty="0">
                <a:solidFill>
                  <a:schemeClr val="tx1"/>
                </a:solidFill>
              </a:rPr>
              <a:t>-like data model.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MongoDB gained a lot of traction 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When dealing with complex data.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rgbClr val="FF0000"/>
                </a:solidFill>
              </a:rPr>
              <a:t>Providing the RDBMS features – Advanced queries and easy scaling.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sz="1800" i="1" dirty="0">
                <a:solidFill>
                  <a:schemeClr val="tx1"/>
                </a:solidFill>
              </a:rPr>
              <a:t>JavaScript broke another boundary.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GB" sz="1800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GB" sz="1800" i="1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mongodb image circ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011" y="544711"/>
            <a:ext cx="1331696" cy="1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9021" y="1861151"/>
            <a:ext cx="1819247" cy="17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1" y="3407438"/>
            <a:ext cx="1818721" cy="17141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13" y="4952795"/>
            <a:ext cx="1805387" cy="1714134"/>
          </a:xfrm>
          <a:prstGeom prst="rect">
            <a:avLst/>
          </a:prstGeom>
        </p:spPr>
      </p:pic>
      <p:pic>
        <p:nvPicPr>
          <p:cNvPr id="16" name="Picture 22" descr="Image result for mongodb json examp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73" y="3612158"/>
            <a:ext cx="3630305" cy="3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Image result for mongodb tab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7" y="4952795"/>
            <a:ext cx="5567788" cy="17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Evolution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In 2009 </a:t>
            </a:r>
            <a:r>
              <a:rPr lang="en-US" i="1" dirty="0" err="1">
                <a:solidFill>
                  <a:srgbClr val="FF0000"/>
                </a:solidFill>
              </a:rPr>
              <a:t>Misko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Hevery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&amp;</a:t>
            </a:r>
            <a:r>
              <a:rPr lang="en-US" i="1" dirty="0">
                <a:solidFill>
                  <a:srgbClr val="FF0000"/>
                </a:solidFill>
              </a:rPr>
              <a:t> Adam </a:t>
            </a:r>
            <a:r>
              <a:rPr lang="en-US" i="1" dirty="0" err="1">
                <a:solidFill>
                  <a:srgbClr val="FF0000"/>
                </a:solidFill>
              </a:rPr>
              <a:t>Abrons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were building </a:t>
            </a:r>
            <a:r>
              <a:rPr lang="en-US" i="1" dirty="0">
                <a:solidFill>
                  <a:srgbClr val="FF0000"/>
                </a:solidFill>
              </a:rPr>
              <a:t>JSON</a:t>
            </a:r>
            <a:r>
              <a:rPr lang="en-US" i="1" dirty="0">
                <a:solidFill>
                  <a:schemeClr val="tx1"/>
                </a:solidFill>
              </a:rPr>
              <a:t> storage service with common JavaScript Libraries.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The nature of their web application raised the need of structured framework.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They started developing their frontend framework and open sourced the project - </a:t>
            </a:r>
            <a:r>
              <a:rPr lang="en-US" i="1" dirty="0">
                <a:solidFill>
                  <a:srgbClr val="FF0000"/>
                </a:solidFill>
              </a:rPr>
              <a:t>AngularJS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The idea was to bridge the gap between </a:t>
            </a:r>
            <a:r>
              <a:rPr lang="en-US" i="1" dirty="0">
                <a:solidFill>
                  <a:srgbClr val="FF0000"/>
                </a:solidFill>
              </a:rPr>
              <a:t>JavaScript</a:t>
            </a:r>
            <a:r>
              <a:rPr lang="en-US" i="1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HTML</a:t>
            </a:r>
            <a:r>
              <a:rPr lang="en-US" i="1" dirty="0">
                <a:solidFill>
                  <a:schemeClr val="tx1"/>
                </a:solidFill>
              </a:rPr>
              <a:t>. – </a:t>
            </a:r>
            <a:r>
              <a:rPr lang="en-US" i="1" dirty="0">
                <a:solidFill>
                  <a:srgbClr val="FF0000"/>
                </a:solidFill>
              </a:rPr>
              <a:t>Single Page Application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The result was a rich framework comprising of: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Two-way data binding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cross-component dependency injection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MVC-based components</a:t>
            </a:r>
            <a:endParaRPr lang="en-GB" i="1" dirty="0">
              <a:solidFill>
                <a:srgbClr val="FF0000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GB" i="1" dirty="0">
                <a:solidFill>
                  <a:schemeClr val="tx1"/>
                </a:solidFill>
              </a:rPr>
              <a:t>This supported advanced development paradigms – </a:t>
            </a:r>
            <a:r>
              <a:rPr lang="en-GB" i="1" dirty="0">
                <a:solidFill>
                  <a:srgbClr val="FF0000"/>
                </a:solidFill>
              </a:rPr>
              <a:t>TDD</a:t>
            </a:r>
            <a:r>
              <a:rPr lang="en-GB" i="1" dirty="0">
                <a:solidFill>
                  <a:schemeClr val="tx1"/>
                </a:solidFill>
              </a:rPr>
              <a:t>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</a:rPr>
              <a:t>“ </a:t>
            </a:r>
            <a:r>
              <a:rPr lang="en-GB" sz="2000" i="1" dirty="0">
                <a:solidFill>
                  <a:schemeClr val="tx1"/>
                </a:solidFill>
              </a:rPr>
              <a:t>Open source collaboration tools, </a:t>
            </a:r>
            <a:r>
              <a:rPr lang="en-US" sz="2000" i="1" dirty="0">
                <a:solidFill>
                  <a:schemeClr val="tx1"/>
                </a:solidFill>
              </a:rPr>
              <a:t>along with the devoted involvement of these talented engineers, created one of the richest communities in the world - allowed the development of three-tier web applications using JavaScript.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rgbClr val="FF0000"/>
                </a:solidFill>
              </a:rPr>
              <a:t>MEAN stack is just a single example of this idea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71" y="1908603"/>
            <a:ext cx="1781129" cy="1701171"/>
          </a:xfrm>
          <a:prstGeom prst="rect">
            <a:avLst/>
          </a:prstGeom>
        </p:spPr>
      </p:pic>
      <p:pic>
        <p:nvPicPr>
          <p:cNvPr id="11" name="Content Placeholder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33" y="3641970"/>
            <a:ext cx="1733367" cy="1701171"/>
          </a:xfrm>
          <a:prstGeom prst="rect">
            <a:avLst/>
          </a:prstGeom>
        </p:spPr>
      </p:pic>
      <p:pic>
        <p:nvPicPr>
          <p:cNvPr id="13" name="Picture 28" descr="Image result for angular image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731" y="572007"/>
            <a:ext cx="1229862" cy="12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Introducing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>
            <a:normAutofit fontScale="92500" lnSpcReduction="20000"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1900" i="1" dirty="0">
                <a:solidFill>
                  <a:schemeClr val="tx1"/>
                </a:solidFill>
              </a:rPr>
              <a:t>MEAN is an abbreviation for MongoDB, Express, AngularJS, and Node.js.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1900" i="1" dirty="0">
                <a:solidFill>
                  <a:schemeClr val="tx1"/>
                </a:solidFill>
              </a:rPr>
              <a:t>The concept behind it is to use only JavaScript - driven solutions.</a:t>
            </a:r>
            <a:endParaRPr lang="en-US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1900" i="1" dirty="0">
                <a:solidFill>
                  <a:srgbClr val="FF0000"/>
                </a:solidFill>
              </a:rPr>
              <a:t>Advantages</a:t>
            </a:r>
            <a:r>
              <a:rPr lang="en-US" sz="1900" i="1" dirty="0">
                <a:solidFill>
                  <a:schemeClr val="tx1"/>
                </a:solidFill>
              </a:rPr>
              <a:t>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A single language is used throughout the application.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All the parts of the application can support and often enforce the use of the MVC architecture.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Serialization and deserialization of data structures is no longer needed because data marshaling is done using JSON object s</a:t>
            </a:r>
            <a:r>
              <a:rPr lang="en-US" i="1" dirty="0">
                <a:solidFill>
                  <a:schemeClr val="tx1"/>
                </a:solidFill>
              </a:rPr>
              <a:t>tructured framework.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1900" i="1" dirty="0">
                <a:solidFill>
                  <a:srgbClr val="FF0000"/>
                </a:solidFill>
              </a:rPr>
              <a:t>Few concerns</a:t>
            </a:r>
            <a:r>
              <a:rPr lang="en-US" sz="1900" i="1" dirty="0">
                <a:solidFill>
                  <a:schemeClr val="tx1"/>
                </a:solidFill>
              </a:rPr>
              <a:t>:</a:t>
            </a:r>
            <a:endParaRPr lang="en-US" i="1" dirty="0">
              <a:solidFill>
                <a:schemeClr val="tx1"/>
              </a:solidFill>
            </a:endParaRP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How do you connect all the components together?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Node.js has a huge ecosystem of modules, so which modules should you use?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JavaScript is paradigm agnostic, so how can you maintain the MVC application structure? 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JSON is a schema-less data structure, so how and when should you model your data? 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How do you handle user authentication? 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How should you use the Node.js non-blocking architecture to support real-time interactions?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How can you test your MEAN application code base?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What kind of JavaScript development tools can you use to expedite your MEAN application development process?</a:t>
            </a:r>
          </a:p>
        </p:txBody>
      </p:sp>
      <p:pic>
        <p:nvPicPr>
          <p:cNvPr id="7" name="Picture 3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90" y="412774"/>
            <a:ext cx="4432310" cy="20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Installing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There is a official </a:t>
            </a:r>
            <a:r>
              <a:rPr lang="en-US" i="1" dirty="0">
                <a:solidFill>
                  <a:srgbClr val="FF0000"/>
                </a:solidFill>
              </a:rPr>
              <a:t>MongoDB</a:t>
            </a:r>
            <a:r>
              <a:rPr lang="en-US" i="1" dirty="0">
                <a:solidFill>
                  <a:schemeClr val="tx1"/>
                </a:solidFill>
              </a:rPr>
              <a:t> website which provides easiest way to install on</a:t>
            </a:r>
            <a:r>
              <a:rPr lang="en-US" i="1" dirty="0">
                <a:solidFill>
                  <a:srgbClr val="FF0000"/>
                </a:solidFill>
              </a:rPr>
              <a:t> Linux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Mac OS X</a:t>
            </a:r>
            <a:r>
              <a:rPr lang="en-US" i="1" dirty="0">
                <a:solidFill>
                  <a:schemeClr val="tx1"/>
                </a:solidFill>
              </a:rPr>
              <a:t> &amp; </a:t>
            </a:r>
            <a:r>
              <a:rPr lang="en-US" i="1" dirty="0">
                <a:solidFill>
                  <a:srgbClr val="FF0000"/>
                </a:solidFill>
              </a:rPr>
              <a:t>Windows</a:t>
            </a:r>
            <a:r>
              <a:rPr lang="en-US" i="1" dirty="0">
                <a:solidFill>
                  <a:schemeClr val="tx1"/>
                </a:solidFill>
              </a:rPr>
              <a:t> operating system for the </a:t>
            </a:r>
            <a:r>
              <a:rPr lang="en-US" i="1" dirty="0">
                <a:solidFill>
                  <a:srgbClr val="FF0000"/>
                </a:solidFill>
              </a:rPr>
              <a:t>right architecture</a:t>
            </a:r>
            <a:r>
              <a:rPr lang="en-US" i="1" dirty="0">
                <a:solidFill>
                  <a:schemeClr val="tx1"/>
                </a:solidFill>
              </a:rPr>
              <a:t> (32-bit or 64-bit).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MongoDB can be downloaded from the mentioned </a:t>
            </a:r>
            <a:r>
              <a:rPr lang="en-US" i="1" dirty="0" err="1">
                <a:solidFill>
                  <a:schemeClr val="tx1"/>
                </a:solidFill>
              </a:rPr>
              <a:t>url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n-US" dirty="0">
                <a:hlinkClick r:id="rId3"/>
              </a:rPr>
              <a:t>https://www.mongodb.com/download-center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Installing MongoDB on Windows: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MongoDB installation can be done in two ways: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Download the archived binaries (zip) file</a:t>
            </a:r>
          </a:p>
          <a:p>
            <a:pPr marL="1241435" lvl="3" indent="-305435">
              <a:buFont typeface="Arial" panose="05020102010507070707" pitchFamily="18" charset="2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Extract the archived package, locate the </a:t>
            </a:r>
            <a:r>
              <a:rPr lang="en-US" sz="1600" i="1" dirty="0" err="1">
                <a:solidFill>
                  <a:srgbClr val="FF0000"/>
                </a:solidFill>
              </a:rPr>
              <a:t>mongod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binary in the </a:t>
            </a:r>
            <a:r>
              <a:rPr lang="en-GB" sz="1600" i="1" dirty="0">
                <a:solidFill>
                  <a:schemeClr val="tx1"/>
                </a:solidFill>
              </a:rPr>
              <a:t>“</a:t>
            </a:r>
            <a:r>
              <a:rPr lang="en-US" sz="1600" i="1" dirty="0">
                <a:solidFill>
                  <a:srgbClr val="FF0000"/>
                </a:solidFill>
              </a:rPr>
              <a:t>bin</a:t>
            </a:r>
            <a:r>
              <a:rPr lang="en-US" sz="1600" i="1" dirty="0">
                <a:solidFill>
                  <a:schemeClr val="tx1"/>
                </a:solidFill>
              </a:rPr>
              <a:t>” directory.</a:t>
            </a:r>
          </a:p>
          <a:p>
            <a:pPr marL="1241435" lvl="3" indent="-305435">
              <a:buFont typeface="Arial" panose="05020102010507070707" pitchFamily="18" charset="2"/>
              <a:buChar char="•"/>
            </a:pPr>
            <a:r>
              <a:rPr lang="en-US" sz="1600" i="1" dirty="0" err="1">
                <a:solidFill>
                  <a:srgbClr val="FF0000"/>
                </a:solidFill>
              </a:rPr>
              <a:t>mongod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process runs the main MongoDB server process which can be </a:t>
            </a:r>
            <a:r>
              <a:rPr lang="en-US" sz="1600" i="1" dirty="0">
                <a:solidFill>
                  <a:srgbClr val="FF0000"/>
                </a:solidFill>
              </a:rPr>
              <a:t>Standalone</a:t>
            </a:r>
            <a:r>
              <a:rPr lang="en-US" sz="1600" i="1" dirty="0">
                <a:solidFill>
                  <a:schemeClr val="tx1"/>
                </a:solidFill>
              </a:rPr>
              <a:t> or </a:t>
            </a:r>
            <a:r>
              <a:rPr lang="en-US" sz="1600" i="1" dirty="0">
                <a:solidFill>
                  <a:srgbClr val="FF0000"/>
                </a:solidFill>
              </a:rPr>
              <a:t>Single Node</a:t>
            </a:r>
            <a:r>
              <a:rPr lang="en-US" sz="1600" i="1" dirty="0">
                <a:solidFill>
                  <a:schemeClr val="tx1"/>
                </a:solidFill>
              </a:rPr>
              <a:t> Server</a:t>
            </a:r>
          </a:p>
          <a:p>
            <a:pPr marL="1241435" lvl="3" indent="-305435">
              <a:buFont typeface="Arial" panose="05020102010507070707" pitchFamily="18" charset="2"/>
              <a:buChar char="•"/>
            </a:pPr>
            <a:r>
              <a:rPr lang="en-US" sz="1600" i="1" dirty="0" err="1">
                <a:solidFill>
                  <a:srgbClr val="FF0000"/>
                </a:solidFill>
              </a:rPr>
              <a:t>mongod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process will store the data under default directory - </a:t>
            </a:r>
            <a:r>
              <a:rPr lang="en-US" sz="1600" i="1" dirty="0">
                <a:solidFill>
                  <a:srgbClr val="FF0000"/>
                </a:solidFill>
              </a:rPr>
              <a:t>/data/db</a:t>
            </a:r>
            <a:r>
              <a:rPr lang="en-US" sz="1600" i="1" dirty="0">
                <a:solidFill>
                  <a:schemeClr val="tx1"/>
                </a:solidFill>
              </a:rPr>
              <a:t>.</a:t>
            </a:r>
          </a:p>
          <a:p>
            <a:pPr marL="1241435" lvl="3" indent="-305435">
              <a:buFont typeface="Arial" panose="05020102010507070707" pitchFamily="18" charset="2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The default listening port will be </a:t>
            </a:r>
            <a:r>
              <a:rPr lang="en-US" sz="1600" i="1" dirty="0">
                <a:solidFill>
                  <a:srgbClr val="FF0000"/>
                </a:solidFill>
              </a:rPr>
              <a:t>27017</a:t>
            </a:r>
            <a:r>
              <a:rPr lang="en-US" sz="1600" i="1" dirty="0">
                <a:solidFill>
                  <a:schemeClr val="tx1"/>
                </a:solidFill>
              </a:rPr>
              <a:t>.</a:t>
            </a:r>
          </a:p>
          <a:p>
            <a:pPr marL="1241435" lvl="3" indent="-305435">
              <a:buFont typeface="Arial" panose="05020102010507070707" pitchFamily="18" charset="2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To run </a:t>
            </a:r>
            <a:r>
              <a:rPr lang="en-US" sz="1600" i="1" dirty="0" err="1">
                <a:solidFill>
                  <a:srgbClr val="FF0000"/>
                </a:solidFill>
              </a:rPr>
              <a:t>mongod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manually, open the command prompt navigate to the extracted directory of MongoDB packages.</a:t>
            </a:r>
          </a:p>
          <a:p>
            <a:pPr marL="1241435" lvl="3" indent="-305435">
              <a:buFont typeface="Arial" panose="05020102010507070707" pitchFamily="18" charset="2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Run the “</a:t>
            </a:r>
            <a:r>
              <a:rPr lang="en-US" sz="1600" i="1" dirty="0">
                <a:solidFill>
                  <a:srgbClr val="FF0000"/>
                </a:solidFill>
              </a:rPr>
              <a:t>mongod.exe</a:t>
            </a:r>
            <a:r>
              <a:rPr lang="en-US" sz="1600" i="1" dirty="0">
                <a:solidFill>
                  <a:schemeClr val="tx1"/>
                </a:solidFill>
              </a:rPr>
              <a:t>” from the “</a:t>
            </a:r>
            <a:r>
              <a:rPr lang="en-US" sz="1600" i="1" dirty="0">
                <a:solidFill>
                  <a:srgbClr val="FF0000"/>
                </a:solidFill>
              </a:rPr>
              <a:t>bin</a:t>
            </a:r>
            <a:r>
              <a:rPr lang="en-US" sz="1600" i="1" dirty="0">
                <a:solidFill>
                  <a:schemeClr val="tx1"/>
                </a:solidFill>
              </a:rPr>
              <a:t>” directory</a:t>
            </a:r>
            <a:endParaRPr lang="en-US" sz="1800" i="1" dirty="0">
              <a:solidFill>
                <a:schemeClr val="tx1"/>
              </a:solidFill>
            </a:endParaRP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Download the suitable “</a:t>
            </a:r>
            <a:r>
              <a:rPr lang="en-US" sz="1800" i="1" dirty="0">
                <a:solidFill>
                  <a:srgbClr val="FF0000"/>
                </a:solidFill>
              </a:rPr>
              <a:t>MSI</a:t>
            </a:r>
            <a:r>
              <a:rPr lang="en-US" sz="1800" i="1" dirty="0">
                <a:solidFill>
                  <a:schemeClr val="tx1"/>
                </a:solidFill>
              </a:rPr>
              <a:t>” installer.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5" name="Picture 2" descr="Image result for mongodb image cir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011" y="544711"/>
            <a:ext cx="1331696" cy="1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9027-F94D-476B-A9C3-FFD5F0C7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30"/>
          </a:xfrm>
        </p:spPr>
        <p:txBody>
          <a:bodyPr/>
          <a:lstStyle/>
          <a:p>
            <a:r>
              <a:rPr lang="en-GB" dirty="0"/>
              <a:t>Installing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E9B-53B4-4EE7-B916-7C1B86E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1773"/>
            <a:ext cx="11029615" cy="5491333"/>
          </a:xfrm>
        </p:spPr>
        <p:txBody>
          <a:bodyPr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Installing MongoDB on Mac OS X and Linux:</a:t>
            </a: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MongoDB installation using archived binaries: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Download the archived files (.</a:t>
            </a:r>
            <a:r>
              <a:rPr lang="en-US" sz="1800" i="1" dirty="0" err="1">
                <a:solidFill>
                  <a:srgbClr val="FF0000"/>
                </a:solidFill>
              </a:rPr>
              <a:t>tgz</a:t>
            </a:r>
            <a:r>
              <a:rPr lang="en-US" sz="1800" i="1" dirty="0">
                <a:solidFill>
                  <a:schemeClr val="tx1"/>
                </a:solidFill>
              </a:rPr>
              <a:t>)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Extract the files by using the command – </a:t>
            </a:r>
            <a:r>
              <a:rPr lang="en-US" sz="1800" i="1" dirty="0">
                <a:solidFill>
                  <a:srgbClr val="FF0000"/>
                </a:solidFill>
              </a:rPr>
              <a:t>tar –</a:t>
            </a:r>
            <a:r>
              <a:rPr lang="en-US" sz="1800" i="1" dirty="0" err="1">
                <a:solidFill>
                  <a:srgbClr val="FF0000"/>
                </a:solidFill>
              </a:rPr>
              <a:t>zxvf</a:t>
            </a:r>
            <a:r>
              <a:rPr lang="en-US" sz="1800" i="1" dirty="0">
                <a:solidFill>
                  <a:srgbClr val="FF0000"/>
                </a:solidFill>
              </a:rPr>
              <a:t> &lt;</a:t>
            </a:r>
            <a:r>
              <a:rPr lang="en-US" sz="1800" i="1" dirty="0" err="1">
                <a:solidFill>
                  <a:srgbClr val="FF0000"/>
                </a:solidFill>
              </a:rPr>
              <a:t>archived_filename</a:t>
            </a:r>
            <a:r>
              <a:rPr lang="en-US" sz="1800" i="1" dirty="0">
                <a:solidFill>
                  <a:srgbClr val="FF0000"/>
                </a:solidFill>
              </a:rPr>
              <a:t>&gt;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Rename the extracted directory to simple name – </a:t>
            </a:r>
            <a:r>
              <a:rPr lang="en-US" sz="1800" i="1" dirty="0">
                <a:solidFill>
                  <a:srgbClr val="FF0000"/>
                </a:solidFill>
              </a:rPr>
              <a:t>mv mongodb-osx-x86_64-2.6.4 </a:t>
            </a:r>
            <a:r>
              <a:rPr lang="en-US" sz="1800" i="1" dirty="0" err="1">
                <a:solidFill>
                  <a:srgbClr val="FF0000"/>
                </a:solidFill>
              </a:rPr>
              <a:t>mongodb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Set the default directory location to store the data - </a:t>
            </a:r>
            <a:r>
              <a:rPr lang="en-US" sz="1800" i="1" dirty="0" err="1">
                <a:solidFill>
                  <a:srgbClr val="FF0000"/>
                </a:solidFill>
              </a:rPr>
              <a:t>mkdir</a:t>
            </a:r>
            <a:r>
              <a:rPr lang="en-US" sz="1800" i="1" dirty="0">
                <a:solidFill>
                  <a:srgbClr val="FF0000"/>
                </a:solidFill>
              </a:rPr>
              <a:t> -p /data/db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  <a:endParaRPr lang="en-US" sz="1800" i="1" dirty="0">
              <a:solidFill>
                <a:srgbClr val="FF0000"/>
              </a:solidFill>
            </a:endParaRP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Set the directory permission to access - </a:t>
            </a:r>
            <a:r>
              <a:rPr lang="en-US" sz="1800" i="1" dirty="0" err="1">
                <a:solidFill>
                  <a:srgbClr val="FF0000"/>
                </a:solidFill>
              </a:rPr>
              <a:t>chown</a:t>
            </a:r>
            <a:r>
              <a:rPr lang="en-US" sz="1800" i="1" dirty="0">
                <a:solidFill>
                  <a:srgbClr val="FF0000"/>
                </a:solidFill>
              </a:rPr>
              <a:t> -R $USER /data/db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Navigate to the “</a:t>
            </a:r>
            <a:r>
              <a:rPr lang="en-US" sz="1800" i="1" dirty="0">
                <a:solidFill>
                  <a:srgbClr val="FF0000"/>
                </a:solidFill>
              </a:rPr>
              <a:t>bin</a:t>
            </a:r>
            <a:r>
              <a:rPr lang="en-US" sz="1800" i="1" dirty="0">
                <a:solidFill>
                  <a:schemeClr val="tx1"/>
                </a:solidFill>
              </a:rPr>
              <a:t>” directory of the extracted directory and execute the command - </a:t>
            </a:r>
            <a:r>
              <a:rPr lang="en-US" sz="1800" i="1" dirty="0" err="1">
                <a:solidFill>
                  <a:srgbClr val="FF0000"/>
                </a:solidFill>
              </a:rPr>
              <a:t>mongod</a:t>
            </a:r>
            <a:endParaRPr lang="en-US" sz="1800" i="1" dirty="0">
              <a:solidFill>
                <a:schemeClr val="tx1"/>
              </a:solidFill>
            </a:endParaRPr>
          </a:p>
          <a:p>
            <a:pPr marL="629435" lvl="1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MongoDB installation using package Manager: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Download the MongoDB instance using the </a:t>
            </a:r>
            <a:r>
              <a:rPr lang="en-US" i="1" dirty="0">
                <a:solidFill>
                  <a:srgbClr val="FF0000"/>
                </a:solidFill>
              </a:rPr>
              <a:t>package manager</a:t>
            </a:r>
            <a:r>
              <a:rPr lang="en-US" i="1" dirty="0">
                <a:solidFill>
                  <a:schemeClr val="tx1"/>
                </a:solidFill>
              </a:rPr>
              <a:t>, which will automatically install the dependencies.</a:t>
            </a:r>
          </a:p>
          <a:p>
            <a:pPr marL="899435" lvl="2" indent="-305435">
              <a:buFont typeface="Arial" panose="05020102010507070707" pitchFamily="18" charset="2"/>
              <a:buChar char="•"/>
            </a:pPr>
            <a:r>
              <a:rPr lang="en-US" i="1" dirty="0">
                <a:solidFill>
                  <a:schemeClr val="tx1"/>
                </a:solidFill>
              </a:rPr>
              <a:t>This is applicable for – </a:t>
            </a:r>
            <a:r>
              <a:rPr lang="en-US" i="1" dirty="0" err="1">
                <a:solidFill>
                  <a:srgbClr val="FF0000"/>
                </a:solidFill>
              </a:rPr>
              <a:t>RedHat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Debian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Ubuntu </a:t>
            </a:r>
            <a:r>
              <a:rPr lang="en-US" i="1" dirty="0">
                <a:solidFill>
                  <a:schemeClr val="tx1"/>
                </a:solidFill>
              </a:rPr>
              <a:t>&amp; </a:t>
            </a:r>
            <a:r>
              <a:rPr lang="en-US" i="1" dirty="0">
                <a:solidFill>
                  <a:srgbClr val="FF0000"/>
                </a:solidFill>
              </a:rPr>
              <a:t>Homebrew</a:t>
            </a:r>
            <a:r>
              <a:rPr lang="en-US" i="1" dirty="0">
                <a:solidFill>
                  <a:schemeClr val="tx1"/>
                </a:solidFill>
              </a:rPr>
              <a:t> packages </a:t>
            </a:r>
            <a:endParaRPr lang="en-US" sz="1800" i="1" dirty="0">
              <a:solidFill>
                <a:schemeClr val="tx1"/>
              </a:solidFill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Start using Mongo Shell or any GUI to access MongoDB -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RoboMongo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rgbClr val="FF0000"/>
                </a:solidFill>
              </a:rPr>
              <a:t>Welcome to Document Oriented Database!!!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pic>
        <p:nvPicPr>
          <p:cNvPr id="5" name="Picture 2" descr="Image result for mongodb image cir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011" y="544711"/>
            <a:ext cx="1331696" cy="1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C"/>
      </a:accent1>
      <a:accent2>
        <a:srgbClr val="B99F17"/>
      </a:accent2>
      <a:accent3>
        <a:srgbClr val="8BB022"/>
      </a:accent3>
      <a:accent4>
        <a:srgbClr val="4CB917"/>
      </a:accent4>
      <a:accent5>
        <a:srgbClr val="24BB32"/>
      </a:accent5>
      <a:accent6>
        <a:srgbClr val="17B969"/>
      </a:accent6>
      <a:hlink>
        <a:srgbClr val="468DC1"/>
      </a:hlink>
      <a:folHlink>
        <a:srgbClr val="87878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1246</Words>
  <Application>Microsoft Office PowerPoint</Application>
  <PresentationFormat>Widescreen</PresentationFormat>
  <Paragraphs>163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Introduction to MEAN</vt:lpstr>
      <vt:lpstr>Three tier web development architecture</vt:lpstr>
      <vt:lpstr>Evolution of JavaScript</vt:lpstr>
      <vt:lpstr>Evolution of JavaScript</vt:lpstr>
      <vt:lpstr>Evolution of JavaScript</vt:lpstr>
      <vt:lpstr>Evolution of JavaScript</vt:lpstr>
      <vt:lpstr>Introducing MEAN</vt:lpstr>
      <vt:lpstr>Installing mongo DB</vt:lpstr>
      <vt:lpstr>Installing mongo DB</vt:lpstr>
      <vt:lpstr>Installing NODe.js</vt:lpstr>
      <vt:lpstr>Introducing NPM</vt:lpstr>
      <vt:lpstr>Managing dependencies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</dc:creator>
  <cp:lastModifiedBy>Nagaraj Chakalabbi</cp:lastModifiedBy>
  <cp:revision>85</cp:revision>
  <dcterms:created xsi:type="dcterms:W3CDTF">2013-07-15T20:26:40Z</dcterms:created>
  <dcterms:modified xsi:type="dcterms:W3CDTF">2020-09-30T11:41:10Z</dcterms:modified>
</cp:coreProperties>
</file>