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50"/>
  </p:notesMasterIdLst>
  <p:sldIdLst>
    <p:sldId id="256" r:id="rId2"/>
    <p:sldId id="257" r:id="rId3"/>
    <p:sldId id="261" r:id="rId4"/>
    <p:sldId id="263" r:id="rId5"/>
    <p:sldId id="262" r:id="rId6"/>
    <p:sldId id="264" r:id="rId7"/>
    <p:sldId id="267" r:id="rId8"/>
    <p:sldId id="268" r:id="rId9"/>
    <p:sldId id="265" r:id="rId10"/>
    <p:sldId id="266" r:id="rId11"/>
    <p:sldId id="269" r:id="rId12"/>
    <p:sldId id="272" r:id="rId13"/>
    <p:sldId id="270" r:id="rId14"/>
    <p:sldId id="271" r:id="rId15"/>
    <p:sldId id="273" r:id="rId16"/>
    <p:sldId id="274" r:id="rId17"/>
    <p:sldId id="276" r:id="rId18"/>
    <p:sldId id="277" r:id="rId19"/>
    <p:sldId id="278" r:id="rId20"/>
    <p:sldId id="279" r:id="rId21"/>
    <p:sldId id="281" r:id="rId22"/>
    <p:sldId id="282" r:id="rId23"/>
    <p:sldId id="283" r:id="rId24"/>
    <p:sldId id="284" r:id="rId25"/>
    <p:sldId id="285" r:id="rId26"/>
    <p:sldId id="286" r:id="rId27"/>
    <p:sldId id="287" r:id="rId28"/>
    <p:sldId id="295" r:id="rId29"/>
    <p:sldId id="292" r:id="rId30"/>
    <p:sldId id="293" r:id="rId31"/>
    <p:sldId id="294" r:id="rId32"/>
    <p:sldId id="290" r:id="rId33"/>
    <p:sldId id="296" r:id="rId34"/>
    <p:sldId id="298" r:id="rId35"/>
    <p:sldId id="299" r:id="rId36"/>
    <p:sldId id="302" r:id="rId37"/>
    <p:sldId id="297" r:id="rId38"/>
    <p:sldId id="301" r:id="rId39"/>
    <p:sldId id="303" r:id="rId40"/>
    <p:sldId id="304" r:id="rId41"/>
    <p:sldId id="313" r:id="rId42"/>
    <p:sldId id="314" r:id="rId43"/>
    <p:sldId id="315" r:id="rId44"/>
    <p:sldId id="306" r:id="rId45"/>
    <p:sldId id="307" r:id="rId46"/>
    <p:sldId id="308" r:id="rId47"/>
    <p:sldId id="309" r:id="rId48"/>
    <p:sldId id="310"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4" d="100"/>
          <a:sy n="104" d="100"/>
        </p:scale>
        <p:origin x="73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457415E-232E-4ADF-9329-6028ACE8967F}" type="datetime1">
              <a:rPr lang="en-US" smtClean="0"/>
              <a:t>10/25/2020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361E8-4F8C-4AD3-A98D-6E037D00A594}"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82852-2C52-4869-8F85-7F4E99E54502}"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6CDFC-AA2C-4700-9AD9-E0B3615BA0C6}"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6B9B0E-5375-4514-A7D6-AF61A102E5ED}"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A293692-3B5A-4417-AE75-CF7BA2C12DF9}" type="datetime1">
              <a:rPr lang="en-US" smtClean="0"/>
              <a:t>10/25/2020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B9C3E-F47A-42D0-9773-676EDAE8C98D}"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61F866-645D-48F9-B3B8-65DC5815436F}"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99499A5-DE47-4749-BCD5-6C8E23F1D7DC}" type="datetime1">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CF9A89-D310-45A1-B446-9523F0EBDA8B}" type="datetime1">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3E207-68D8-45E0-A313-517F1CB51892}" type="datetime1">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C0147-962F-4840-B8AD-58F00BEABDC0}"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1E4573E-3CE3-4209-99C1-AA998E540926}" type="datetime1">
              <a:rPr lang="en-US" smtClean="0"/>
              <a:t>10/25/2020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335" y="1555953"/>
            <a:ext cx="7027605" cy="1334728"/>
          </a:xfrm>
        </p:spPr>
        <p:txBody>
          <a:bodyPr>
            <a:normAutofit/>
          </a:bodyPr>
          <a:lstStyle/>
          <a:p>
            <a:r>
              <a:rPr lang="en-US" sz="4800" b="1" dirty="0"/>
              <a:t>Machine Learning</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Categories of Machine Learning</a:t>
            </a:r>
          </a:p>
        </p:txBody>
      </p:sp>
      <p:sp>
        <p:nvSpPr>
          <p:cNvPr id="3" name="Content Placeholder 2"/>
          <p:cNvSpPr>
            <a:spLocks noGrp="1"/>
          </p:cNvSpPr>
          <p:nvPr>
            <p:ph idx="1"/>
          </p:nvPr>
        </p:nvSpPr>
        <p:spPr>
          <a:xfrm>
            <a:off x="463714" y="1276350"/>
            <a:ext cx="8246070" cy="3502126"/>
          </a:xfrm>
        </p:spPr>
        <p:txBody>
          <a:bodyPr>
            <a:normAutofit/>
          </a:bodyPr>
          <a:lstStyle/>
          <a:p>
            <a:pPr algn="just"/>
            <a:r>
              <a:rPr lang="en-US" dirty="0"/>
              <a:t>Depending on the nature of learning data Machine Learning tasks can be classified as – </a:t>
            </a:r>
          </a:p>
          <a:p>
            <a:pPr lvl="1" algn="just"/>
            <a:r>
              <a:rPr lang="en-GB" dirty="0"/>
              <a:t>Supervised Learning</a:t>
            </a:r>
          </a:p>
          <a:p>
            <a:pPr lvl="1" algn="just"/>
            <a:r>
              <a:rPr lang="en-US" dirty="0"/>
              <a:t>Unsupervised Learning</a:t>
            </a:r>
          </a:p>
          <a:p>
            <a:pPr lvl="1" algn="just"/>
            <a:r>
              <a:rPr lang="en-GB" dirty="0"/>
              <a:t>Reinforcement Learning</a:t>
            </a: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411653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Supervised Learning</a:t>
            </a:r>
          </a:p>
        </p:txBody>
      </p:sp>
      <p:sp>
        <p:nvSpPr>
          <p:cNvPr id="3" name="Content Placeholder 2"/>
          <p:cNvSpPr>
            <a:spLocks noGrp="1"/>
          </p:cNvSpPr>
          <p:nvPr>
            <p:ph idx="1"/>
          </p:nvPr>
        </p:nvSpPr>
        <p:spPr>
          <a:xfrm>
            <a:off x="463714" y="1276350"/>
            <a:ext cx="8246070" cy="3502126"/>
          </a:xfrm>
        </p:spPr>
        <p:txBody>
          <a:bodyPr>
            <a:normAutofit fontScale="85000" lnSpcReduction="20000"/>
          </a:bodyPr>
          <a:lstStyle/>
          <a:p>
            <a:pPr algn="just"/>
            <a:r>
              <a:rPr lang="en-GB" dirty="0"/>
              <a:t>The general rule of the learning goal is to map input to output. </a:t>
            </a:r>
          </a:p>
          <a:p>
            <a:pPr algn="just"/>
            <a:r>
              <a:rPr lang="en-GB" dirty="0"/>
              <a:t>The learning data is </a:t>
            </a:r>
            <a:r>
              <a:rPr lang="en-GB" b="1" dirty="0" err="1"/>
              <a:t>labeled</a:t>
            </a:r>
            <a:r>
              <a:rPr lang="en-GB" b="1" dirty="0"/>
              <a:t> </a:t>
            </a:r>
            <a:r>
              <a:rPr lang="en-GB" dirty="0"/>
              <a:t>data – comes with description, targets or desired outputs along with indicative signals. The labels are usually provided by event logging systems and human experts.</a:t>
            </a:r>
          </a:p>
          <a:p>
            <a:pPr algn="just"/>
            <a:r>
              <a:rPr lang="en-GB" dirty="0"/>
              <a:t>The learned rule is then used to label new data with unknown outputs. </a:t>
            </a:r>
          </a:p>
          <a:p>
            <a:pPr algn="just"/>
            <a:r>
              <a:rPr lang="en-GB" dirty="0"/>
              <a:t>Used in daily applications, such as face and speech recognition, products or movie recommendations and sales forecasting.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67507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Supervised Learning</a:t>
            </a:r>
          </a:p>
        </p:txBody>
      </p:sp>
      <p:sp>
        <p:nvSpPr>
          <p:cNvPr id="3" name="Content Placeholder 2"/>
          <p:cNvSpPr>
            <a:spLocks noGrp="1"/>
          </p:cNvSpPr>
          <p:nvPr>
            <p:ph idx="1"/>
          </p:nvPr>
        </p:nvSpPr>
        <p:spPr>
          <a:xfrm>
            <a:off x="463714" y="1276350"/>
            <a:ext cx="8246070" cy="3502126"/>
          </a:xfrm>
        </p:spPr>
        <p:txBody>
          <a:bodyPr>
            <a:normAutofit lnSpcReduction="10000"/>
          </a:bodyPr>
          <a:lstStyle/>
          <a:p>
            <a:pPr algn="just"/>
            <a:r>
              <a:rPr lang="en-GB" dirty="0"/>
              <a:t>We can further subdivide supervised learning into </a:t>
            </a:r>
            <a:r>
              <a:rPr lang="en-GB" b="1" dirty="0"/>
              <a:t>regression</a:t>
            </a:r>
            <a:r>
              <a:rPr lang="en-GB" dirty="0"/>
              <a:t> and </a:t>
            </a:r>
            <a:r>
              <a:rPr lang="en-GB" b="1" dirty="0"/>
              <a:t>classification</a:t>
            </a:r>
            <a:r>
              <a:rPr lang="en-GB" dirty="0"/>
              <a:t>. </a:t>
            </a:r>
          </a:p>
          <a:p>
            <a:pPr algn="just"/>
            <a:r>
              <a:rPr lang="en-GB" b="1" dirty="0"/>
              <a:t>Regression</a:t>
            </a:r>
            <a:r>
              <a:rPr lang="en-GB" dirty="0"/>
              <a:t> trains on and predicts a continuous-valued response, for example predicting house prices. </a:t>
            </a:r>
          </a:p>
          <a:p>
            <a:pPr algn="just"/>
            <a:r>
              <a:rPr lang="en-GB" b="1" dirty="0"/>
              <a:t>Classification</a:t>
            </a:r>
            <a:r>
              <a:rPr lang="en-GB" dirty="0"/>
              <a:t> attempts to find the appropriate class label, such as analyzing positive/negative sentiment and prediction loan defaults.</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82729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Unsupervised Learning</a:t>
            </a:r>
          </a:p>
        </p:txBody>
      </p:sp>
      <p:sp>
        <p:nvSpPr>
          <p:cNvPr id="3" name="Content Placeholder 2"/>
          <p:cNvSpPr>
            <a:spLocks noGrp="1"/>
          </p:cNvSpPr>
          <p:nvPr>
            <p:ph idx="1"/>
          </p:nvPr>
        </p:nvSpPr>
        <p:spPr>
          <a:xfrm>
            <a:off x="463714" y="1276350"/>
            <a:ext cx="8246070" cy="3502126"/>
          </a:xfrm>
        </p:spPr>
        <p:txBody>
          <a:bodyPr>
            <a:normAutofit fontScale="92500" lnSpcReduction="20000"/>
          </a:bodyPr>
          <a:lstStyle/>
          <a:p>
            <a:pPr algn="just"/>
            <a:r>
              <a:rPr lang="en-GB" dirty="0"/>
              <a:t>The learning goal is to understand the data, learn from it and then produce the results.</a:t>
            </a:r>
          </a:p>
          <a:p>
            <a:pPr algn="just"/>
            <a:r>
              <a:rPr lang="en-GB" dirty="0"/>
              <a:t>Learning data is </a:t>
            </a:r>
            <a:r>
              <a:rPr lang="en-GB" b="1" dirty="0" err="1"/>
              <a:t>unlabeled</a:t>
            </a:r>
            <a:r>
              <a:rPr lang="en-GB" dirty="0"/>
              <a:t> data – contains only indicative signals without any description attached. We need to find structure of the data underneath, to discover hidden information, or to determine how to describe the data. </a:t>
            </a:r>
          </a:p>
          <a:p>
            <a:pPr algn="just"/>
            <a:r>
              <a:rPr lang="en-GB" dirty="0"/>
              <a:t>Unsupervised learning can be used to detect anomalies, such as fraud or defective equipment, or to group customers with similar online behaviors for a marketing campaign.</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127137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Semi-supervised Learning</a:t>
            </a:r>
          </a:p>
        </p:txBody>
      </p:sp>
      <p:sp>
        <p:nvSpPr>
          <p:cNvPr id="3" name="Content Placeholder 2"/>
          <p:cNvSpPr>
            <a:spLocks noGrp="1"/>
          </p:cNvSpPr>
          <p:nvPr>
            <p:ph idx="1"/>
          </p:nvPr>
        </p:nvSpPr>
        <p:spPr>
          <a:xfrm>
            <a:off x="463714" y="1276350"/>
            <a:ext cx="8246070" cy="3502126"/>
          </a:xfrm>
        </p:spPr>
        <p:txBody>
          <a:bodyPr>
            <a:normAutofit fontScale="92500" lnSpcReduction="20000"/>
          </a:bodyPr>
          <a:lstStyle/>
          <a:p>
            <a:pPr algn="just"/>
            <a:r>
              <a:rPr lang="en-GB" dirty="0"/>
              <a:t>Learning data is partially </a:t>
            </a:r>
            <a:r>
              <a:rPr lang="en-GB" dirty="0" err="1"/>
              <a:t>labeled</a:t>
            </a:r>
            <a:r>
              <a:rPr lang="en-GB" dirty="0"/>
              <a:t>. </a:t>
            </a:r>
          </a:p>
          <a:p>
            <a:pPr algn="just"/>
            <a:r>
              <a:rPr lang="en-GB" dirty="0"/>
              <a:t>It makes use of </a:t>
            </a:r>
            <a:r>
              <a:rPr lang="en-GB" dirty="0" err="1"/>
              <a:t>unlabeled</a:t>
            </a:r>
            <a:r>
              <a:rPr lang="en-GB" dirty="0"/>
              <a:t> data (typically a large amount) for training, besides a small amount of </a:t>
            </a:r>
            <a:r>
              <a:rPr lang="en-GB" dirty="0" err="1"/>
              <a:t>labeled</a:t>
            </a:r>
            <a:r>
              <a:rPr lang="en-GB" dirty="0"/>
              <a:t>. </a:t>
            </a:r>
          </a:p>
          <a:p>
            <a:pPr algn="just"/>
            <a:r>
              <a:rPr lang="en-GB" dirty="0"/>
              <a:t>Applied in cases where it is expensive to acquire a fully </a:t>
            </a:r>
            <a:r>
              <a:rPr lang="en-GB" dirty="0" err="1"/>
              <a:t>labeled</a:t>
            </a:r>
            <a:r>
              <a:rPr lang="en-GB" dirty="0"/>
              <a:t> dataset while more practical to label a small subset. </a:t>
            </a:r>
          </a:p>
          <a:p>
            <a:pPr algn="just"/>
            <a:r>
              <a:rPr lang="en-GB" dirty="0"/>
              <a:t>For example, it often requires skilled experts to label </a:t>
            </a:r>
            <a:r>
              <a:rPr lang="en-GB" dirty="0" err="1"/>
              <a:t>hyperspectral</a:t>
            </a:r>
            <a:r>
              <a:rPr lang="en-GB" dirty="0"/>
              <a:t> remote sensing images, and lots of field experiments to locate oil at a particular location, while acquiring </a:t>
            </a:r>
            <a:r>
              <a:rPr lang="en-GB" dirty="0" err="1"/>
              <a:t>unlabeled</a:t>
            </a:r>
            <a:r>
              <a:rPr lang="en-GB" dirty="0"/>
              <a:t> data is relatively easy.</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14108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Reinforcement Learning</a:t>
            </a:r>
          </a:p>
        </p:txBody>
      </p:sp>
      <p:sp>
        <p:nvSpPr>
          <p:cNvPr id="3" name="Content Placeholder 2"/>
          <p:cNvSpPr>
            <a:spLocks noGrp="1"/>
          </p:cNvSpPr>
          <p:nvPr>
            <p:ph idx="1"/>
          </p:nvPr>
        </p:nvSpPr>
        <p:spPr>
          <a:xfrm>
            <a:off x="463714" y="1276350"/>
            <a:ext cx="8246070" cy="3502126"/>
          </a:xfrm>
        </p:spPr>
        <p:txBody>
          <a:bodyPr>
            <a:normAutofit/>
          </a:bodyPr>
          <a:lstStyle/>
          <a:p>
            <a:pPr algn="just"/>
            <a:r>
              <a:rPr lang="en-GB" dirty="0"/>
              <a:t>Learning data provides feedback so that the system adapts to dynamic conditions in order to achieve a certain goal. </a:t>
            </a:r>
          </a:p>
          <a:p>
            <a:pPr algn="just"/>
            <a:r>
              <a:rPr lang="en-GB" dirty="0"/>
              <a:t>The system evaluates its performance based on the feedback responses and reacts accordingly. </a:t>
            </a:r>
          </a:p>
          <a:p>
            <a:pPr algn="just"/>
            <a:r>
              <a:rPr lang="en-GB" dirty="0"/>
              <a:t>The best known instances include self-driving cars and chess master </a:t>
            </a:r>
            <a:r>
              <a:rPr lang="en-GB" dirty="0" err="1"/>
              <a:t>AlphaGo</a:t>
            </a:r>
            <a:r>
              <a:rPr lang="en-GB" dirty="0"/>
              <a:t>.</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76918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Machine Learning Algorithms</a:t>
            </a:r>
          </a:p>
        </p:txBody>
      </p:sp>
      <p:sp>
        <p:nvSpPr>
          <p:cNvPr id="3" name="Content Placeholder 2"/>
          <p:cNvSpPr>
            <a:spLocks noGrp="1"/>
          </p:cNvSpPr>
          <p:nvPr>
            <p:ph idx="1"/>
          </p:nvPr>
        </p:nvSpPr>
        <p:spPr>
          <a:xfrm>
            <a:off x="0" y="1037230"/>
            <a:ext cx="9144000" cy="4106270"/>
          </a:xfrm>
        </p:spPr>
        <p:txBody>
          <a:bodyPr>
            <a:noAutofit/>
          </a:bodyPr>
          <a:lstStyle/>
          <a:p>
            <a:pPr algn="just"/>
            <a:r>
              <a:rPr lang="en-GB" sz="2000" dirty="0"/>
              <a:t>Logic-based learning </a:t>
            </a:r>
          </a:p>
          <a:p>
            <a:pPr lvl="1" algn="just"/>
            <a:r>
              <a:rPr lang="en-GB" sz="2000" dirty="0"/>
              <a:t>They used basic rules specified by human experts, and with these rules, systems tried to reason using formal logic, background knowledge, and hypotheses.</a:t>
            </a:r>
          </a:p>
          <a:p>
            <a:pPr algn="just"/>
            <a:r>
              <a:rPr lang="en-GB" sz="2000" dirty="0"/>
              <a:t>Statistical Learning </a:t>
            </a:r>
          </a:p>
          <a:p>
            <a:pPr algn="just"/>
            <a:r>
              <a:rPr lang="en-GB" sz="2000" dirty="0"/>
              <a:t>Artificial Neural Networks</a:t>
            </a:r>
          </a:p>
          <a:p>
            <a:pPr lvl="1" algn="just"/>
            <a:r>
              <a:rPr lang="en-GB" sz="2000" dirty="0"/>
              <a:t>They imitate animal brains, and consist of interconnected neurons that are also an imitation of biological neurons. They try to model complex relationships between inputs and outputs and to capture patterns in data.</a:t>
            </a:r>
          </a:p>
          <a:p>
            <a:pPr algn="just"/>
            <a:r>
              <a:rPr lang="en-GB" sz="2000" dirty="0"/>
              <a:t>Genetic Algorithms</a:t>
            </a:r>
          </a:p>
          <a:p>
            <a:pPr lvl="1" algn="just"/>
            <a:r>
              <a:rPr lang="en-GB" sz="2000" dirty="0"/>
              <a:t>They mimic the biological process of evolution and try to find the optimal solutions using methods such as mutation and crossover.</a:t>
            </a:r>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88657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Data for Machine Learning</a:t>
            </a:r>
            <a:endParaRPr lang="en-US" dirty="0"/>
          </a:p>
        </p:txBody>
      </p:sp>
      <p:sp>
        <p:nvSpPr>
          <p:cNvPr id="3" name="Content Placeholder 2"/>
          <p:cNvSpPr>
            <a:spLocks noGrp="1"/>
          </p:cNvSpPr>
          <p:nvPr>
            <p:ph idx="1"/>
          </p:nvPr>
        </p:nvSpPr>
        <p:spPr/>
        <p:txBody>
          <a:bodyPr/>
          <a:lstStyle/>
          <a:p>
            <a:pPr algn="just"/>
            <a:r>
              <a:rPr lang="en-GB" dirty="0"/>
              <a:t>Good thing – we have a lot of data in the world. </a:t>
            </a:r>
          </a:p>
          <a:p>
            <a:pPr algn="just"/>
            <a:r>
              <a:rPr lang="en-GB" dirty="0"/>
              <a:t>Bad thing – hard to process this data. </a:t>
            </a:r>
          </a:p>
          <a:p>
            <a:pPr algn="just"/>
            <a:r>
              <a:rPr lang="en-GB" dirty="0"/>
              <a:t>Challenges – diversity and noisiness of the data. </a:t>
            </a:r>
          </a:p>
          <a:p>
            <a:pPr algn="just"/>
            <a:r>
              <a:rPr lang="en-GB" dirty="0"/>
              <a:t>We as humans, usually process data coming in our ears and eyes. These inputs are transformed into electrical or chemical signals.</a:t>
            </a:r>
          </a:p>
          <a:p>
            <a:pPr algn="just"/>
            <a:r>
              <a:rPr lang="en-GB" dirty="0"/>
              <a:t>Computers too can process electrical signals.</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8327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Data for Machine Learning</a:t>
            </a:r>
            <a:endParaRPr lang="en-US" dirty="0"/>
          </a:p>
        </p:txBody>
      </p:sp>
      <p:sp>
        <p:nvSpPr>
          <p:cNvPr id="3" name="Content Placeholder 2"/>
          <p:cNvSpPr>
            <a:spLocks noGrp="1"/>
          </p:cNvSpPr>
          <p:nvPr>
            <p:ph idx="1"/>
          </p:nvPr>
        </p:nvSpPr>
        <p:spPr/>
        <p:txBody>
          <a:bodyPr/>
          <a:lstStyle/>
          <a:p>
            <a:pPr algn="just"/>
            <a:r>
              <a:rPr lang="en-GB" dirty="0"/>
              <a:t>Data for ML is represented either as numbers, images, or text. </a:t>
            </a:r>
          </a:p>
          <a:p>
            <a:pPr algn="just"/>
            <a:r>
              <a:rPr lang="en-GB" dirty="0"/>
              <a:t>Images and text are not very convenient, so they need to be transformed into numerical values.</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113916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Training, Testing, Validation Data Sets</a:t>
            </a:r>
            <a:endParaRPr lang="en-US" dirty="0"/>
          </a:p>
        </p:txBody>
      </p:sp>
      <p:sp>
        <p:nvSpPr>
          <p:cNvPr id="3" name="Content Placeholder 2"/>
          <p:cNvSpPr>
            <a:spLocks noGrp="1"/>
          </p:cNvSpPr>
          <p:nvPr>
            <p:ph idx="1"/>
          </p:nvPr>
        </p:nvSpPr>
        <p:spPr>
          <a:xfrm>
            <a:off x="0" y="1160060"/>
            <a:ext cx="9144000" cy="3983440"/>
          </a:xfrm>
        </p:spPr>
        <p:txBody>
          <a:bodyPr>
            <a:normAutofit fontScale="85000" lnSpcReduction="20000"/>
          </a:bodyPr>
          <a:lstStyle/>
          <a:p>
            <a:pPr algn="just"/>
            <a:r>
              <a:rPr lang="en-GB" dirty="0"/>
              <a:t>Training Data Set – Practice Questions</a:t>
            </a:r>
          </a:p>
          <a:p>
            <a:pPr lvl="1" algn="just"/>
            <a:r>
              <a:rPr lang="en-GB" dirty="0"/>
              <a:t>learn something from them and hopefully are able to apply this knowledge to other similar questions.</a:t>
            </a:r>
          </a:p>
          <a:p>
            <a:pPr lvl="1" algn="just"/>
            <a:r>
              <a:rPr lang="en-GB" dirty="0"/>
              <a:t>ML models derive patterns from these.</a:t>
            </a:r>
          </a:p>
          <a:p>
            <a:pPr algn="just"/>
            <a:r>
              <a:rPr lang="en-GB" dirty="0"/>
              <a:t>Testing Data Set – Actual Exams</a:t>
            </a:r>
          </a:p>
          <a:p>
            <a:pPr lvl="1" algn="just"/>
            <a:r>
              <a:rPr lang="en-GB" dirty="0"/>
              <a:t>Models are applied and test their compatibility.</a:t>
            </a:r>
          </a:p>
          <a:p>
            <a:pPr algn="just"/>
            <a:r>
              <a:rPr lang="en-GB" dirty="0"/>
              <a:t>Validation Data Set – Mock Test</a:t>
            </a:r>
          </a:p>
          <a:p>
            <a:pPr lvl="1" algn="just"/>
            <a:r>
              <a:rPr lang="en-GB" dirty="0"/>
              <a:t>To assess how well we will do in actual ones and to aid revision.</a:t>
            </a:r>
          </a:p>
          <a:p>
            <a:pPr lvl="1" algn="just"/>
            <a:r>
              <a:rPr lang="en-GB" dirty="0"/>
              <a:t>Verify how well the models will perform in a simulated setting then we fine-tune the models accordingly in order to achieve greater hits.</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47729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What is Machine Learning</a:t>
            </a:r>
          </a:p>
        </p:txBody>
      </p:sp>
      <p:sp>
        <p:nvSpPr>
          <p:cNvPr id="3" name="Content Placeholder 2"/>
          <p:cNvSpPr>
            <a:spLocks noGrp="1"/>
          </p:cNvSpPr>
          <p:nvPr>
            <p:ph idx="1"/>
          </p:nvPr>
        </p:nvSpPr>
        <p:spPr/>
        <p:txBody>
          <a:bodyPr>
            <a:normAutofit/>
          </a:bodyPr>
          <a:lstStyle/>
          <a:p>
            <a:pPr algn="just"/>
            <a:r>
              <a:rPr lang="en-US" b="1" dirty="0"/>
              <a:t>Machine learning</a:t>
            </a:r>
            <a:r>
              <a:rPr lang="en-US" dirty="0"/>
              <a:t> - term coined around 1960.</a:t>
            </a:r>
          </a:p>
          <a:p>
            <a:pPr algn="just"/>
            <a:r>
              <a:rPr lang="en-US" dirty="0"/>
              <a:t>Composed of two words—</a:t>
            </a:r>
          </a:p>
          <a:p>
            <a:pPr lvl="1" algn="just"/>
            <a:r>
              <a:rPr lang="en-US" b="1" dirty="0"/>
              <a:t>machine</a:t>
            </a:r>
            <a:r>
              <a:rPr lang="en-US" dirty="0"/>
              <a:t> corresponds to a computer, robot, or other device, </a:t>
            </a:r>
          </a:p>
          <a:p>
            <a:pPr lvl="1" algn="just"/>
            <a:r>
              <a:rPr lang="en-US" b="1" dirty="0"/>
              <a:t>learning</a:t>
            </a:r>
            <a:r>
              <a:rPr lang="en-US" dirty="0"/>
              <a:t> refers to an activity intended to acquire or discover event patterns, which we humans are good at.</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Data for Machine Learning</a:t>
            </a:r>
            <a:endParaRPr lang="en-US" dirty="0"/>
          </a:p>
        </p:txBody>
      </p:sp>
      <p:sp>
        <p:nvSpPr>
          <p:cNvPr id="3" name="Content Placeholder 2"/>
          <p:cNvSpPr>
            <a:spLocks noGrp="1"/>
          </p:cNvSpPr>
          <p:nvPr>
            <p:ph idx="1"/>
          </p:nvPr>
        </p:nvSpPr>
        <p:spPr/>
        <p:txBody>
          <a:bodyPr/>
          <a:lstStyle/>
          <a:p>
            <a:pPr algn="just"/>
            <a:r>
              <a:rPr lang="en-GB" dirty="0"/>
              <a:t>The model is given example input values and example output values. Or if we are more ambitious, we can feed the program the actual inputs and let the machine process the data further just like an autonomous car doesn't need a lot of human input.</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42357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Practice Questions</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21</a:t>
            </a:fld>
            <a:endParaRPr lang="en-US"/>
          </a:p>
        </p:txBody>
      </p:sp>
      <p:sp>
        <p:nvSpPr>
          <p:cNvPr id="5" name="Content Placeholder 4"/>
          <p:cNvSpPr>
            <a:spLocks noGrp="1"/>
          </p:cNvSpPr>
          <p:nvPr>
            <p:ph idx="1"/>
          </p:nvPr>
        </p:nvSpPr>
        <p:spPr>
          <a:xfrm>
            <a:off x="150125" y="1078173"/>
            <a:ext cx="8843749" cy="3930555"/>
          </a:xfrm>
        </p:spPr>
        <p:txBody>
          <a:bodyPr>
            <a:normAutofit fontScale="92500"/>
          </a:bodyPr>
          <a:lstStyle/>
          <a:p>
            <a:pPr algn="just"/>
            <a:r>
              <a:rPr lang="en-US" dirty="0"/>
              <a:t>Question 1 --------					</a:t>
            </a:r>
            <a:r>
              <a:rPr lang="en-US" dirty="0" err="1"/>
              <a:t>Ans</a:t>
            </a:r>
            <a:r>
              <a:rPr lang="en-US" dirty="0"/>
              <a:t> is option A</a:t>
            </a:r>
          </a:p>
          <a:p>
            <a:pPr algn="just"/>
            <a:r>
              <a:rPr lang="en-US" dirty="0"/>
              <a:t>Question 2 --------					</a:t>
            </a:r>
            <a:r>
              <a:rPr lang="en-US" dirty="0" err="1"/>
              <a:t>Ans</a:t>
            </a:r>
            <a:r>
              <a:rPr lang="en-US" dirty="0"/>
              <a:t> is option B </a:t>
            </a:r>
          </a:p>
          <a:p>
            <a:pPr algn="just"/>
            <a:r>
              <a:rPr lang="en-US" dirty="0"/>
              <a:t>Question 3 --------					</a:t>
            </a:r>
            <a:r>
              <a:rPr lang="en-US" dirty="0" err="1"/>
              <a:t>Ans</a:t>
            </a:r>
            <a:r>
              <a:rPr lang="en-US" dirty="0"/>
              <a:t> is option A </a:t>
            </a:r>
          </a:p>
          <a:p>
            <a:pPr algn="just"/>
            <a:r>
              <a:rPr lang="en-US" dirty="0"/>
              <a:t>Question 4 --------					</a:t>
            </a:r>
            <a:r>
              <a:rPr lang="en-US" dirty="0" err="1"/>
              <a:t>Ans</a:t>
            </a:r>
            <a:r>
              <a:rPr lang="en-US" dirty="0"/>
              <a:t> is option B </a:t>
            </a:r>
          </a:p>
          <a:p>
            <a:pPr algn="just"/>
            <a:r>
              <a:rPr lang="en-US" dirty="0"/>
              <a:t>Question 5 --------					</a:t>
            </a:r>
            <a:r>
              <a:rPr lang="en-US" dirty="0" err="1"/>
              <a:t>Ans</a:t>
            </a:r>
            <a:r>
              <a:rPr lang="en-US" dirty="0"/>
              <a:t> is option A </a:t>
            </a:r>
          </a:p>
          <a:p>
            <a:pPr algn="just"/>
            <a:endParaRPr lang="en-US" dirty="0"/>
          </a:p>
          <a:p>
            <a:pPr algn="just"/>
            <a:r>
              <a:rPr lang="en-US" dirty="0"/>
              <a:t>Even if the question is not related to potatoes and tomatoes you may memorize the answers for each question verbatim.</a:t>
            </a:r>
          </a:p>
          <a:p>
            <a:pPr algn="just"/>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379" y="110371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5379"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6187" y="1145189"/>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673" y="1146591"/>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844" y="1136495"/>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379" y="3235043"/>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6187" y="3276515"/>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673" y="327791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844" y="326782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956" y="2156869"/>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764" y="2198341"/>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3250" y="2199743"/>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1421" y="218964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9336"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5603" y="165382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591"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1299"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5256"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1523" y="2720643"/>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511"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78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 Questions</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22</a:t>
            </a:fld>
            <a:endParaRPr lang="en-US"/>
          </a:p>
        </p:txBody>
      </p:sp>
      <p:sp>
        <p:nvSpPr>
          <p:cNvPr id="5" name="Content Placeholder 4"/>
          <p:cNvSpPr>
            <a:spLocks noGrp="1"/>
          </p:cNvSpPr>
          <p:nvPr>
            <p:ph idx="1"/>
          </p:nvPr>
        </p:nvSpPr>
        <p:spPr>
          <a:xfrm>
            <a:off x="150125" y="1078173"/>
            <a:ext cx="8843749" cy="3930555"/>
          </a:xfrm>
        </p:spPr>
        <p:txBody>
          <a:bodyPr>
            <a:normAutofit fontScale="92500"/>
          </a:bodyPr>
          <a:lstStyle/>
          <a:p>
            <a:pPr algn="just"/>
            <a:r>
              <a:rPr lang="en-US" dirty="0"/>
              <a:t>Question 1 --------					Option ???</a:t>
            </a:r>
          </a:p>
          <a:p>
            <a:pPr algn="just"/>
            <a:r>
              <a:rPr lang="en-US" dirty="0"/>
              <a:t>Question 2 --------					 Option B</a:t>
            </a:r>
          </a:p>
          <a:p>
            <a:pPr algn="just"/>
            <a:r>
              <a:rPr lang="en-US" dirty="0"/>
              <a:t>Question 3 --------					      Option???</a:t>
            </a:r>
          </a:p>
          <a:p>
            <a:pPr algn="just"/>
            <a:r>
              <a:rPr lang="en-US" dirty="0"/>
              <a:t>Question 4 --------					 Option ???</a:t>
            </a:r>
          </a:p>
          <a:p>
            <a:pPr algn="just"/>
            <a:r>
              <a:rPr lang="en-US" dirty="0"/>
              <a:t>Question 5 --------					 Option ???</a:t>
            </a:r>
          </a:p>
          <a:p>
            <a:pPr algn="just"/>
            <a:endParaRPr lang="en-US" dirty="0"/>
          </a:p>
          <a:p>
            <a:pPr algn="just"/>
            <a:r>
              <a:rPr lang="en-US" dirty="0"/>
              <a:t>We will score very low on the exam questions as it is rare that the exact same questions will occur in the actual exams.</a:t>
            </a:r>
          </a:p>
          <a:p>
            <a:pPr algn="just"/>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379" y="110371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5379"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673" y="1146591"/>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844" y="1136495"/>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379" y="3235043"/>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6187" y="3276515"/>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673" y="327791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626"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956" y="2156869"/>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764" y="2198341"/>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3250" y="2199743"/>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1421" y="218964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9336"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5603" y="165382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591" y="162781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1299"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5256"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421" y="3277917"/>
            <a:ext cx="466867" cy="31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511" y="2694627"/>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31" y="1146591"/>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867" y="2210694"/>
            <a:ext cx="429623" cy="31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71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Overfitting</a:t>
            </a:r>
            <a:endParaRPr lang="en-US" dirty="0"/>
          </a:p>
        </p:txBody>
      </p:sp>
      <p:sp>
        <p:nvSpPr>
          <p:cNvPr id="3" name="Content Placeholder 2"/>
          <p:cNvSpPr>
            <a:spLocks noGrp="1"/>
          </p:cNvSpPr>
          <p:nvPr>
            <p:ph idx="1"/>
          </p:nvPr>
        </p:nvSpPr>
        <p:spPr>
          <a:xfrm>
            <a:off x="109182" y="1078174"/>
            <a:ext cx="8925636" cy="3739486"/>
          </a:xfrm>
        </p:spPr>
        <p:txBody>
          <a:bodyPr>
            <a:noAutofit/>
          </a:bodyPr>
          <a:lstStyle/>
          <a:p>
            <a:pPr algn="just"/>
            <a:r>
              <a:rPr lang="en-US" sz="2200" dirty="0"/>
              <a:t>The phenomenon of memorization can cause overfitting. </a:t>
            </a:r>
          </a:p>
          <a:p>
            <a:pPr algn="just"/>
            <a:r>
              <a:rPr lang="en-US" sz="2200" dirty="0"/>
              <a:t>Over extracting too much information from the training sets and making the model just work well with them – </a:t>
            </a:r>
            <a:r>
              <a:rPr lang="en-US" sz="2200" b="1" dirty="0"/>
              <a:t>low bias</a:t>
            </a:r>
            <a:r>
              <a:rPr lang="en-US" sz="2200" dirty="0"/>
              <a:t> in machine learning. </a:t>
            </a:r>
          </a:p>
          <a:p>
            <a:pPr algn="just"/>
            <a:r>
              <a:rPr lang="en-US" sz="2200" dirty="0"/>
              <a:t>This will not help us generalize with data and derive patterns from them. </a:t>
            </a:r>
          </a:p>
          <a:p>
            <a:pPr algn="just"/>
            <a:r>
              <a:rPr lang="en-US" sz="2200" dirty="0"/>
              <a:t>The model as a result will perform poorly on datasets that were not seen before – </a:t>
            </a:r>
            <a:r>
              <a:rPr lang="en-US" sz="2200" b="1" dirty="0"/>
              <a:t>high variance</a:t>
            </a:r>
            <a:r>
              <a:rPr lang="en-US" sz="2200" dirty="0"/>
              <a:t> in machine learning.</a:t>
            </a:r>
          </a:p>
          <a:p>
            <a:pPr algn="just"/>
            <a:r>
              <a:rPr lang="en-US" sz="2200" dirty="0"/>
              <a:t>This occurs when the learning rules are described based on a relatively small number of observations, instead of the underlying relationship. </a:t>
            </a:r>
          </a:p>
          <a:p>
            <a:pPr algn="just"/>
            <a:r>
              <a:rPr lang="en-US" sz="2200" dirty="0"/>
              <a:t>Also when the model is made excessively complex so that it fits every training sample, such as memorizing the answers for all questions.</a:t>
            </a:r>
          </a:p>
          <a:p>
            <a:pPr algn="just"/>
            <a:endParaRPr lang="en-US" sz="22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401962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Underfitting</a:t>
            </a:r>
            <a:endParaRPr lang="en-US" dirty="0"/>
          </a:p>
        </p:txBody>
      </p:sp>
      <p:sp>
        <p:nvSpPr>
          <p:cNvPr id="3" name="Content Placeholder 2"/>
          <p:cNvSpPr>
            <a:spLocks noGrp="1"/>
          </p:cNvSpPr>
          <p:nvPr>
            <p:ph idx="1"/>
          </p:nvPr>
        </p:nvSpPr>
        <p:spPr>
          <a:xfrm>
            <a:off x="109182" y="1078174"/>
            <a:ext cx="8925636" cy="3739486"/>
          </a:xfrm>
        </p:spPr>
        <p:txBody>
          <a:bodyPr>
            <a:noAutofit/>
          </a:bodyPr>
          <a:lstStyle/>
          <a:p>
            <a:pPr algn="just"/>
            <a:r>
              <a:rPr lang="en-US" sz="2400" dirty="0"/>
              <a:t>A model is </a:t>
            </a:r>
            <a:r>
              <a:rPr lang="en-US" sz="2400" dirty="0" err="1"/>
              <a:t>underfit</a:t>
            </a:r>
            <a:r>
              <a:rPr lang="en-US" sz="2400" dirty="0"/>
              <a:t> if it does not perform well on the training sets and will not so on the testing sets. </a:t>
            </a:r>
          </a:p>
          <a:p>
            <a:pPr algn="just"/>
            <a:r>
              <a:rPr lang="en-US" sz="2400" dirty="0"/>
              <a:t>It fails to capture the underlying trend of the data. </a:t>
            </a:r>
          </a:p>
          <a:p>
            <a:pPr algn="just"/>
            <a:r>
              <a:rPr lang="en-US" sz="2400" dirty="0"/>
              <a:t>This may occur if we are not using enough data  to train the model. </a:t>
            </a:r>
            <a:r>
              <a:rPr lang="en-US" sz="1800" dirty="0"/>
              <a:t>(like we will fail the exam if we did not review enough material)</a:t>
            </a:r>
            <a:r>
              <a:rPr lang="en-US" sz="2400" dirty="0"/>
              <a:t>. </a:t>
            </a:r>
          </a:p>
          <a:p>
            <a:pPr algn="just"/>
            <a:r>
              <a:rPr lang="en-US" sz="2400" dirty="0" err="1"/>
              <a:t>Underfit</a:t>
            </a:r>
            <a:r>
              <a:rPr lang="en-US" sz="2400" dirty="0"/>
              <a:t> will result if a wrong model is fit to the data. </a:t>
            </a:r>
            <a:r>
              <a:rPr lang="en-US" sz="1800" dirty="0"/>
              <a:t>(like we will score low in any exercises or exams if we take the wrong approach and learn it the wrong way)</a:t>
            </a:r>
            <a:r>
              <a:rPr lang="en-US" sz="2400" dirty="0"/>
              <a:t> </a:t>
            </a:r>
          </a:p>
          <a:p>
            <a:pPr algn="just"/>
            <a:r>
              <a:rPr lang="en-US" sz="2400" dirty="0"/>
              <a:t>This is </a:t>
            </a:r>
            <a:r>
              <a:rPr lang="en-US" sz="2400" b="1" dirty="0"/>
              <a:t>high bias</a:t>
            </a:r>
            <a:r>
              <a:rPr lang="en-US" sz="2400" dirty="0"/>
              <a:t> in machine learning, although its variance is low as performance in training and test sets are pretty consistent, in a bad way.</a:t>
            </a:r>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3187073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Avoiding </a:t>
            </a:r>
            <a:r>
              <a:rPr lang="en-US" b="1" dirty="0" err="1">
                <a:solidFill>
                  <a:schemeClr val="bg1"/>
                </a:solidFill>
              </a:rPr>
              <a:t>Overfitting</a:t>
            </a:r>
            <a:r>
              <a:rPr lang="en-US" b="1" dirty="0">
                <a:solidFill>
                  <a:schemeClr val="bg1"/>
                </a:solidFill>
              </a:rPr>
              <a:t> &amp; </a:t>
            </a:r>
            <a:r>
              <a:rPr lang="en-US" b="1" dirty="0" err="1">
                <a:solidFill>
                  <a:schemeClr val="bg1"/>
                </a:solidFill>
              </a:rPr>
              <a:t>Underfitting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a:t>High bias results in </a:t>
            </a:r>
            <a:r>
              <a:rPr lang="en-GB" b="1" dirty="0" err="1"/>
              <a:t>underfitting</a:t>
            </a:r>
            <a:r>
              <a:rPr lang="en-GB" dirty="0"/>
              <a:t> (incorrect assumptions) </a:t>
            </a:r>
          </a:p>
          <a:p>
            <a:pPr algn="just"/>
            <a:r>
              <a:rPr lang="en-GB" dirty="0"/>
              <a:t>Variance measures how sensitive the model prediction is to variations in the datasets. High variance causes </a:t>
            </a:r>
            <a:r>
              <a:rPr lang="en-GB" b="1" dirty="0" err="1"/>
              <a:t>Overfitting</a:t>
            </a:r>
            <a:r>
              <a:rPr lang="en-GB" dirty="0"/>
              <a:t>. </a:t>
            </a:r>
          </a:p>
          <a:p>
            <a:pPr algn="just"/>
            <a:r>
              <a:rPr lang="en-GB" dirty="0"/>
              <a:t>Hence, try to always make both bias and variance as low as possible. </a:t>
            </a:r>
          </a:p>
          <a:p>
            <a:pPr algn="just"/>
            <a:r>
              <a:rPr lang="en-GB" dirty="0"/>
              <a:t>In practice, there is an explicit trade-off between themselves, where decreasing one increases the other. This is called </a:t>
            </a:r>
            <a:r>
              <a:rPr lang="en-GB" b="1" dirty="0"/>
              <a:t>bias–variance </a:t>
            </a:r>
            <a:r>
              <a:rPr lang="en-GB" b="1" dirty="0" err="1"/>
              <a:t>tradeoff</a:t>
            </a:r>
            <a:r>
              <a:rPr lang="en-GB" dirty="0"/>
              <a:t>.</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62982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Bias-Variance Tradeoff Example</a:t>
            </a:r>
            <a:endParaRPr lang="en-US" dirty="0"/>
          </a:p>
        </p:txBody>
      </p:sp>
      <p:sp>
        <p:nvSpPr>
          <p:cNvPr id="3" name="Content Placeholder 2"/>
          <p:cNvSpPr>
            <a:spLocks noGrp="1"/>
          </p:cNvSpPr>
          <p:nvPr>
            <p:ph idx="1"/>
          </p:nvPr>
        </p:nvSpPr>
        <p:spPr>
          <a:xfrm>
            <a:off x="163773" y="1201003"/>
            <a:ext cx="8843749" cy="3821373"/>
          </a:xfrm>
        </p:spPr>
        <p:txBody>
          <a:bodyPr>
            <a:normAutofit fontScale="77500" lnSpcReduction="20000"/>
          </a:bodyPr>
          <a:lstStyle/>
          <a:p>
            <a:pPr marL="0" indent="0" algn="just">
              <a:buNone/>
            </a:pPr>
            <a:r>
              <a:rPr lang="en-GB" dirty="0"/>
              <a:t>We were asked to build a model to predict the probability of a candidate being the next president based on the phone poll data. The poll was conducted by zip codes. We randomly choose samples from one zip code, and from these, we estimate that there's a 61% chance the candidate will win. However, it turns out he loses the election. Where did our model go wrong? The first thing we think of is the small size of samples from only one zip code. It is the source of high bias, also because people in a geographic area tend to share similar demographics. However, it results in a low variance of estimates. So, can we fix it simply by using samples from a large number zip codes? Yes, </a:t>
            </a:r>
            <a:r>
              <a:rPr lang="en-GB"/>
              <a:t>but this </a:t>
            </a:r>
            <a:r>
              <a:rPr lang="en-GB" dirty="0"/>
              <a:t>might cause an increased variance of estimates at the same time. We need to find the optimal sample size, the best number of zip codes to achieve the lowest overall bias and variance.</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8502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Avoiding Overfitting with Cross-validation</a:t>
            </a:r>
            <a:endParaRPr lang="en-US" dirty="0"/>
          </a:p>
        </p:txBody>
      </p:sp>
      <p:sp>
        <p:nvSpPr>
          <p:cNvPr id="3" name="Content Placeholder 2"/>
          <p:cNvSpPr>
            <a:spLocks noGrp="1"/>
          </p:cNvSpPr>
          <p:nvPr>
            <p:ph idx="1"/>
          </p:nvPr>
        </p:nvSpPr>
        <p:spPr>
          <a:xfrm>
            <a:off x="163773" y="1201003"/>
            <a:ext cx="8843749" cy="3821373"/>
          </a:xfrm>
        </p:spPr>
        <p:txBody>
          <a:bodyPr>
            <a:normAutofit lnSpcReduction="10000"/>
          </a:bodyPr>
          <a:lstStyle/>
          <a:p>
            <a:pPr algn="just"/>
            <a:r>
              <a:rPr lang="en-US" dirty="0"/>
              <a:t>Cross-validation data set – mock tests.</a:t>
            </a:r>
          </a:p>
          <a:p>
            <a:pPr algn="just"/>
            <a:r>
              <a:rPr lang="en-US" dirty="0"/>
              <a:t>The validation procedure helps evaluate how the models will generalize to independent or unseen datasets in a simulated setting.</a:t>
            </a:r>
          </a:p>
          <a:p>
            <a:pPr algn="just"/>
            <a:r>
              <a:rPr lang="en-US" dirty="0"/>
              <a:t>The original data is partitioned into three subsets, usually 60% for the training set, 20% for the validation set, and the rest 20% for the testing set.</a:t>
            </a:r>
          </a:p>
          <a:p>
            <a:pPr algn="just"/>
            <a:r>
              <a:rPr lang="en-US" dirty="0"/>
              <a:t>This setting suffices if we have enough training samples after partition.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27</a:t>
            </a:fld>
            <a:endParaRPr lang="en-US"/>
          </a:p>
        </p:txBody>
      </p:sp>
    </p:spTree>
    <p:extLst>
      <p:ext uri="{BB962C8B-B14F-4D97-AF65-F5344CB8AC3E}">
        <p14:creationId xmlns:p14="http://schemas.microsoft.com/office/powerpoint/2010/main" val="142818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rPr>
              <a:t>Cross-validation</a:t>
            </a:r>
            <a:endParaRPr lang="en-US" dirty="0">
              <a:effectLs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28</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140" y="1160060"/>
            <a:ext cx="5977720" cy="372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Cross-validation</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29</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740" y="2579427"/>
            <a:ext cx="7573710" cy="2429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91069" y="1177993"/>
            <a:ext cx="8775509" cy="1323439"/>
          </a:xfrm>
          <a:prstGeom prst="rect">
            <a:avLst/>
          </a:prstGeom>
        </p:spPr>
        <p:txBody>
          <a:bodyPr wrap="square">
            <a:spAutoFit/>
          </a:bodyPr>
          <a:lstStyle/>
          <a:p>
            <a:pPr marL="285750" indent="-285750" algn="just">
              <a:buFont typeface="Arial" panose="020B0604020202020204" pitchFamily="34" charset="0"/>
              <a:buChar char="•"/>
            </a:pPr>
            <a:r>
              <a:rPr lang="en-US" sz="2000" dirty="0"/>
              <a:t>Testing results from all rounds are averaged to generate a more accurate estimate of model prediction performance. </a:t>
            </a:r>
          </a:p>
          <a:p>
            <a:pPr marL="285750" indent="-285750" algn="just">
              <a:buFont typeface="Arial" panose="020B0604020202020204" pitchFamily="34" charset="0"/>
              <a:buChar char="•"/>
            </a:pPr>
            <a:r>
              <a:rPr lang="en-US" sz="2000" dirty="0"/>
              <a:t>Cross-validation helps reduce variability and therefore limit problems like overfitting.</a:t>
            </a:r>
          </a:p>
        </p:txBody>
      </p:sp>
    </p:spTree>
    <p:extLst>
      <p:ext uri="{BB962C8B-B14F-4D97-AF65-F5344CB8AC3E}">
        <p14:creationId xmlns:p14="http://schemas.microsoft.com/office/powerpoint/2010/main" val="8092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Want Machines to Learn!!!?</a:t>
            </a:r>
          </a:p>
        </p:txBody>
      </p:sp>
      <p:sp>
        <p:nvSpPr>
          <p:cNvPr id="3" name="Content Placeholder 2"/>
          <p:cNvSpPr>
            <a:spLocks noGrp="1"/>
          </p:cNvSpPr>
          <p:nvPr>
            <p:ph idx="1"/>
          </p:nvPr>
        </p:nvSpPr>
        <p:spPr/>
        <p:txBody>
          <a:bodyPr>
            <a:normAutofit fontScale="85000" lnSpcReduction="20000"/>
          </a:bodyPr>
          <a:lstStyle/>
          <a:p>
            <a:pPr algn="just"/>
            <a:r>
              <a:rPr lang="en-US" dirty="0"/>
              <a:t>Computers and robots can work 24/7, need very low maintenance and don't get tired, need breaks, call in sick, or go on strike. </a:t>
            </a:r>
          </a:p>
          <a:p>
            <a:pPr algn="just"/>
            <a:r>
              <a:rPr lang="en-US" dirty="0"/>
              <a:t>Their performance is justifiable for sophisticated problems that involve a variety of huge datasets or complex calculations.</a:t>
            </a:r>
          </a:p>
          <a:p>
            <a:pPr algn="just"/>
            <a:r>
              <a:rPr lang="en-US" dirty="0"/>
              <a:t>Machines driven by algorithms designed by humans are able to learn latent rules and inherent patterns and to fulfill tasks desired by humans.</a:t>
            </a:r>
          </a:p>
          <a:p>
            <a:pPr algn="just"/>
            <a:r>
              <a:rPr lang="en-US" dirty="0"/>
              <a:t>Learning machines are better suited than humans for tasks that are routine, repetitive, or tedious.</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3409395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Cross-validation – Exhaustive scheme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30</a:t>
            </a:fld>
            <a:endParaRPr lang="en-US"/>
          </a:p>
        </p:txBody>
      </p:sp>
      <p:sp>
        <p:nvSpPr>
          <p:cNvPr id="5" name="Content Placeholder 4"/>
          <p:cNvSpPr>
            <a:spLocks noGrp="1"/>
          </p:cNvSpPr>
          <p:nvPr>
            <p:ph idx="1"/>
          </p:nvPr>
        </p:nvSpPr>
        <p:spPr>
          <a:xfrm>
            <a:off x="204717" y="1216741"/>
            <a:ext cx="8775510" cy="3737395"/>
          </a:xfrm>
        </p:spPr>
        <p:txBody>
          <a:bodyPr>
            <a:normAutofit lnSpcReduction="10000"/>
          </a:bodyPr>
          <a:lstStyle/>
          <a:p>
            <a:pPr algn="just"/>
            <a:r>
              <a:rPr lang="en-US" b="1" dirty="0"/>
              <a:t>Leave-one-out-cross-validation</a:t>
            </a:r>
            <a:r>
              <a:rPr lang="en-US" dirty="0"/>
              <a:t> (</a:t>
            </a:r>
            <a:r>
              <a:rPr lang="en-US" b="1" dirty="0"/>
              <a:t>LOOCV</a:t>
            </a:r>
            <a:r>
              <a:rPr lang="en-US" dirty="0"/>
              <a:t>) – Leave out a fixed number of observations in each round as testing (or validation) samples, the remaining observations as training samples. This process is repeated until all possible different subsets of samples are used for testing once. </a:t>
            </a:r>
          </a:p>
          <a:p>
            <a:pPr algn="just"/>
            <a:r>
              <a:rPr lang="en-US" dirty="0"/>
              <a:t>A dataset of size </a:t>
            </a:r>
            <a:r>
              <a:rPr lang="en-US" b="1" dirty="0"/>
              <a:t>n</a:t>
            </a:r>
            <a:r>
              <a:rPr lang="en-US" dirty="0"/>
              <a:t>, LOOCV requires </a:t>
            </a:r>
            <a:r>
              <a:rPr lang="en-US" b="1" dirty="0"/>
              <a:t>n</a:t>
            </a:r>
            <a:r>
              <a:rPr lang="en-US" dirty="0"/>
              <a:t> rounds of cross-validation. </a:t>
            </a:r>
          </a:p>
          <a:p>
            <a:pPr algn="just"/>
            <a:r>
              <a:rPr lang="en-US" dirty="0"/>
              <a:t>This can be slow when </a:t>
            </a:r>
            <a:r>
              <a:rPr lang="en-US" b="1" dirty="0"/>
              <a:t>n</a:t>
            </a:r>
            <a:r>
              <a:rPr lang="en-US" dirty="0"/>
              <a:t> gets large.</a:t>
            </a:r>
          </a:p>
          <a:p>
            <a:pPr algn="just"/>
            <a:endParaRPr lang="en-US" dirty="0"/>
          </a:p>
        </p:txBody>
      </p:sp>
    </p:spTree>
    <p:extLst>
      <p:ext uri="{BB962C8B-B14F-4D97-AF65-F5344CB8AC3E}">
        <p14:creationId xmlns:p14="http://schemas.microsoft.com/office/powerpoint/2010/main" val="2684100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Cross-validation – Non-Exhaustive scheme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31</a:t>
            </a:fld>
            <a:endParaRPr lang="en-US"/>
          </a:p>
        </p:txBody>
      </p:sp>
      <p:sp>
        <p:nvSpPr>
          <p:cNvPr id="5" name="Content Placeholder 4"/>
          <p:cNvSpPr>
            <a:spLocks noGrp="1"/>
          </p:cNvSpPr>
          <p:nvPr>
            <p:ph idx="1"/>
          </p:nvPr>
        </p:nvSpPr>
        <p:spPr>
          <a:xfrm>
            <a:off x="204717" y="1216741"/>
            <a:ext cx="2920620" cy="3737395"/>
          </a:xfrm>
        </p:spPr>
        <p:txBody>
          <a:bodyPr>
            <a:normAutofit fontScale="77500" lnSpcReduction="20000"/>
          </a:bodyPr>
          <a:lstStyle/>
          <a:p>
            <a:pPr algn="just"/>
            <a:r>
              <a:rPr lang="en-US" dirty="0"/>
              <a:t>This does not try out all possible partitions. Most widely used type of this scheme is </a:t>
            </a:r>
            <a:r>
              <a:rPr lang="en-US" b="1" dirty="0"/>
              <a:t>k-fold cross-validation</a:t>
            </a:r>
            <a:r>
              <a:rPr lang="en-US" dirty="0"/>
              <a:t>.</a:t>
            </a:r>
          </a:p>
          <a:p>
            <a:pPr algn="just"/>
            <a:r>
              <a:rPr lang="en-US" dirty="0"/>
              <a:t>Common values for </a:t>
            </a:r>
            <a:r>
              <a:rPr lang="en-US" b="1" dirty="0"/>
              <a:t>k</a:t>
            </a:r>
            <a:r>
              <a:rPr lang="en-US" dirty="0"/>
              <a:t> are 3, 5, and 10.</a:t>
            </a:r>
          </a:p>
          <a:p>
            <a:pPr algn="just"/>
            <a:r>
              <a:rPr lang="en-US" dirty="0"/>
              <a:t>Average the </a:t>
            </a:r>
            <a:r>
              <a:rPr lang="en-US" b="1" dirty="0"/>
              <a:t>k</a:t>
            </a:r>
            <a:r>
              <a:rPr lang="en-US" dirty="0"/>
              <a:t> sets of test results for the purpose of evaluation.</a:t>
            </a:r>
          </a:p>
          <a:p>
            <a:pPr algn="just"/>
            <a:endParaRPr lang="en-US" dirty="0"/>
          </a:p>
          <a:p>
            <a:pPr algn="just"/>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701" y="1225716"/>
            <a:ext cx="5622878"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7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effectLst/>
              </a:rPr>
              <a:t>k-fold cross-validation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32</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809" y="1351128"/>
            <a:ext cx="7219665" cy="349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832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Cross-validation – Holdout Method</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33</a:t>
            </a:fld>
            <a:endParaRPr lang="en-US"/>
          </a:p>
        </p:txBody>
      </p:sp>
      <p:sp>
        <p:nvSpPr>
          <p:cNvPr id="3" name="Content Placeholder 2"/>
          <p:cNvSpPr>
            <a:spLocks noGrp="1"/>
          </p:cNvSpPr>
          <p:nvPr>
            <p:ph idx="1"/>
          </p:nvPr>
        </p:nvSpPr>
        <p:spPr>
          <a:xfrm>
            <a:off x="122830" y="1091821"/>
            <a:ext cx="2674961" cy="3937190"/>
          </a:xfrm>
        </p:spPr>
        <p:txBody>
          <a:bodyPr>
            <a:normAutofit fontScale="77500" lnSpcReduction="20000"/>
          </a:bodyPr>
          <a:lstStyle/>
          <a:p>
            <a:pPr algn="just"/>
            <a:r>
              <a:rPr lang="en-US" dirty="0"/>
              <a:t>Randomly split the data into training and testing set numerous times.</a:t>
            </a:r>
          </a:p>
          <a:p>
            <a:pPr algn="just"/>
            <a:r>
              <a:rPr lang="en-US" dirty="0"/>
              <a:t>Problem – some samples may never end up in the testing set, while some may be selected multiple times in the testing set.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858" y="1206311"/>
            <a:ext cx="618914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7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Nested Cross-validation</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34</a:t>
            </a:fld>
            <a:endParaRPr lang="en-US"/>
          </a:p>
        </p:txBody>
      </p:sp>
      <p:sp>
        <p:nvSpPr>
          <p:cNvPr id="3" name="Content Placeholder 2"/>
          <p:cNvSpPr>
            <a:spLocks noGrp="1"/>
          </p:cNvSpPr>
          <p:nvPr>
            <p:ph idx="1"/>
          </p:nvPr>
        </p:nvSpPr>
        <p:spPr>
          <a:xfrm>
            <a:off x="0" y="1102790"/>
            <a:ext cx="3316406" cy="3933234"/>
          </a:xfrm>
        </p:spPr>
        <p:txBody>
          <a:bodyPr>
            <a:normAutofit fontScale="70000" lnSpcReduction="20000"/>
          </a:bodyPr>
          <a:lstStyle/>
          <a:p>
            <a:pPr algn="just"/>
            <a:r>
              <a:rPr lang="en-US" dirty="0"/>
              <a:t>It is a combination of cross-validations. It consists of the following two phases:</a:t>
            </a:r>
          </a:p>
          <a:p>
            <a:pPr lvl="1" algn="just"/>
            <a:r>
              <a:rPr lang="en-US" dirty="0"/>
              <a:t>The inner cross-validation, is conducted to find the best fit, usually implemented as a k-fold cross-validation.</a:t>
            </a:r>
          </a:p>
          <a:p>
            <a:pPr lvl="1" algn="just"/>
            <a:r>
              <a:rPr lang="en-US" dirty="0"/>
              <a:t>The outer cross-validation, is used for performance evaluation &amp; statistical analysis.</a:t>
            </a:r>
          </a:p>
          <a:p>
            <a:pPr marL="0" indent="0" algn="just">
              <a:buNone/>
            </a:pPr>
            <a:endParaRPr lang="en-US" dirty="0"/>
          </a:p>
        </p:txBody>
      </p:sp>
      <p:pic>
        <p:nvPicPr>
          <p:cNvPr id="7" name="Picture 6" descr="Image result for nested cross validation in machine learn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9236" y="1311156"/>
            <a:ext cx="5510284" cy="3383674"/>
          </a:xfrm>
          <a:prstGeom prst="rect">
            <a:avLst/>
          </a:prstGeom>
          <a:noFill/>
          <a:ln>
            <a:solidFill>
              <a:schemeClr val="tx1"/>
            </a:solidFill>
          </a:ln>
        </p:spPr>
      </p:pic>
    </p:spTree>
    <p:extLst>
      <p:ext uri="{BB962C8B-B14F-4D97-AF65-F5344CB8AC3E}">
        <p14:creationId xmlns:p14="http://schemas.microsoft.com/office/powerpoint/2010/main" val="1836744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effectLst/>
              </a:rPr>
              <a:t>Analogy for Cross-validation</a:t>
            </a:r>
            <a:r>
              <a:rPr lang="en-US" b="1" dirty="0">
                <a:solidFill>
                  <a:schemeClr val="bg1"/>
                </a:solidFill>
              </a:rPr>
              <a:t> </a:t>
            </a:r>
            <a:endParaRPr lang="en-US" dirty="0"/>
          </a:p>
        </p:txBody>
      </p:sp>
      <p:sp>
        <p:nvSpPr>
          <p:cNvPr id="3" name="Content Placeholder 2"/>
          <p:cNvSpPr>
            <a:spLocks noGrp="1"/>
          </p:cNvSpPr>
          <p:nvPr>
            <p:ph idx="1"/>
          </p:nvPr>
        </p:nvSpPr>
        <p:spPr>
          <a:xfrm>
            <a:off x="163773" y="1310184"/>
            <a:ext cx="8843749" cy="3712191"/>
          </a:xfrm>
        </p:spPr>
        <p:txBody>
          <a:bodyPr>
            <a:normAutofit fontScale="77500" lnSpcReduction="20000"/>
          </a:bodyPr>
          <a:lstStyle/>
          <a:p>
            <a:pPr marL="0" indent="0" algn="just">
              <a:buNone/>
            </a:pPr>
            <a:r>
              <a:rPr lang="en-US" dirty="0"/>
              <a:t>A data scientist plans to take his car to work, and his goal is to arrive before 9 am every day. He needs to decide the departure time and the route to take. He tries out different combinations of these two parameters on some Mondays, Tuesdays, and Wednesdays and records the arrival time for each trial. He then figures out the best schedule and applies it every day. However, it doesn’t work quite well as expected. It turns out the scheduling model is overfit with data points gathered in the first three days and may work well on Thursdays and Fridays. A better solution would be to test the best combination of parameters derived from Mondays to Wednesdays on Thursdays and Fridays and similarly repeat this process based on different sets of learning days and testing days of the week. This analogized cross-validation ensures the selected schedule work for the whole week.</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35</a:t>
            </a:fld>
            <a:endParaRPr lang="en-US"/>
          </a:p>
        </p:txBody>
      </p:sp>
    </p:spTree>
    <p:extLst>
      <p:ext uri="{BB962C8B-B14F-4D97-AF65-F5344CB8AC3E}">
        <p14:creationId xmlns:p14="http://schemas.microsoft.com/office/powerpoint/2010/main" val="188169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effectLst/>
              </a:rPr>
              <a:t>Avoiding Overfitting with </a:t>
            </a:r>
            <a:r>
              <a:rPr lang="en-US" b="1" dirty="0">
                <a:solidFill>
                  <a:schemeClr val="bg1"/>
                </a:solidFill>
              </a:rPr>
              <a:t>R</a:t>
            </a:r>
            <a:r>
              <a:rPr lang="en-US" b="1" dirty="0">
                <a:solidFill>
                  <a:schemeClr val="bg1"/>
                </a:solidFill>
                <a:effectLst/>
              </a:rPr>
              <a:t>egularization</a:t>
            </a:r>
            <a:r>
              <a:rPr lang="en-US" b="1" dirty="0">
                <a:solidFill>
                  <a:schemeClr val="bg1"/>
                </a:solidFill>
              </a:rPr>
              <a:t> </a:t>
            </a:r>
            <a:endParaRPr lang="en-US" dirty="0"/>
          </a:p>
        </p:txBody>
      </p:sp>
      <p:sp>
        <p:nvSpPr>
          <p:cNvPr id="3" name="Content Placeholder 2"/>
          <p:cNvSpPr>
            <a:spLocks noGrp="1"/>
          </p:cNvSpPr>
          <p:nvPr>
            <p:ph idx="1"/>
          </p:nvPr>
        </p:nvSpPr>
        <p:spPr>
          <a:xfrm>
            <a:off x="163773" y="1201003"/>
            <a:ext cx="8843749" cy="3821373"/>
          </a:xfrm>
        </p:spPr>
        <p:txBody>
          <a:bodyPr>
            <a:normAutofit fontScale="92500" lnSpcReduction="10000"/>
          </a:bodyPr>
          <a:lstStyle/>
          <a:p>
            <a:pPr algn="just"/>
            <a:r>
              <a:rPr lang="en-US" dirty="0"/>
              <a:t>Overfitting also occurs due to unnecessary complexity of the model.</a:t>
            </a:r>
          </a:p>
          <a:p>
            <a:pPr algn="just"/>
            <a:r>
              <a:rPr lang="en-US" dirty="0"/>
              <a:t>Linear model (2 parameters) – span a 2-D space.</a:t>
            </a:r>
          </a:p>
          <a:p>
            <a:pPr algn="just"/>
            <a:r>
              <a:rPr lang="en-US" dirty="0"/>
              <a:t>Quadratic polynomial (3 parameters) – span a 3-D space.</a:t>
            </a:r>
          </a:p>
          <a:p>
            <a:pPr algn="just"/>
            <a:r>
              <a:rPr lang="en-US" dirty="0"/>
              <a:t>High order polynomial function (n parameters) – spans a much larger space.</a:t>
            </a:r>
          </a:p>
          <a:p>
            <a:pPr lvl="1" algn="just"/>
            <a:r>
              <a:rPr lang="en-US" dirty="0"/>
              <a:t>Such models are easily obtained models.</a:t>
            </a:r>
          </a:p>
          <a:p>
            <a:pPr lvl="1" algn="just"/>
            <a:r>
              <a:rPr lang="en-US" dirty="0"/>
              <a:t>But they generalize worse than linear models.</a:t>
            </a:r>
          </a:p>
          <a:p>
            <a:pPr lvl="1" algn="just"/>
            <a:r>
              <a:rPr lang="en-US" dirty="0"/>
              <a:t>Hence are more prompt to overfitting.</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36</a:t>
            </a:fld>
            <a:endParaRPr lang="en-US"/>
          </a:p>
        </p:txBody>
      </p:sp>
    </p:spTree>
    <p:extLst>
      <p:ext uri="{BB962C8B-B14F-4D97-AF65-F5344CB8AC3E}">
        <p14:creationId xmlns:p14="http://schemas.microsoft.com/office/powerpoint/2010/main" val="1969725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Linear Function Vs. Polynomial Function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1498" y="1282889"/>
            <a:ext cx="5172501" cy="369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43301" y="1186755"/>
            <a:ext cx="3664423" cy="3647152"/>
          </a:xfrm>
          <a:prstGeom prst="rect">
            <a:avLst/>
          </a:prstGeom>
        </p:spPr>
        <p:txBody>
          <a:bodyPr wrap="square">
            <a:spAutoFit/>
          </a:bodyPr>
          <a:lstStyle/>
          <a:p>
            <a:pPr marL="285750" indent="-285750" algn="just">
              <a:buFont typeface="Arial" panose="020B0604020202020204" pitchFamily="34" charset="0"/>
              <a:buChar char="•"/>
            </a:pPr>
            <a:r>
              <a:rPr lang="en-US" sz="2100" dirty="0"/>
              <a:t>So if we need easily-obtainable models then complexity has to be handled.</a:t>
            </a:r>
          </a:p>
          <a:p>
            <a:pPr marL="285750" indent="-285750" algn="just">
              <a:buFont typeface="Arial" panose="020B0604020202020204" pitchFamily="34" charset="0"/>
              <a:buChar char="•"/>
            </a:pPr>
            <a:r>
              <a:rPr lang="en-US" sz="2100" dirty="0"/>
              <a:t>Regularization reduces the complexity by imposing penalties on high orders of polynomials.</a:t>
            </a:r>
          </a:p>
          <a:p>
            <a:pPr marL="285750" indent="-285750" algn="just">
              <a:buFont typeface="Arial" panose="020B0604020202020204" pitchFamily="34" charset="0"/>
              <a:buChar char="•"/>
            </a:pPr>
            <a:r>
              <a:rPr lang="en-US" sz="2100" dirty="0"/>
              <a:t>But a less accurate and less strict rule is learned by the model during training phase.</a:t>
            </a:r>
          </a:p>
        </p:txBody>
      </p:sp>
    </p:spTree>
    <p:extLst>
      <p:ext uri="{BB962C8B-B14F-4D97-AF65-F5344CB8AC3E}">
        <p14:creationId xmlns:p14="http://schemas.microsoft.com/office/powerpoint/2010/main" val="2705808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Regularization Example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38</a:t>
            </a:fld>
            <a:endParaRPr lang="en-US"/>
          </a:p>
        </p:txBody>
      </p:sp>
      <p:sp>
        <p:nvSpPr>
          <p:cNvPr id="6" name="Content Placeholder 5"/>
          <p:cNvSpPr>
            <a:spLocks noGrp="1"/>
          </p:cNvSpPr>
          <p:nvPr>
            <p:ph idx="1"/>
          </p:nvPr>
        </p:nvSpPr>
        <p:spPr>
          <a:xfrm>
            <a:off x="95534" y="1105469"/>
            <a:ext cx="8952932" cy="3930555"/>
          </a:xfrm>
        </p:spPr>
        <p:txBody>
          <a:bodyPr>
            <a:normAutofit fontScale="92500" lnSpcReduction="20000"/>
          </a:bodyPr>
          <a:lstStyle/>
          <a:p>
            <a:r>
              <a:rPr lang="en-US" sz="2000" dirty="0"/>
              <a:t>Equip robotic guard dog the ability to identify strangers and friends.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rules are too complicated and unlikely to generalize well to new visitors.</a:t>
            </a:r>
          </a:p>
          <a:p>
            <a:r>
              <a:rPr lang="en-US" sz="2000" dirty="0"/>
              <a:t>Regularization should be optimal because :</a:t>
            </a:r>
          </a:p>
          <a:p>
            <a:pPr lvl="1"/>
            <a:r>
              <a:rPr lang="en-US" sz="2000" dirty="0"/>
              <a:t>Too small regularization does not have any impact.</a:t>
            </a:r>
          </a:p>
          <a:p>
            <a:pPr lvl="1"/>
            <a:r>
              <a:rPr lang="en-US" sz="2000" dirty="0"/>
              <a:t>Too large regularization results in </a:t>
            </a:r>
            <a:r>
              <a:rPr lang="en-US" sz="2000" dirty="0" err="1"/>
              <a:t>underfitting</a:t>
            </a:r>
            <a:r>
              <a:rPr lang="en-US" sz="2000" dirty="0"/>
              <a:t> (model becomes complex, falls short of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 y="1415742"/>
            <a:ext cx="8178919" cy="196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752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Feature Selection &amp; Dimensionality Reduction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39</a:t>
            </a:fld>
            <a:endParaRPr lang="en-US"/>
          </a:p>
        </p:txBody>
      </p:sp>
      <p:sp>
        <p:nvSpPr>
          <p:cNvPr id="6" name="Content Placeholder 5"/>
          <p:cNvSpPr>
            <a:spLocks noGrp="1"/>
          </p:cNvSpPr>
          <p:nvPr>
            <p:ph idx="1"/>
          </p:nvPr>
        </p:nvSpPr>
        <p:spPr>
          <a:xfrm>
            <a:off x="95534" y="1105469"/>
            <a:ext cx="4312692" cy="3930555"/>
          </a:xfrm>
        </p:spPr>
        <p:txBody>
          <a:bodyPr>
            <a:normAutofit/>
          </a:bodyPr>
          <a:lstStyle/>
          <a:p>
            <a:pPr algn="just"/>
            <a:r>
              <a:rPr lang="en-US" sz="2000" dirty="0"/>
              <a:t>High dimensional data </a:t>
            </a:r>
          </a:p>
          <a:p>
            <a:pPr lvl="1" algn="just"/>
            <a:r>
              <a:rPr lang="en-US" sz="2000" dirty="0"/>
              <a:t>computationally expensive </a:t>
            </a:r>
          </a:p>
          <a:p>
            <a:pPr lvl="1" algn="just"/>
            <a:r>
              <a:rPr lang="en-US" sz="2000" dirty="0"/>
              <a:t>prone to overfitting due to high complexity.</a:t>
            </a:r>
          </a:p>
          <a:p>
            <a:pPr lvl="1" algn="just"/>
            <a:r>
              <a:rPr lang="en-US" sz="2000" dirty="0"/>
              <a:t>impossible to visualize.</a:t>
            </a:r>
          </a:p>
          <a:p>
            <a:pPr algn="just"/>
            <a:r>
              <a:rPr lang="en-US" sz="2000" dirty="0"/>
              <a:t>Not all the features are useful, and may add randomness to  results.</a:t>
            </a:r>
          </a:p>
          <a:p>
            <a:pPr algn="just"/>
            <a:r>
              <a:rPr lang="en-US" sz="2000" dirty="0"/>
              <a:t>For  better model construction good feature selection </a:t>
            </a:r>
            <a:r>
              <a:rPr lang="en-US" sz="2000"/>
              <a:t>is important.</a:t>
            </a:r>
          </a:p>
          <a:p>
            <a:pPr algn="just"/>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226" y="1091821"/>
            <a:ext cx="4735773" cy="3275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427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Evolution of Machine Learning</a:t>
            </a:r>
          </a:p>
        </p:txBody>
      </p:sp>
      <p:sp>
        <p:nvSpPr>
          <p:cNvPr id="3" name="Content Placeholder 2"/>
          <p:cNvSpPr>
            <a:spLocks noGrp="1"/>
          </p:cNvSpPr>
          <p:nvPr>
            <p:ph idx="1"/>
          </p:nvPr>
        </p:nvSpPr>
        <p:spPr/>
        <p:txBody>
          <a:bodyPr>
            <a:normAutofit fontScale="92500" lnSpcReduction="10000"/>
          </a:bodyPr>
          <a:lstStyle/>
          <a:p>
            <a:pPr algn="just"/>
            <a:r>
              <a:rPr lang="en-US" dirty="0"/>
              <a:t>Manually defining, maintaining, and updating rules becomes more and more expensive over time. </a:t>
            </a:r>
          </a:p>
          <a:p>
            <a:pPr algn="just"/>
            <a:r>
              <a:rPr lang="en-US" dirty="0"/>
              <a:t>Extracting the number of possible patterns for an activity or event (dynamic, real-time) is not practically feasible and would exhaust all enumeration.</a:t>
            </a:r>
          </a:p>
          <a:p>
            <a:pPr algn="just"/>
            <a:r>
              <a:rPr lang="en-US" dirty="0"/>
              <a:t>It is much easier and more efficient to develop learning rules or algorithms which command computers to learn and extract patterns, and to figure things out themselves from abundant data.</a:t>
            </a:r>
          </a:p>
          <a:p>
            <a:pPr algn="just"/>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39892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chemeClr val="bg1"/>
                </a:solidFill>
                <a:effectLst/>
              </a:rPr>
              <a:t>Preprocessing, exploration and feature engineering</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40</a:t>
            </a:fld>
            <a:endParaRPr lang="en-US"/>
          </a:p>
        </p:txBody>
      </p:sp>
      <p:sp>
        <p:nvSpPr>
          <p:cNvPr id="6" name="Content Placeholder 5"/>
          <p:cNvSpPr>
            <a:spLocks noGrp="1"/>
          </p:cNvSpPr>
          <p:nvPr>
            <p:ph idx="1"/>
          </p:nvPr>
        </p:nvSpPr>
        <p:spPr>
          <a:xfrm>
            <a:off x="95534" y="1160060"/>
            <a:ext cx="8952932" cy="3875964"/>
          </a:xfrm>
        </p:spPr>
        <p:txBody>
          <a:bodyPr>
            <a:normAutofit/>
          </a:bodyPr>
          <a:lstStyle/>
          <a:p>
            <a:pPr algn="just"/>
            <a:r>
              <a:rPr lang="en-US" sz="2000" dirty="0"/>
              <a:t>A machine learning system isn't able to recognize gibberish, so we need to help it by cleaning the input data.</a:t>
            </a:r>
          </a:p>
          <a:p>
            <a:pPr algn="just"/>
            <a:r>
              <a:rPr lang="en-US" sz="2000" dirty="0"/>
              <a:t>Understand the data – First scan the data and/or second visualize the data. </a:t>
            </a:r>
          </a:p>
          <a:p>
            <a:pPr algn="just"/>
            <a:r>
              <a:rPr lang="en-US" sz="2000" dirty="0"/>
              <a:t>A grid of numbers is the most convenient form to process.</a:t>
            </a:r>
          </a:p>
          <a:p>
            <a:pPr algn="just"/>
            <a:r>
              <a:rPr lang="en-US" sz="2000" b="1" dirty="0"/>
              <a:t>Feature engineering</a:t>
            </a:r>
            <a:r>
              <a:rPr lang="en-US" sz="2000" dirty="0"/>
              <a:t> is the process of creating or improving features.</a:t>
            </a:r>
          </a:p>
          <a:p>
            <a:pPr algn="just"/>
            <a:r>
              <a:rPr lang="en-US" sz="2000" dirty="0"/>
              <a:t>They are often created based on common sense, domain knowledge, or prior experience.</a:t>
            </a:r>
          </a:p>
          <a:p>
            <a:pPr algn="just"/>
            <a:r>
              <a:rPr lang="en-US" sz="2000" dirty="0"/>
              <a:t>Missing values – ignore them or try imputing (arithmetic mean, median or mode).</a:t>
            </a:r>
          </a:p>
          <a:p>
            <a:pPr algn="just"/>
            <a:r>
              <a:rPr lang="en-US" sz="2000" dirty="0"/>
              <a:t>Encoding (Label encoding, On-hot encoding), Scaling, Polynomial features, Power transformations, Binning.</a:t>
            </a:r>
          </a:p>
          <a:p>
            <a:pPr algn="just"/>
            <a:endParaRPr lang="en-US" sz="2000" dirty="0"/>
          </a:p>
        </p:txBody>
      </p:sp>
    </p:spTree>
    <p:extLst>
      <p:ext uri="{BB962C8B-B14F-4D97-AF65-F5344CB8AC3E}">
        <p14:creationId xmlns:p14="http://schemas.microsoft.com/office/powerpoint/2010/main" val="2485833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rPr>
              <a:t>Why feature scaling?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41</a:t>
            </a:fld>
            <a:endParaRPr lang="en-US"/>
          </a:p>
        </p:txBody>
      </p:sp>
      <p:sp>
        <p:nvSpPr>
          <p:cNvPr id="5" name="Content Placeholder 4"/>
          <p:cNvSpPr>
            <a:spLocks noGrp="1"/>
          </p:cNvSpPr>
          <p:nvPr>
            <p:ph idx="1"/>
          </p:nvPr>
        </p:nvSpPr>
        <p:spPr>
          <a:xfrm>
            <a:off x="109182" y="1132764"/>
            <a:ext cx="8911988" cy="3903260"/>
          </a:xfrm>
        </p:spPr>
        <p:txBody>
          <a:bodyPr>
            <a:normAutofit/>
          </a:bodyPr>
          <a:lstStyle/>
          <a:p>
            <a:pPr algn="just"/>
            <a:r>
              <a:rPr lang="en-US" sz="2000" dirty="0"/>
              <a:t>Most of the ML models work on the Euclidean Distance.</a:t>
            </a:r>
          </a:p>
          <a:p>
            <a:pPr algn="just"/>
            <a:r>
              <a:rPr lang="en-US" sz="2000" dirty="0"/>
              <a:t>Data won’t be on the same scale. Hence the distance between such data points can’t be calculated properly.</a:t>
            </a:r>
          </a:p>
          <a:p>
            <a:pPr algn="just"/>
            <a:r>
              <a:rPr lang="en-US" sz="2000" dirty="0"/>
              <a:t>As a result ML models will have problems in learning this type of data.</a:t>
            </a:r>
          </a:p>
          <a:p>
            <a:pPr algn="just"/>
            <a:r>
              <a:rPr lang="en-US" sz="2000" dirty="0"/>
              <a:t>Hence feature scaling will transform the data to the same scale.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805" y="2879678"/>
            <a:ext cx="3641914" cy="226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860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rPr>
              <a:t>Why feature scaling?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42</a:t>
            </a:fld>
            <a:endParaRPr lang="en-US"/>
          </a:p>
        </p:txBody>
      </p:sp>
      <p:sp>
        <p:nvSpPr>
          <p:cNvPr id="5" name="Content Placeholder 4"/>
          <p:cNvSpPr>
            <a:spLocks noGrp="1"/>
          </p:cNvSpPr>
          <p:nvPr>
            <p:ph idx="1"/>
          </p:nvPr>
        </p:nvSpPr>
        <p:spPr>
          <a:xfrm>
            <a:off x="109182" y="1282890"/>
            <a:ext cx="8911988" cy="3753134"/>
          </a:xfrm>
        </p:spPr>
        <p:txBody>
          <a:bodyPr>
            <a:normAutofit lnSpcReduction="10000"/>
          </a:bodyPr>
          <a:lstStyle/>
          <a:p>
            <a:pPr algn="just"/>
            <a:r>
              <a:rPr lang="en-US" sz="2000" dirty="0"/>
              <a:t>If x &amp; y are not on same scale then the one of the distances will dominate the other.</a:t>
            </a:r>
          </a:p>
          <a:p>
            <a:pPr algn="just"/>
            <a:r>
              <a:rPr lang="en-US" sz="2000" dirty="0" err="1"/>
              <a:t>Eg</a:t>
            </a:r>
            <a:r>
              <a:rPr lang="en-US" sz="2000" dirty="0"/>
              <a:t> – Salary is x, Age is y</a:t>
            </a:r>
          </a:p>
          <a:p>
            <a:pPr algn="just"/>
            <a:r>
              <a:rPr lang="en-US" sz="2000" dirty="0"/>
              <a:t>Suppose x1 = 79000, x2 = 48000,        y1 = 48, y2 = 27</a:t>
            </a:r>
          </a:p>
          <a:p>
            <a:pPr algn="just"/>
            <a:r>
              <a:rPr lang="en-US" sz="2000" dirty="0"/>
              <a:t>The square of the distances is – </a:t>
            </a:r>
          </a:p>
          <a:p>
            <a:pPr lvl="1" algn="just"/>
            <a:r>
              <a:rPr lang="en-US" sz="2000" dirty="0"/>
              <a:t>x1 – x2 = 31000    square = 961000000</a:t>
            </a:r>
          </a:p>
          <a:p>
            <a:pPr lvl="1" algn="just"/>
            <a:r>
              <a:rPr lang="en-US" sz="2000" dirty="0"/>
              <a:t>y1 – y2 = 21    square = 441</a:t>
            </a:r>
          </a:p>
          <a:p>
            <a:pPr algn="just"/>
            <a:r>
              <a:rPr lang="en-US" sz="2000" dirty="0"/>
              <a:t>Here y will almost not exist for the ML model as</a:t>
            </a:r>
          </a:p>
          <a:p>
            <a:pPr marL="0" indent="0" algn="just">
              <a:buNone/>
            </a:pPr>
            <a:r>
              <a:rPr lang="en-US" sz="2000" dirty="0"/>
              <a:t>      y value is </a:t>
            </a:r>
            <a:r>
              <a:rPr lang="en-US" sz="2000" dirty="0" err="1"/>
              <a:t>neglible</a:t>
            </a:r>
            <a:r>
              <a:rPr lang="en-US" sz="2000" dirty="0"/>
              <a:t> compared to x value.</a:t>
            </a:r>
          </a:p>
          <a:p>
            <a:pPr algn="just"/>
            <a:r>
              <a:rPr lang="en-US" sz="2000" dirty="0"/>
              <a:t>Hence y will be ignored by the ML model and </a:t>
            </a:r>
          </a:p>
          <a:p>
            <a:pPr marL="0" indent="0" algn="just">
              <a:buNone/>
            </a:pPr>
            <a:r>
              <a:rPr lang="en-US" sz="2000" dirty="0"/>
              <a:t>      the result will be wrong.</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086" y="2647666"/>
            <a:ext cx="3641914" cy="226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471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1"/>
                </a:solidFill>
                <a:effectLst/>
              </a:rPr>
              <a:t>Feature scaling</a:t>
            </a:r>
            <a:endParaRPr lang="en-US" sz="40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43</a:t>
            </a:fld>
            <a:endParaRPr lang="en-US"/>
          </a:p>
        </p:txBody>
      </p:sp>
      <p:sp>
        <p:nvSpPr>
          <p:cNvPr id="5" name="Content Placeholder 4"/>
          <p:cNvSpPr>
            <a:spLocks noGrp="1"/>
          </p:cNvSpPr>
          <p:nvPr>
            <p:ph idx="1"/>
          </p:nvPr>
        </p:nvSpPr>
        <p:spPr/>
        <p:txBody>
          <a:bodyPr/>
          <a:lstStyle/>
          <a:p>
            <a:pPr algn="just"/>
            <a:r>
              <a:rPr lang="en-US" dirty="0"/>
              <a:t>Feature Scaling is recommended even in case ML model is not based on Euclidean Distance.</a:t>
            </a:r>
          </a:p>
          <a:p>
            <a:pPr algn="just"/>
            <a:r>
              <a:rPr lang="en-US" dirty="0"/>
              <a:t>This will help the algorithm converge must faster. </a:t>
            </a:r>
            <a:r>
              <a:rPr lang="en-US" dirty="0" err="1"/>
              <a:t>Eg</a:t>
            </a:r>
            <a:r>
              <a:rPr lang="en-US" dirty="0"/>
              <a:t> – Decision Trees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758" y="2782439"/>
            <a:ext cx="4658729" cy="236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24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How to load data file(s)?</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44</a:t>
            </a:fld>
            <a:endParaRPr lang="en-US"/>
          </a:p>
        </p:txBody>
      </p:sp>
      <p:sp>
        <p:nvSpPr>
          <p:cNvPr id="6" name="Content Placeholder 5"/>
          <p:cNvSpPr>
            <a:spLocks noGrp="1"/>
          </p:cNvSpPr>
          <p:nvPr>
            <p:ph idx="1"/>
          </p:nvPr>
        </p:nvSpPr>
        <p:spPr>
          <a:xfrm>
            <a:off x="95534" y="1323832"/>
            <a:ext cx="8952932" cy="3712191"/>
          </a:xfrm>
        </p:spPr>
        <p:txBody>
          <a:bodyPr>
            <a:normAutofit/>
          </a:bodyPr>
          <a:lstStyle/>
          <a:p>
            <a:pPr algn="just"/>
            <a:r>
              <a:rPr lang="en-US" sz="2400" dirty="0"/>
              <a:t>Input data sets can be in various formats (.XLS, .TXT, .CSV, JSON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34" y="1978925"/>
            <a:ext cx="6823881" cy="2538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068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Load data file from csv &amp; excel</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45</a:t>
            </a:fld>
            <a:endParaRPr lang="en-US"/>
          </a:p>
        </p:txBody>
      </p:sp>
      <p:sp>
        <p:nvSpPr>
          <p:cNvPr id="6" name="Content Placeholder 5"/>
          <p:cNvSpPr>
            <a:spLocks noGrp="1"/>
          </p:cNvSpPr>
          <p:nvPr>
            <p:ph idx="1"/>
          </p:nvPr>
        </p:nvSpPr>
        <p:spPr>
          <a:xfrm>
            <a:off x="95534" y="1146412"/>
            <a:ext cx="8952932" cy="3889611"/>
          </a:xfrm>
        </p:spPr>
        <p:txBody>
          <a:bodyPr>
            <a:normAutofit/>
          </a:bodyPr>
          <a:lstStyle/>
          <a:p>
            <a:pPr marL="0" indent="0" algn="just">
              <a:buNone/>
            </a:pPr>
            <a:r>
              <a:rPr lang="en-US" sz="2400" dirty="0"/>
              <a:t>#Import Library Pandas</a:t>
            </a:r>
          </a:p>
          <a:p>
            <a:pPr marL="0" indent="0" algn="just">
              <a:buNone/>
            </a:pPr>
            <a:r>
              <a:rPr lang="en-US" sz="2400" dirty="0"/>
              <a:t>import pandas as </a:t>
            </a:r>
            <a:r>
              <a:rPr lang="en-US" sz="2400" dirty="0" err="1"/>
              <a:t>pd</a:t>
            </a:r>
            <a:endParaRPr lang="en-US" sz="2400" dirty="0"/>
          </a:p>
          <a:p>
            <a:pPr marL="0" indent="0" algn="just">
              <a:buNone/>
            </a:pPr>
            <a:r>
              <a:rPr lang="en-US" sz="2400" dirty="0"/>
              <a:t>#Reading the dataset in a </a:t>
            </a:r>
            <a:r>
              <a:rPr lang="en-US" sz="2400" dirty="0" err="1"/>
              <a:t>dataframe</a:t>
            </a:r>
            <a:r>
              <a:rPr lang="en-US" sz="2400" dirty="0"/>
              <a:t> using Pandas print </a:t>
            </a:r>
          </a:p>
          <a:p>
            <a:pPr marL="0" indent="0" algn="just">
              <a:buNone/>
            </a:pPr>
            <a:r>
              <a:rPr lang="en-US" sz="2400" dirty="0" err="1"/>
              <a:t>df</a:t>
            </a:r>
            <a:r>
              <a:rPr lang="en-US" sz="2400" dirty="0"/>
              <a:t> = </a:t>
            </a:r>
            <a:r>
              <a:rPr lang="en-US" sz="2400" dirty="0" err="1"/>
              <a:t>pd.read_csv</a:t>
            </a:r>
            <a:r>
              <a:rPr lang="en-US" sz="2400" dirty="0"/>
              <a:t>("E:/train.csv")          # Load csv file</a:t>
            </a:r>
          </a:p>
          <a:p>
            <a:pPr marL="0" indent="0" algn="just">
              <a:buNone/>
            </a:pPr>
            <a:r>
              <a:rPr lang="en-US" sz="2400" dirty="0" err="1"/>
              <a:t>df</a:t>
            </a:r>
            <a:r>
              <a:rPr lang="en-US" sz="2400" dirty="0"/>
              <a:t>=</a:t>
            </a:r>
            <a:r>
              <a:rPr lang="en-US" sz="2400" dirty="0" err="1"/>
              <a:t>pd.read_excel</a:t>
            </a:r>
            <a:r>
              <a:rPr lang="en-US" sz="2400" dirty="0"/>
              <a:t>("E:/EMP.xlsx", "Data") # Load Data sheet of excel file</a:t>
            </a:r>
          </a:p>
          <a:p>
            <a:pPr marL="0" indent="0" algn="just">
              <a:buNone/>
            </a:pPr>
            <a:r>
              <a:rPr lang="en-US" sz="2400" dirty="0" err="1"/>
              <a:t>df.head</a:t>
            </a:r>
            <a:r>
              <a:rPr lang="en-US" sz="2400" dirty="0"/>
              <a:t>(3) 	#Print first three observations</a:t>
            </a:r>
          </a:p>
        </p:txBody>
      </p:sp>
    </p:spTree>
    <p:extLst>
      <p:ext uri="{BB962C8B-B14F-4D97-AF65-F5344CB8AC3E}">
        <p14:creationId xmlns:p14="http://schemas.microsoft.com/office/powerpoint/2010/main" val="325372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How to convert a variable to different datatype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46</a:t>
            </a:fld>
            <a:endParaRPr lang="en-US"/>
          </a:p>
        </p:txBody>
      </p:sp>
      <p:sp>
        <p:nvSpPr>
          <p:cNvPr id="6" name="Content Placeholder 5"/>
          <p:cNvSpPr>
            <a:spLocks noGrp="1"/>
          </p:cNvSpPr>
          <p:nvPr>
            <p:ph idx="1"/>
          </p:nvPr>
        </p:nvSpPr>
        <p:spPr>
          <a:xfrm>
            <a:off x="95534" y="1337481"/>
            <a:ext cx="8952932" cy="3698542"/>
          </a:xfrm>
        </p:spPr>
        <p:txBody>
          <a:bodyPr>
            <a:normAutofit/>
          </a:bodyPr>
          <a:lstStyle/>
          <a:p>
            <a:pPr marL="0" indent="0" algn="just">
              <a:buNone/>
            </a:pPr>
            <a:r>
              <a:rPr lang="en-US" sz="2400" dirty="0"/>
              <a:t>Converting a variable data type to other is important and common procedure we perform after loading data.</a:t>
            </a:r>
          </a:p>
          <a:p>
            <a:pPr marL="0" indent="0" algn="just">
              <a:buNone/>
            </a:pPr>
            <a:r>
              <a:rPr lang="en-US" sz="2400" dirty="0" err="1"/>
              <a:t>string_outcome</a:t>
            </a:r>
            <a:r>
              <a:rPr lang="en-US" sz="2400" dirty="0"/>
              <a:t> = </a:t>
            </a:r>
            <a:r>
              <a:rPr lang="en-US" sz="2400" dirty="0" err="1"/>
              <a:t>str</a:t>
            </a:r>
            <a:r>
              <a:rPr lang="en-US" sz="2400" dirty="0"/>
              <a:t>(</a:t>
            </a:r>
            <a:r>
              <a:rPr lang="en-US" sz="2400" dirty="0" err="1"/>
              <a:t>numeric_input</a:t>
            </a:r>
            <a:r>
              <a:rPr lang="en-US" sz="2400" dirty="0"/>
              <a:t>) </a:t>
            </a:r>
            <a:r>
              <a:rPr lang="en-US" sz="1800" dirty="0"/>
              <a:t>#Converts </a:t>
            </a:r>
            <a:r>
              <a:rPr lang="en-US" sz="1800" dirty="0" err="1"/>
              <a:t>numeric_input</a:t>
            </a:r>
            <a:r>
              <a:rPr lang="en-US" sz="1800" dirty="0"/>
              <a:t> to </a:t>
            </a:r>
            <a:r>
              <a:rPr lang="en-US" sz="1800" dirty="0" err="1"/>
              <a:t>string_outcome</a:t>
            </a:r>
            <a:r>
              <a:rPr lang="en-US" sz="1800" dirty="0"/>
              <a:t> </a:t>
            </a:r>
          </a:p>
          <a:p>
            <a:pPr marL="0" indent="0" algn="just">
              <a:buNone/>
            </a:pPr>
            <a:r>
              <a:rPr lang="en-US" sz="2400" dirty="0" err="1"/>
              <a:t>integer_outcome</a:t>
            </a:r>
            <a:r>
              <a:rPr lang="en-US" sz="2400" dirty="0"/>
              <a:t> = </a:t>
            </a:r>
            <a:r>
              <a:rPr lang="en-US" sz="2400" dirty="0" err="1"/>
              <a:t>int</a:t>
            </a:r>
            <a:r>
              <a:rPr lang="en-US" sz="2400" dirty="0"/>
              <a:t>(</a:t>
            </a:r>
            <a:r>
              <a:rPr lang="en-US" sz="2400" dirty="0" err="1"/>
              <a:t>string_input</a:t>
            </a:r>
            <a:r>
              <a:rPr lang="en-US" sz="2400" dirty="0"/>
              <a:t>) </a:t>
            </a:r>
            <a:r>
              <a:rPr lang="en-US" sz="1800" dirty="0"/>
              <a:t>#Converts </a:t>
            </a:r>
            <a:r>
              <a:rPr lang="en-US" sz="1800" dirty="0" err="1"/>
              <a:t>string_input</a:t>
            </a:r>
            <a:r>
              <a:rPr lang="en-US" sz="1800" dirty="0"/>
              <a:t> to </a:t>
            </a:r>
            <a:r>
              <a:rPr lang="en-US" sz="1800" dirty="0" err="1"/>
              <a:t>integer_outcome</a:t>
            </a:r>
            <a:r>
              <a:rPr lang="en-US" sz="1800" dirty="0"/>
              <a:t> </a:t>
            </a:r>
          </a:p>
          <a:p>
            <a:pPr marL="0" indent="0" algn="just">
              <a:buNone/>
            </a:pPr>
            <a:r>
              <a:rPr lang="en-US" sz="2400" dirty="0" err="1"/>
              <a:t>float_outcome</a:t>
            </a:r>
            <a:r>
              <a:rPr lang="en-US" sz="2400" dirty="0"/>
              <a:t> = float(</a:t>
            </a:r>
            <a:r>
              <a:rPr lang="en-US" sz="2400" dirty="0" err="1"/>
              <a:t>string_input</a:t>
            </a:r>
            <a:r>
              <a:rPr lang="en-US" sz="2400" dirty="0"/>
              <a:t>) </a:t>
            </a:r>
            <a:r>
              <a:rPr lang="en-US" sz="1800" dirty="0"/>
              <a:t>#Converts </a:t>
            </a:r>
            <a:r>
              <a:rPr lang="en-US" sz="1800" dirty="0" err="1"/>
              <a:t>string_input</a:t>
            </a:r>
            <a:r>
              <a:rPr lang="en-US" sz="1800" dirty="0"/>
              <a:t> to </a:t>
            </a:r>
            <a:r>
              <a:rPr lang="en-US" sz="1800" dirty="0" err="1"/>
              <a:t>integer_outcome</a:t>
            </a:r>
            <a:endParaRPr lang="en-US" sz="1800" dirty="0"/>
          </a:p>
          <a:p>
            <a:pPr marL="0" indent="0" algn="just">
              <a:buNone/>
            </a:pPr>
            <a:endParaRPr lang="en-US" sz="1800" dirty="0"/>
          </a:p>
        </p:txBody>
      </p:sp>
    </p:spTree>
    <p:extLst>
      <p:ext uri="{BB962C8B-B14F-4D97-AF65-F5344CB8AC3E}">
        <p14:creationId xmlns:p14="http://schemas.microsoft.com/office/powerpoint/2010/main" val="2104967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How to convert character date to Date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47</a:t>
            </a:fld>
            <a:endParaRPr lang="en-US"/>
          </a:p>
        </p:txBody>
      </p:sp>
      <p:sp>
        <p:nvSpPr>
          <p:cNvPr id="6" name="Content Placeholder 5"/>
          <p:cNvSpPr>
            <a:spLocks noGrp="1"/>
          </p:cNvSpPr>
          <p:nvPr>
            <p:ph idx="1"/>
          </p:nvPr>
        </p:nvSpPr>
        <p:spPr>
          <a:xfrm>
            <a:off x="95534" y="1337481"/>
            <a:ext cx="8952932" cy="3698542"/>
          </a:xfrm>
        </p:spPr>
        <p:txBody>
          <a:bodyPr>
            <a:normAutofit/>
          </a:bodyPr>
          <a:lstStyle/>
          <a:p>
            <a:pPr marL="0" indent="0" algn="just">
              <a:buNone/>
            </a:pPr>
            <a:r>
              <a:rPr lang="en-US" sz="2400" dirty="0"/>
              <a:t>from </a:t>
            </a:r>
            <a:r>
              <a:rPr lang="en-US" sz="2400" dirty="0" err="1"/>
              <a:t>datetime</a:t>
            </a:r>
            <a:r>
              <a:rPr lang="en-US" sz="2400" dirty="0"/>
              <a:t> import </a:t>
            </a:r>
            <a:r>
              <a:rPr lang="en-US" sz="2400" dirty="0" err="1"/>
              <a:t>datetime</a:t>
            </a:r>
            <a:r>
              <a:rPr lang="en-US" sz="2400" dirty="0"/>
              <a:t> </a:t>
            </a:r>
          </a:p>
          <a:p>
            <a:pPr marL="0" indent="0" algn="just">
              <a:buNone/>
            </a:pPr>
            <a:r>
              <a:rPr lang="en-US" sz="2400" dirty="0" err="1"/>
              <a:t>char_date</a:t>
            </a:r>
            <a:r>
              <a:rPr lang="en-US" sz="2400" dirty="0"/>
              <a:t> = 'Apr 1 2015 1:20 PM' 	#creating example character date </a:t>
            </a:r>
          </a:p>
          <a:p>
            <a:pPr marL="0" indent="0" algn="just">
              <a:buNone/>
            </a:pPr>
            <a:r>
              <a:rPr lang="en-US" sz="2400" dirty="0" err="1"/>
              <a:t>date_obj</a:t>
            </a:r>
            <a:r>
              <a:rPr lang="en-US" sz="2400" dirty="0"/>
              <a:t> = </a:t>
            </a:r>
            <a:r>
              <a:rPr lang="en-US" sz="2400" dirty="0" err="1"/>
              <a:t>datetime.strptime</a:t>
            </a:r>
            <a:r>
              <a:rPr lang="en-US" sz="2400" dirty="0"/>
              <a:t>(</a:t>
            </a:r>
            <a:r>
              <a:rPr lang="en-US" sz="2400" dirty="0" err="1"/>
              <a:t>char_date</a:t>
            </a:r>
            <a:r>
              <a:rPr lang="en-US" sz="2400" dirty="0"/>
              <a:t>, '%b %d %Y %I:%</a:t>
            </a:r>
            <a:r>
              <a:rPr lang="en-US" sz="2400" dirty="0" err="1"/>
              <a:t>M%p</a:t>
            </a:r>
            <a:r>
              <a:rPr lang="en-US" sz="2400" dirty="0"/>
              <a:t>') </a:t>
            </a:r>
          </a:p>
          <a:p>
            <a:pPr marL="0" indent="0" algn="just">
              <a:buNone/>
            </a:pPr>
            <a:r>
              <a:rPr lang="en-US" sz="2400" dirty="0"/>
              <a:t>print (</a:t>
            </a:r>
            <a:r>
              <a:rPr lang="en-US" sz="2400" dirty="0" err="1"/>
              <a:t>date_obj</a:t>
            </a:r>
            <a:r>
              <a:rPr lang="en-US" sz="2400" dirty="0"/>
              <a:t>)</a:t>
            </a:r>
          </a:p>
        </p:txBody>
      </p:sp>
    </p:spTree>
    <p:extLst>
      <p:ext uri="{BB962C8B-B14F-4D97-AF65-F5344CB8AC3E}">
        <p14:creationId xmlns:p14="http://schemas.microsoft.com/office/powerpoint/2010/main" val="1827786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effectLst/>
              </a:rPr>
              <a:t>How to transpose a Data set?</a:t>
            </a:r>
          </a:p>
        </p:txBody>
      </p:sp>
      <p:sp>
        <p:nvSpPr>
          <p:cNvPr id="4" name="Slide Number Placeholder 3"/>
          <p:cNvSpPr>
            <a:spLocks noGrp="1"/>
          </p:cNvSpPr>
          <p:nvPr>
            <p:ph type="sldNum" sz="quarter" idx="12"/>
          </p:nvPr>
        </p:nvSpPr>
        <p:spPr/>
        <p:txBody>
          <a:bodyPr/>
          <a:lstStyle/>
          <a:p>
            <a:fld id="{B82CCC60-E8CD-4174-8B1A-7DF615B22EEF}" type="slidenum">
              <a:rPr lang="en-US" smtClean="0"/>
              <a:pPr/>
              <a:t>48</a:t>
            </a:fld>
            <a:endParaRPr lang="en-US"/>
          </a:p>
        </p:txBody>
      </p:sp>
      <p:sp>
        <p:nvSpPr>
          <p:cNvPr id="6" name="Content Placeholder 5"/>
          <p:cNvSpPr>
            <a:spLocks noGrp="1"/>
          </p:cNvSpPr>
          <p:nvPr>
            <p:ph idx="1"/>
          </p:nvPr>
        </p:nvSpPr>
        <p:spPr>
          <a:xfrm>
            <a:off x="95534" y="1337481"/>
            <a:ext cx="8952932" cy="3698542"/>
          </a:xfrm>
        </p:spPr>
        <p:txBody>
          <a:bodyPr>
            <a:normAutofit/>
          </a:bodyPr>
          <a:lstStyle/>
          <a:p>
            <a:pPr marL="0" indent="0" algn="just">
              <a:buNone/>
            </a:pPr>
            <a:r>
              <a:rPr lang="en-US" sz="2400" dirty="0"/>
              <a:t>To transpose Table A into Table B on variable Product. This task can be accomplished by using </a:t>
            </a:r>
            <a:r>
              <a:rPr lang="en-US" sz="2400" b="1" dirty="0" err="1"/>
              <a:t>dataframe.pivot</a:t>
            </a:r>
            <a:r>
              <a:rPr lang="en-US" sz="2400" dirty="0"/>
              <a:t>.</a:t>
            </a:r>
          </a:p>
          <a:p>
            <a:pPr marL="0" indent="0" algn="just">
              <a:buNone/>
            </a:pPr>
            <a:r>
              <a:rPr lang="en-US" sz="2400" dirty="0"/>
              <a:t># Load Data sheet of excel file EMP</a:t>
            </a:r>
          </a:p>
          <a:p>
            <a:pPr marL="0" indent="0" algn="just">
              <a:buNone/>
            </a:pPr>
            <a:r>
              <a:rPr lang="en-US" sz="2400" dirty="0" err="1"/>
              <a:t>df</a:t>
            </a:r>
            <a:r>
              <a:rPr lang="en-US" sz="2400" dirty="0"/>
              <a:t> = </a:t>
            </a:r>
            <a:r>
              <a:rPr lang="en-US" sz="2400" dirty="0" err="1"/>
              <a:t>pd.read_excel</a:t>
            </a:r>
            <a:r>
              <a:rPr lang="en-US" sz="2400" dirty="0"/>
              <a:t>("E:/transpose.xlsx", "Sheet1")</a:t>
            </a:r>
          </a:p>
          <a:p>
            <a:pPr marL="0" indent="0" algn="just">
              <a:buNone/>
            </a:pPr>
            <a:r>
              <a:rPr lang="en-US" sz="2400" dirty="0"/>
              <a:t>print (</a:t>
            </a:r>
            <a:r>
              <a:rPr lang="en-US" sz="2400" dirty="0" err="1"/>
              <a:t>df</a:t>
            </a:r>
            <a:r>
              <a:rPr lang="en-US" sz="2400" dirty="0"/>
              <a:t> )</a:t>
            </a:r>
          </a:p>
          <a:p>
            <a:pPr marL="0" indent="0" algn="just">
              <a:buNone/>
            </a:pPr>
            <a:r>
              <a:rPr lang="en-US" sz="2400" dirty="0"/>
              <a:t>result = </a:t>
            </a:r>
            <a:r>
              <a:rPr lang="en-US" sz="2400" dirty="0" err="1"/>
              <a:t>df.pivot</a:t>
            </a:r>
            <a:r>
              <a:rPr lang="en-US" sz="2400" dirty="0"/>
              <a:t>(index= 'ID', columns='Product', values='Sales') </a:t>
            </a:r>
          </a:p>
          <a:p>
            <a:pPr marL="0" indent="0" algn="just">
              <a:buNone/>
            </a:pPr>
            <a:r>
              <a:rPr lang="en-US" sz="2400" dirty="0"/>
              <a:t>print(result)</a:t>
            </a:r>
          </a:p>
          <a:p>
            <a:pPr marL="0" indent="0" algn="just">
              <a:buNone/>
            </a:pPr>
            <a:endParaRPr lang="en-US" sz="2400" dirty="0"/>
          </a:p>
        </p:txBody>
      </p:sp>
    </p:spTree>
    <p:extLst>
      <p:ext uri="{BB962C8B-B14F-4D97-AF65-F5344CB8AC3E}">
        <p14:creationId xmlns:p14="http://schemas.microsoft.com/office/powerpoint/2010/main" val="420819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Emerging School of Thought</a:t>
            </a:r>
          </a:p>
        </p:txBody>
      </p:sp>
      <p:sp>
        <p:nvSpPr>
          <p:cNvPr id="3" name="Content Placeholder 2"/>
          <p:cNvSpPr>
            <a:spLocks noGrp="1"/>
          </p:cNvSpPr>
          <p:nvPr>
            <p:ph idx="1"/>
          </p:nvPr>
        </p:nvSpPr>
        <p:spPr/>
        <p:txBody>
          <a:bodyPr>
            <a:normAutofit fontScale="92500"/>
          </a:bodyPr>
          <a:lstStyle/>
          <a:p>
            <a:pPr algn="just"/>
            <a:r>
              <a:rPr lang="en-US" dirty="0"/>
              <a:t>Active learning or human-in-the-loop – advocates combining the efforts of machine learners and humans. </a:t>
            </a:r>
          </a:p>
          <a:p>
            <a:pPr algn="just"/>
            <a:r>
              <a:rPr lang="en-US" dirty="0"/>
              <a:t>The idea is routine boring tasks are more suitable for computers, and creative tasks more suitable for humans.</a:t>
            </a:r>
          </a:p>
          <a:p>
            <a:pPr algn="just"/>
            <a:r>
              <a:rPr lang="en-US" dirty="0"/>
              <a:t>According to this philosophy, machines are able to learn, by following rules (or algorithms) designed by humans and to do repetitive and logic tasks desired by a human.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302046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Overview of Machine Learning</a:t>
            </a:r>
          </a:p>
        </p:txBody>
      </p:sp>
      <p:sp>
        <p:nvSpPr>
          <p:cNvPr id="3" name="Content Placeholder 2"/>
          <p:cNvSpPr>
            <a:spLocks noGrp="1"/>
          </p:cNvSpPr>
          <p:nvPr>
            <p:ph idx="1"/>
          </p:nvPr>
        </p:nvSpPr>
        <p:spPr/>
        <p:txBody>
          <a:bodyPr>
            <a:normAutofit lnSpcReduction="10000"/>
          </a:bodyPr>
          <a:lstStyle/>
          <a:p>
            <a:pPr algn="just"/>
            <a:r>
              <a:rPr lang="en-US" dirty="0"/>
              <a:t>Machine learning mimicking human intelligence is a subfield of artificial intelligence.</a:t>
            </a:r>
          </a:p>
          <a:p>
            <a:pPr algn="just"/>
            <a:r>
              <a:rPr lang="en-US" dirty="0"/>
              <a:t>It’s closely related to linear algebra, probability theory, statistics, and mathematical optimization.</a:t>
            </a:r>
          </a:p>
          <a:p>
            <a:pPr algn="just"/>
            <a:r>
              <a:rPr lang="en-US" dirty="0"/>
              <a:t>Machine learning models are built based on statistics, probability theory and linear algebra, then optimize the models using mathematical optimization.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890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Overview of Machine Learning</a:t>
            </a:r>
          </a:p>
        </p:txBody>
      </p:sp>
      <p:sp>
        <p:nvSpPr>
          <p:cNvPr id="3" name="Content Placeholder 2"/>
          <p:cNvSpPr>
            <a:spLocks noGrp="1"/>
          </p:cNvSpPr>
          <p:nvPr>
            <p:ph idx="1"/>
          </p:nvPr>
        </p:nvSpPr>
        <p:spPr/>
        <p:txBody>
          <a:bodyPr>
            <a:normAutofit/>
          </a:bodyPr>
          <a:lstStyle/>
          <a:p>
            <a:pPr algn="just"/>
            <a:r>
              <a:rPr lang="en-US" dirty="0"/>
              <a:t>Machine learning definition :-</a:t>
            </a:r>
          </a:p>
          <a:p>
            <a:pPr marL="0" indent="0" algn="just">
              <a:buNone/>
            </a:pPr>
            <a:r>
              <a:rPr lang="en-GB" dirty="0"/>
              <a:t>	</a:t>
            </a:r>
          </a:p>
          <a:p>
            <a:pPr marL="0" indent="0" algn="just">
              <a:buNone/>
            </a:pPr>
            <a:r>
              <a:rPr lang="en-GB" dirty="0"/>
              <a:t>	A computer program is said to learn from experience </a:t>
            </a:r>
            <a:r>
              <a:rPr lang="en-GB" b="1" i="1" dirty="0"/>
              <a:t>E</a:t>
            </a:r>
            <a:r>
              <a:rPr lang="en-GB" dirty="0"/>
              <a:t> with respect to some class of tasks </a:t>
            </a:r>
            <a:r>
              <a:rPr lang="en-GB" b="1" i="1" dirty="0"/>
              <a:t>T</a:t>
            </a:r>
            <a:r>
              <a:rPr lang="en-GB" dirty="0"/>
              <a:t> and performance measure </a:t>
            </a:r>
            <a:r>
              <a:rPr lang="en-GB" b="1" i="1" dirty="0"/>
              <a:t>P</a:t>
            </a:r>
            <a:r>
              <a:rPr lang="en-GB" dirty="0"/>
              <a:t>, if its performance at tasks in </a:t>
            </a:r>
            <a:r>
              <a:rPr lang="en-GB" b="1" i="1" dirty="0"/>
              <a:t>T</a:t>
            </a:r>
            <a:r>
              <a:rPr lang="en-GB" dirty="0"/>
              <a:t>, as measured by </a:t>
            </a:r>
            <a:r>
              <a:rPr lang="en-GB" b="1" i="1" dirty="0"/>
              <a:t>P</a:t>
            </a:r>
            <a:r>
              <a:rPr lang="en-GB" dirty="0"/>
              <a:t>, improves with experience </a:t>
            </a:r>
            <a:r>
              <a:rPr lang="en-GB" b="1" i="1" dirty="0"/>
              <a:t>E</a:t>
            </a:r>
            <a:r>
              <a:rPr lang="en-GB" dirty="0"/>
              <a:t>.</a:t>
            </a:r>
          </a:p>
        </p:txBody>
      </p:sp>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12610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Examples of Machine Learning</a:t>
            </a:r>
          </a:p>
        </p:txBody>
      </p:sp>
      <p:sp>
        <p:nvSpPr>
          <p:cNvPr id="3" name="Content Placeholder 2"/>
          <p:cNvSpPr>
            <a:spLocks noGrp="1"/>
          </p:cNvSpPr>
          <p:nvPr>
            <p:ph idx="1"/>
          </p:nvPr>
        </p:nvSpPr>
        <p:spPr/>
        <p:txBody>
          <a:bodyPr>
            <a:normAutofit fontScale="92500" lnSpcReduction="10000"/>
          </a:bodyPr>
          <a:lstStyle/>
          <a:p>
            <a:pPr algn="just"/>
            <a:r>
              <a:rPr lang="en-GB" dirty="0"/>
              <a:t>“Is this cancer?”, “What is the market value of this house?”, “Which of these people are good friends with each other?”, “Will this rocket engine explode on take off?”, “Will this person like this movie?”, “Who is this?”, “What did you say?”, and “How do you fly this thing?”</a:t>
            </a:r>
          </a:p>
          <a:p>
            <a:pPr algn="just"/>
            <a:r>
              <a:rPr lang="en-GB" dirty="0"/>
              <a:t>Playing computer games, recognize spoken words, drive autonomous vehicles, classify/recognize structures and so on.</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107404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Overview of Machine Learning</a:t>
            </a:r>
          </a:p>
        </p:txBody>
      </p:sp>
      <p:sp>
        <p:nvSpPr>
          <p:cNvPr id="3" name="Content Placeholder 2"/>
          <p:cNvSpPr>
            <a:spLocks noGrp="1"/>
          </p:cNvSpPr>
          <p:nvPr>
            <p:ph idx="1"/>
          </p:nvPr>
        </p:nvSpPr>
        <p:spPr/>
        <p:txBody>
          <a:bodyPr>
            <a:normAutofit/>
          </a:bodyPr>
          <a:lstStyle/>
          <a:p>
            <a:pPr marL="0" indent="0" algn="just">
              <a:buNone/>
            </a:pPr>
            <a:r>
              <a:rPr lang="en-US" dirty="0"/>
              <a:t>.  </a:t>
            </a:r>
          </a:p>
        </p:txBody>
      </p:sp>
      <p:sp>
        <p:nvSpPr>
          <p:cNvPr id="4" name="Parallelogram 3"/>
          <p:cNvSpPr/>
          <p:nvPr/>
        </p:nvSpPr>
        <p:spPr>
          <a:xfrm>
            <a:off x="800100" y="1562100"/>
            <a:ext cx="1447800" cy="1066800"/>
          </a:xfrm>
          <a:prstGeom prst="parallelogra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A04020102020204" pitchFamily="34" charset="0"/>
              </a:rPr>
              <a:t>Input</a:t>
            </a:r>
          </a:p>
        </p:txBody>
      </p:sp>
      <p:sp>
        <p:nvSpPr>
          <p:cNvPr id="7" name="Parallelogram 6"/>
          <p:cNvSpPr/>
          <p:nvPr/>
        </p:nvSpPr>
        <p:spPr>
          <a:xfrm>
            <a:off x="6286500" y="1562100"/>
            <a:ext cx="1619250" cy="1066800"/>
          </a:xfrm>
          <a:prstGeom prst="parallelogra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A04020102020204" pitchFamily="34" charset="0"/>
              </a:rPr>
              <a:t>Output</a:t>
            </a:r>
          </a:p>
        </p:txBody>
      </p:sp>
      <p:sp>
        <p:nvSpPr>
          <p:cNvPr id="6" name="Oval 5"/>
          <p:cNvSpPr/>
          <p:nvPr/>
        </p:nvSpPr>
        <p:spPr>
          <a:xfrm>
            <a:off x="3181349" y="1562100"/>
            <a:ext cx="2433983" cy="10668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A04020102020204" pitchFamily="34" charset="0"/>
              </a:rPr>
              <a:t>Machine Learning Model</a:t>
            </a:r>
          </a:p>
        </p:txBody>
      </p:sp>
      <p:cxnSp>
        <p:nvCxnSpPr>
          <p:cNvPr id="9" name="Straight Arrow Connector 8"/>
          <p:cNvCxnSpPr>
            <a:stCxn id="4" idx="2"/>
            <a:endCxn id="6" idx="2"/>
          </p:cNvCxnSpPr>
          <p:nvPr/>
        </p:nvCxnSpPr>
        <p:spPr>
          <a:xfrm>
            <a:off x="2114550" y="2095500"/>
            <a:ext cx="106679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a:endCxn id="7" idx="5"/>
          </p:cNvCxnSpPr>
          <p:nvPr/>
        </p:nvCxnSpPr>
        <p:spPr>
          <a:xfrm>
            <a:off x="5615332" y="2095500"/>
            <a:ext cx="80451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 y="2990850"/>
            <a:ext cx="1790700" cy="1015663"/>
          </a:xfrm>
          <a:prstGeom prst="rect">
            <a:avLst/>
          </a:prstGeom>
          <a:solidFill>
            <a:schemeClr val="accent4">
              <a:lumMod val="40000"/>
              <a:lumOff val="60000"/>
            </a:schemeClr>
          </a:solidFill>
        </p:spPr>
        <p:txBody>
          <a:bodyPr wrap="square" rtlCol="0">
            <a:spAutoFit/>
          </a:bodyPr>
          <a:lstStyle/>
          <a:p>
            <a:r>
              <a:rPr lang="en-US" sz="2000" b="1" dirty="0"/>
              <a:t>Numeric, textual, audio, visual</a:t>
            </a:r>
          </a:p>
        </p:txBody>
      </p:sp>
      <p:sp>
        <p:nvSpPr>
          <p:cNvPr id="16" name="TextBox 15"/>
          <p:cNvSpPr txBox="1"/>
          <p:nvPr/>
        </p:nvSpPr>
        <p:spPr>
          <a:xfrm>
            <a:off x="2800350" y="2990850"/>
            <a:ext cx="2647950" cy="1323439"/>
          </a:xfrm>
          <a:prstGeom prst="rect">
            <a:avLst/>
          </a:prstGeom>
          <a:solidFill>
            <a:schemeClr val="accent4">
              <a:lumMod val="40000"/>
              <a:lumOff val="60000"/>
            </a:schemeClr>
          </a:solidFill>
        </p:spPr>
        <p:txBody>
          <a:bodyPr wrap="square" rtlCol="0">
            <a:spAutoFit/>
          </a:bodyPr>
          <a:lstStyle/>
          <a:p>
            <a:r>
              <a:rPr lang="en-US" sz="2000" b="1" dirty="0"/>
              <a:t>Explore, construct </a:t>
            </a:r>
            <a:r>
              <a:rPr lang="en-US" sz="2000" b="1" dirty="0" err="1"/>
              <a:t>algos</a:t>
            </a:r>
            <a:r>
              <a:rPr lang="en-US" sz="2000" b="1" dirty="0"/>
              <a:t> that learn from historical data and perform on </a:t>
            </a:r>
            <a:r>
              <a:rPr lang="en-US" sz="2000" b="1"/>
              <a:t>new data.</a:t>
            </a:r>
          </a:p>
        </p:txBody>
      </p:sp>
      <p:sp>
        <p:nvSpPr>
          <p:cNvPr id="5" name="TextBox 4"/>
          <p:cNvSpPr txBox="1"/>
          <p:nvPr/>
        </p:nvSpPr>
        <p:spPr>
          <a:xfrm>
            <a:off x="6017591" y="2971800"/>
            <a:ext cx="2535859" cy="1938992"/>
          </a:xfrm>
          <a:prstGeom prst="rect">
            <a:avLst/>
          </a:prstGeom>
          <a:solidFill>
            <a:schemeClr val="accent4">
              <a:lumMod val="40000"/>
              <a:lumOff val="60000"/>
            </a:schemeClr>
          </a:solidFill>
        </p:spPr>
        <p:txBody>
          <a:bodyPr wrap="square" rtlCol="0">
            <a:spAutoFit/>
          </a:bodyPr>
          <a:lstStyle/>
          <a:p>
            <a:r>
              <a:rPr lang="en-GB" sz="2000" b="1" dirty="0"/>
              <a:t>Prediction or Classification</a:t>
            </a:r>
          </a:p>
          <a:p>
            <a:endParaRPr lang="en-GB" sz="2000" b="1" dirty="0"/>
          </a:p>
          <a:p>
            <a:r>
              <a:rPr lang="en-GB" sz="2000" b="1" dirty="0"/>
              <a:t>Define Loss or Cost function to optimize the goal of learning</a:t>
            </a:r>
            <a:endParaRPr lang="en-US" sz="2000" b="1" dirty="0"/>
          </a:p>
        </p:txBody>
      </p:sp>
      <p:sp>
        <p:nvSpPr>
          <p:cNvPr id="8" name="Slide Number Placeholder 7"/>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3038422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Words>
  <Application>Microsoft Office PowerPoint</Application>
  <PresentationFormat>On-screen Show (16:9)</PresentationFormat>
  <Paragraphs>290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Arial Black</vt:lpstr>
      <vt:lpstr>Calibri</vt:lpstr>
      <vt:lpstr>Office Theme</vt:lpstr>
      <vt:lpstr>Machine Learning</vt:lpstr>
      <vt:lpstr>What is Machine Learning</vt:lpstr>
      <vt:lpstr>Want Machines to Learn!!!?</vt:lpstr>
      <vt:lpstr>Evolution of Machine Learning</vt:lpstr>
      <vt:lpstr>Emerging School of Thought</vt:lpstr>
      <vt:lpstr>Overview of Machine Learning</vt:lpstr>
      <vt:lpstr>Overview of Machine Learning</vt:lpstr>
      <vt:lpstr>Examples of Machine Learning</vt:lpstr>
      <vt:lpstr>Overview of Machine Learning</vt:lpstr>
      <vt:lpstr>Categories of Machine Learning</vt:lpstr>
      <vt:lpstr>Supervised Learning</vt:lpstr>
      <vt:lpstr>Supervised Learning</vt:lpstr>
      <vt:lpstr>Unsupervised Learning</vt:lpstr>
      <vt:lpstr>Semi-supervised Learning</vt:lpstr>
      <vt:lpstr>Reinforcement Learning</vt:lpstr>
      <vt:lpstr>Machine Learning Algorithms</vt:lpstr>
      <vt:lpstr>Data for Machine Learning</vt:lpstr>
      <vt:lpstr>Data for Machine Learning</vt:lpstr>
      <vt:lpstr>Training, Testing, Validation Data Sets</vt:lpstr>
      <vt:lpstr>Data for Machine Learning</vt:lpstr>
      <vt:lpstr>Practice Questions</vt:lpstr>
      <vt:lpstr>Exam Questions</vt:lpstr>
      <vt:lpstr>Overfitting</vt:lpstr>
      <vt:lpstr>Underfitting</vt:lpstr>
      <vt:lpstr>Avoiding Overfitting &amp; Underfitting</vt:lpstr>
      <vt:lpstr>Bias-Variance Tradeoff Example</vt:lpstr>
      <vt:lpstr>Avoiding Overfitting with Cross-validation</vt:lpstr>
      <vt:lpstr>Cross-validation</vt:lpstr>
      <vt:lpstr>Cross-validation</vt:lpstr>
      <vt:lpstr>Cross-validation – Exhaustive scheme</vt:lpstr>
      <vt:lpstr>Cross-validation – Non-Exhaustive scheme</vt:lpstr>
      <vt:lpstr>k-fold cross-validation</vt:lpstr>
      <vt:lpstr>Cross-validation – Holdout Method</vt:lpstr>
      <vt:lpstr>Nested Cross-validation</vt:lpstr>
      <vt:lpstr>Analogy for Cross-validation </vt:lpstr>
      <vt:lpstr>Avoiding Overfitting with Regularization </vt:lpstr>
      <vt:lpstr>Linear Function Vs. Polynomial Function</vt:lpstr>
      <vt:lpstr>Regularization Example</vt:lpstr>
      <vt:lpstr>Feature Selection &amp; Dimensionality Reduction</vt:lpstr>
      <vt:lpstr>Preprocessing, exploration and feature engineering</vt:lpstr>
      <vt:lpstr>Why feature scaling?</vt:lpstr>
      <vt:lpstr>Why feature scaling?</vt:lpstr>
      <vt:lpstr>Feature scaling</vt:lpstr>
      <vt:lpstr>How to load data file(s)?</vt:lpstr>
      <vt:lpstr>Load data file from csv &amp; excel</vt:lpstr>
      <vt:lpstr>How to convert a variable to different datatype</vt:lpstr>
      <vt:lpstr>How to convert character date to Date</vt:lpstr>
      <vt:lpstr>How to transpose a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2020-10-25T18:00:09Z</dcterms:modified>
</cp:coreProperties>
</file>