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sldIdLst>
    <p:sldId id="328" r:id="rId2"/>
    <p:sldId id="316" r:id="rId3"/>
    <p:sldId id="317" r:id="rId4"/>
    <p:sldId id="318" r:id="rId5"/>
    <p:sldId id="319" r:id="rId6"/>
    <p:sldId id="320" r:id="rId7"/>
    <p:sldId id="321" r:id="rId8"/>
    <p:sldId id="324" r:id="rId9"/>
    <p:sldId id="322" r:id="rId10"/>
    <p:sldId id="323" r:id="rId11"/>
    <p:sldId id="325" r:id="rId12"/>
    <p:sldId id="326" r:id="rId13"/>
    <p:sldId id="327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A00"/>
    <a:srgbClr val="DBF200"/>
    <a:srgbClr val="0000CC"/>
    <a:srgbClr val="9EFF29"/>
    <a:srgbClr val="FF2549"/>
    <a:srgbClr val="007033"/>
    <a:srgbClr val="C33A1F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6237" y="1504334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35" y="2875934"/>
            <a:ext cx="7382308" cy="80378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DBF2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415E-232E-4ADF-9329-6028ACE8967F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1E8-4F8C-4AD3-A98D-6E037D00A594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852-2C52-4869-8F85-7F4E99E54502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CDFC-AA2C-4700-9AD9-E0B3615BA0C6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243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16742"/>
            <a:ext cx="8246070" cy="35617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9B0E-5375-4514-A7D6-AF61A102E5E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11" y="318046"/>
            <a:ext cx="622498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E7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734" y="1069258"/>
            <a:ext cx="6245943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3692-3B5A-4417-AE75-CF7BA2C12DF9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C3E-F47A-42D0-9773-676EDAE8C98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F866-645D-48F9-B3B8-65DC5815436F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22740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99A5-DE47-4749-BCD5-6C8E23F1D7DC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9A89-D310-45A1-B446-9523F0EBDA8B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E207-68D8-45E0-A313-517F1CB51892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147-962F-4840-B8AD-58F00BEABDC0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573E-3CE3-4209-99C1-AA998E540926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" y="191068"/>
            <a:ext cx="8338782" cy="461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1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6" y="204716"/>
            <a:ext cx="83114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4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" y="218364"/>
            <a:ext cx="8243247" cy="45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87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2" y="245660"/>
            <a:ext cx="8270543" cy="455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 – dependent variable</a:t>
            </a:r>
          </a:p>
          <a:p>
            <a:r>
              <a:rPr lang="en-GB" dirty="0"/>
              <a:t>x – independent variable</a:t>
            </a:r>
          </a:p>
          <a:p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GB" dirty="0"/>
              <a:t> – constant</a:t>
            </a:r>
          </a:p>
          <a:p>
            <a:r>
              <a:rPr lang="en-GB" dirty="0"/>
              <a:t>b</a:t>
            </a:r>
            <a:r>
              <a:rPr lang="en-GB" b="1" baseline="-25000" dirty="0"/>
              <a:t>1</a:t>
            </a:r>
            <a:r>
              <a:rPr lang="en-GB" dirty="0"/>
              <a:t> – coefficient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42" y="2946210"/>
            <a:ext cx="45085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344" y="224334"/>
            <a:ext cx="8259098" cy="7635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Linear Regression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4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177924"/>
            <a:ext cx="7697338" cy="35987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68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effectLst/>
              </a:rPr>
              <a:t>Constant b0 in the </a:t>
            </a:r>
            <a:r>
              <a:rPr lang="en-US" b="1" dirty="0">
                <a:solidFill>
                  <a:schemeClr val="bg1"/>
                </a:solidFill>
                <a:effectLst/>
              </a:rPr>
              <a:t>Linear 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Linear Equation:     y = 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+ b1 * x </a:t>
            </a:r>
          </a:p>
          <a:p>
            <a:pPr lvl="1" algn="just"/>
            <a:r>
              <a:rPr lang="en-US" dirty="0"/>
              <a:t>when the x is 0 then the second term is zero, hence y = 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……… (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is the constant)</a:t>
            </a:r>
          </a:p>
          <a:p>
            <a:pPr algn="just"/>
            <a:r>
              <a:rPr lang="en-US" dirty="0"/>
              <a:t>Suppose:     Salary = 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+ b1 * Experience</a:t>
            </a:r>
          </a:p>
          <a:p>
            <a:pPr lvl="1" algn="just"/>
            <a:r>
              <a:rPr lang="en-US" dirty="0"/>
              <a:t>when experience is 0 then salary will be = 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(say </a:t>
            </a:r>
            <a:r>
              <a:rPr lang="en-GB" dirty="0"/>
              <a:t>b</a:t>
            </a:r>
            <a:r>
              <a:rPr lang="en-GB" b="1" baseline="-25000" dirty="0"/>
              <a:t>0</a:t>
            </a:r>
            <a:r>
              <a:rPr lang="en-US" dirty="0"/>
              <a:t> = 30K then inexperienced candidates will get salary of 30K.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3" y="1351128"/>
            <a:ext cx="7929348" cy="326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Coefficient b1 will represent the change in y value when x value changes.</a:t>
            </a:r>
          </a:p>
          <a:p>
            <a:r>
              <a:rPr lang="en-GB" sz="2000" dirty="0"/>
              <a:t>Suppose +1 year of experience will increase the Salary by 10K.</a:t>
            </a:r>
          </a:p>
          <a:p>
            <a:r>
              <a:rPr lang="en-GB" sz="2000" dirty="0"/>
              <a:t>B1 represents the slope of the line. Greater the slope y value increases.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70244"/>
            <a:ext cx="6624637" cy="233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25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</a:rPr>
              <a:t>Ordinary Least Squares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146412"/>
            <a:ext cx="8802806" cy="3632064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red points represent actual data points. The model draws a line so as to pass through them.</a:t>
            </a:r>
          </a:p>
          <a:p>
            <a:pPr algn="just"/>
            <a:r>
              <a:rPr lang="en-US" sz="1800" dirty="0"/>
              <a:t>The model draws the line and then calculates the distance between each data point &amp; the line, squares it &amp; records it in a temporary file.</a:t>
            </a:r>
          </a:p>
          <a:p>
            <a:pPr algn="just"/>
            <a:r>
              <a:rPr lang="en-US" sz="1800" dirty="0"/>
              <a:t>At the end it selects only the Least Squares (Min Square values), adjusts &amp; redraws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5" y="2784143"/>
            <a:ext cx="6153150" cy="225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2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5" y="191069"/>
            <a:ext cx="8297839" cy="46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5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Simple Linear Regression</vt:lpstr>
      <vt:lpstr>Linear Regression Equation</vt:lpstr>
      <vt:lpstr>PowerPoint Presentation</vt:lpstr>
      <vt:lpstr>Constant b0 in the Linear Regression Equation</vt:lpstr>
      <vt:lpstr>PowerPoint Presentation</vt:lpstr>
      <vt:lpstr>PowerPoint Presentation</vt:lpstr>
      <vt:lpstr>Ordinary Least Squares Method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2020-10-31T08:47:47Z</dcterms:modified>
</cp:coreProperties>
</file>