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59" r:id="rId5"/>
    <p:sldId id="260" r:id="rId6"/>
    <p:sldId id="263" r:id="rId7"/>
    <p:sldId id="261" r:id="rId8"/>
    <p:sldId id="264" r:id="rId9"/>
    <p:sldId id="265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25" autoAdjust="0"/>
    <p:restoredTop sz="94660"/>
  </p:normalViewPr>
  <p:slideViewPr>
    <p:cSldViewPr>
      <p:cViewPr varScale="1">
        <p:scale>
          <a:sx n="78" d="100"/>
          <a:sy n="78" d="100"/>
        </p:scale>
        <p:origin x="87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E74A-3BA5-4166-BD75-D2AC0564B6B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029B5-77F3-4CD7-8E34-DFFEB22CC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41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E74A-3BA5-4166-BD75-D2AC0564B6B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029B5-77F3-4CD7-8E34-DFFEB22CC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1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E74A-3BA5-4166-BD75-D2AC0564B6B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029B5-77F3-4CD7-8E34-DFFEB22CC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31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E74A-3BA5-4166-BD75-D2AC0564B6B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029B5-77F3-4CD7-8E34-DFFEB22CC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97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E74A-3BA5-4166-BD75-D2AC0564B6B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029B5-77F3-4CD7-8E34-DFFEB22CC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24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E74A-3BA5-4166-BD75-D2AC0564B6B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029B5-77F3-4CD7-8E34-DFFEB22CC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8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E74A-3BA5-4166-BD75-D2AC0564B6B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029B5-77F3-4CD7-8E34-DFFEB22CC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628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E74A-3BA5-4166-BD75-D2AC0564B6B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029B5-77F3-4CD7-8E34-DFFEB22CC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33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E74A-3BA5-4166-BD75-D2AC0564B6B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029B5-77F3-4CD7-8E34-DFFEB22CC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3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E74A-3BA5-4166-BD75-D2AC0564B6B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029B5-77F3-4CD7-8E34-DFFEB22CC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85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E74A-3BA5-4166-BD75-D2AC0564B6B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029B5-77F3-4CD7-8E34-DFFEB22CC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2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6E74A-3BA5-4166-BD75-D2AC0564B6B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029B5-77F3-4CD7-8E34-DFFEB22CC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24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Logistic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57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4638"/>
            <a:ext cx="10972800" cy="585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9797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2180"/>
            <a:ext cx="10972800" cy="5853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9977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Email : Spam / Not Spam ?</a:t>
                </a:r>
              </a:p>
              <a:p>
                <a:r>
                  <a:rPr lang="en-GB" dirty="0"/>
                  <a:t>Online Transactions : Fraudulent (Yes / No) ?</a:t>
                </a:r>
              </a:p>
              <a:p>
                <a:r>
                  <a:rPr lang="en-GB" dirty="0" err="1"/>
                  <a:t>Tumor</a:t>
                </a:r>
                <a:r>
                  <a:rPr lang="en-GB" dirty="0"/>
                  <a:t> : Malignant / Benign ?</a:t>
                </a:r>
              </a:p>
              <a:p>
                <a:pPr lvl="1"/>
                <a:r>
                  <a:rPr lang="en-GB" dirty="0"/>
                  <a:t>y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	</a:t>
                </a:r>
              </a:p>
              <a:p>
                <a:pPr lvl="2"/>
                <a:r>
                  <a:rPr lang="en-GB" dirty="0"/>
                  <a:t>0 : “Negative Class” (benign </a:t>
                </a:r>
                <a:r>
                  <a:rPr lang="en-GB" dirty="0" err="1"/>
                  <a:t>tumor</a:t>
                </a:r>
                <a:r>
                  <a:rPr lang="en-GB" dirty="0"/>
                  <a:t>)</a:t>
                </a:r>
              </a:p>
              <a:p>
                <a:pPr lvl="2"/>
                <a:r>
                  <a:rPr lang="en-GB" dirty="0"/>
                  <a:t>1 : “Positive Class” (malignant </a:t>
                </a:r>
                <a:r>
                  <a:rPr lang="en-GB" dirty="0" err="1"/>
                  <a:t>tumor</a:t>
                </a:r>
                <a:r>
                  <a:rPr lang="en-GB" dirty="0"/>
                  <a:t>)</a:t>
                </a:r>
              </a:p>
              <a:p>
                <a:r>
                  <a:rPr lang="en-GB" dirty="0"/>
                  <a:t>Multiclass Classification - y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0,1,2,3,4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4414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4638"/>
            <a:ext cx="10972800" cy="597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0002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Can Linear Regression be used for Classification?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905001"/>
                <a:ext cx="11277600" cy="4221163"/>
              </a:xfrm>
            </p:spPr>
            <p:txBody>
              <a:bodyPr/>
              <a:lstStyle/>
              <a:p>
                <a:r>
                  <a:rPr lang="en-GB" dirty="0"/>
                  <a:t>If you use Linear Regression for a Classification Problem then the hypothesis would output a value greater than 1 or less then 0.</a:t>
                </a:r>
              </a:p>
              <a:p>
                <a:r>
                  <a:rPr lang="en-GB" dirty="0"/>
                  <a:t>Classification problem – </a:t>
                </a:r>
              </a:p>
              <a:p>
                <a:pPr lvl="1"/>
                <a:r>
                  <a:rPr lang="en-GB" dirty="0"/>
                  <a:t>y = 0 or 1</a:t>
                </a:r>
              </a:p>
              <a:p>
                <a:pPr lvl="1"/>
                <a:r>
                  <a:rPr lang="en-GB" dirty="0"/>
                  <a:t>But in Linear regression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  <a:ea typeface="Cambria Math"/>
                      </a:rPr>
                      <m:t>h</m:t>
                    </m:r>
                    <m:r>
                      <a:rPr lang="en-GB" i="1" baseline="-25000">
                        <a:latin typeface="Cambria Math"/>
                        <a:ea typeface="Cambria Math"/>
                      </a:rPr>
                      <m:t>𝜃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GB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dirty="0"/>
                  <a:t> can be &gt; 1 or &lt;0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905001"/>
                <a:ext cx="11277600" cy="4221163"/>
              </a:xfrm>
              <a:blipFill>
                <a:blip r:embed="rId2"/>
                <a:stretch>
                  <a:fillRect l="-1243" t="-1879" r="-14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0096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GB" dirty="0"/>
              <a:t>To attempt classification, one method is to use linear regression and map all predictions greater than 0.5 as a 1 and all less than 0.5 as a 0. However, this method doesn't work well because </a:t>
            </a:r>
            <a:r>
              <a:rPr lang="en-GB" b="1" dirty="0"/>
              <a:t>classification is not actually a linear function</a:t>
            </a:r>
            <a:r>
              <a:rPr lang="en-GB" dirty="0"/>
              <a:t>.</a:t>
            </a:r>
          </a:p>
          <a:p>
            <a:pPr algn="just"/>
            <a:r>
              <a:rPr lang="en-GB" dirty="0"/>
              <a:t>The classification problem is just like the regression problem, except that the values we now want to predict take on only a small number of discrete values. For now, we will focus on the </a:t>
            </a:r>
            <a:r>
              <a:rPr lang="en-GB" b="1" dirty="0"/>
              <a:t>binary classification</a:t>
            </a:r>
            <a:r>
              <a:rPr lang="en-GB" dirty="0"/>
              <a:t> </a:t>
            </a:r>
            <a:r>
              <a:rPr lang="en-GB" b="1" dirty="0"/>
              <a:t>problem</a:t>
            </a:r>
            <a:r>
              <a:rPr lang="en-GB" dirty="0"/>
              <a:t> in which y can take on only two values, 0 and 1. </a:t>
            </a:r>
          </a:p>
        </p:txBody>
      </p:sp>
    </p:spTree>
    <p:extLst>
      <p:ext uri="{BB962C8B-B14F-4D97-AF65-F5344CB8AC3E}">
        <p14:creationId xmlns:p14="http://schemas.microsoft.com/office/powerpoint/2010/main" val="3829006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GB" dirty="0"/>
                  <a:t>We could approach the classification problem ignoring the fact that y is discrete-valued, and use our old linear regression algorithm to try to predict y given x. However, it is easy to construct examples where this method performs very poorly. Intuitively, it also doesn’t make sense for </a:t>
                </a:r>
                <a:r>
                  <a:rPr lang="en-GB" b="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  <a:ea typeface="Cambria Math"/>
                      </a:rPr>
                      <m:t>h</m:t>
                    </m:r>
                    <m:r>
                      <a:rPr lang="en-GB" b="0" i="1" baseline="-25000" smtClean="0">
                        <a:latin typeface="Cambria Math"/>
                        <a:ea typeface="Cambria Math"/>
                      </a:rPr>
                      <m:t>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GB" dirty="0"/>
                  <a:t>to take values larger than 1 or smaller than 0 when we know that y ∈ {0, 1}. To fix this, we need to change the form for our hypotheses </a:t>
                </a:r>
                <a:r>
                  <a:rPr lang="en-GB" b="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  <a:ea typeface="Cambria Math"/>
                      </a:rPr>
                      <m:t>h</m:t>
                    </m:r>
                    <m:r>
                      <a:rPr lang="en-GB" b="0" i="1" baseline="-25000" smtClean="0">
                        <a:latin typeface="Cambria Math"/>
                        <a:ea typeface="Cambria Math"/>
                      </a:rPr>
                      <m:t>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GB" dirty="0"/>
                  <a:t>to satisfy 0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h</m:t>
                    </m:r>
                    <m:r>
                      <a:rPr lang="en-GB" b="0" i="1" baseline="-25000" smtClean="0">
                        <a:latin typeface="Cambria Math"/>
                        <a:ea typeface="Cambria Math"/>
                      </a:rPr>
                      <m:t>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/>
                        <a:ea typeface="Cambria Math"/>
                      </a:rPr>
                      <m:t>≤1</m:t>
                    </m:r>
                    <m:r>
                      <a:rPr lang="en-GB" b="0" i="0" smtClean="0">
                        <a:latin typeface="Cambria Math"/>
                        <a:ea typeface="Cambria Math"/>
                      </a:rPr>
                      <m:t>. </m:t>
                    </m:r>
                  </m:oMath>
                </a14:m>
                <a:r>
                  <a:rPr lang="en-GB" dirty="0"/>
                  <a:t>This is accomplished by plugging 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/>
                        <a:ea typeface="Cambria Math"/>
                      </a:rPr>
                      <m:t>𝜃</m:t>
                    </m:r>
                    <m:r>
                      <a:rPr lang="en-GB" b="0" i="1" baseline="30000" smtClean="0">
                        <a:latin typeface="Cambria Math"/>
                        <a:ea typeface="Cambria Math"/>
                      </a:rPr>
                      <m:t>𝑇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𝑥</m:t>
                    </m:r>
                  </m:oMath>
                </a14:m>
                <a:r>
                  <a:rPr lang="en-GB" dirty="0"/>
                  <a:t> into the Logistic Function.</a:t>
                </a:r>
              </a:p>
              <a:p>
                <a:pPr algn="just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752" r="-1389" b="-35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1508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780"/>
            <a:ext cx="10972800" cy="719056"/>
          </a:xfrm>
        </p:spPr>
        <p:txBody>
          <a:bodyPr>
            <a:normAutofit fontScale="90000"/>
          </a:bodyPr>
          <a:lstStyle/>
          <a:p>
            <a:r>
              <a:rPr lang="en-GB" dirty="0"/>
              <a:t>Hypothesis Function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661485"/>
                <a:ext cx="11963400" cy="5464679"/>
              </a:xfrm>
            </p:spPr>
            <p:txBody>
              <a:bodyPr/>
              <a:lstStyle/>
              <a:p>
                <a:pPr algn="just"/>
                <a:r>
                  <a:rPr lang="en-GB" dirty="0"/>
                  <a:t>For classification we need a Hypothesis representation which will output value between 0 and 1.       0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h</m:t>
                    </m:r>
                    <m:r>
                      <a:rPr lang="en-GB" b="0" i="1" baseline="-25000" smtClean="0">
                        <a:latin typeface="Cambria Math"/>
                        <a:ea typeface="Cambria Math"/>
                      </a:rPr>
                      <m:t>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/>
                        <a:ea typeface="Cambria Math"/>
                      </a:rPr>
                      <m:t>≤1</m:t>
                    </m:r>
                  </m:oMath>
                </a14:m>
                <a:endParaRPr lang="en-US" dirty="0"/>
              </a:p>
              <a:p>
                <a:pPr algn="just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661485"/>
                <a:ext cx="11963400" cy="5464679"/>
              </a:xfrm>
              <a:blipFill>
                <a:blip r:embed="rId2"/>
                <a:stretch>
                  <a:fillRect l="-1172" t="-1451" r="-12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D48DF40-3C3E-447B-B363-241D7C6A10BC}"/>
              </a:ext>
            </a:extLst>
          </p:cNvPr>
          <p:cNvSpPr txBox="1"/>
          <p:nvPr/>
        </p:nvSpPr>
        <p:spPr>
          <a:xfrm>
            <a:off x="1066800" y="2819400"/>
            <a:ext cx="2819400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y = b</a:t>
            </a:r>
            <a:r>
              <a:rPr lang="en-US" sz="2800" baseline="-25000" dirty="0"/>
              <a:t>0</a:t>
            </a:r>
            <a:r>
              <a:rPr lang="en-US" sz="2800" dirty="0"/>
              <a:t> + b</a:t>
            </a:r>
            <a:r>
              <a:rPr lang="en-US" sz="2800" baseline="-25000" dirty="0"/>
              <a:t>1</a:t>
            </a:r>
            <a:r>
              <a:rPr lang="en-US" sz="2800" dirty="0"/>
              <a:t> * X</a:t>
            </a: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0E8FB8-0D73-4055-92E8-00C528D5421A}"/>
              </a:ext>
            </a:extLst>
          </p:cNvPr>
          <p:cNvSpPr txBox="1"/>
          <p:nvPr/>
        </p:nvSpPr>
        <p:spPr>
          <a:xfrm>
            <a:off x="1079090" y="3863182"/>
            <a:ext cx="2819400" cy="95410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 =     1</a:t>
            </a:r>
          </a:p>
          <a:p>
            <a:pPr algn="ctr"/>
            <a:r>
              <a:rPr lang="en-US" sz="2800" dirty="0"/>
              <a:t>            1 + e</a:t>
            </a:r>
            <a:r>
              <a:rPr lang="en-US" sz="2800" baseline="30000" dirty="0"/>
              <a:t>-y</a:t>
            </a:r>
            <a:r>
              <a:rPr lang="en-US" sz="2800" dirty="0"/>
              <a:t> </a:t>
            </a:r>
            <a:endParaRPr lang="en-I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3C566C-79DF-43F6-81C5-CB8D89BFF6EA}"/>
              </a:ext>
            </a:extLst>
          </p:cNvPr>
          <p:cNvSpPr txBox="1"/>
          <p:nvPr/>
        </p:nvSpPr>
        <p:spPr>
          <a:xfrm>
            <a:off x="609600" y="5242408"/>
            <a:ext cx="5175456" cy="9541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                  ln     p         = b</a:t>
            </a:r>
            <a:r>
              <a:rPr lang="en-US" sz="2800" baseline="-25000" dirty="0"/>
              <a:t>0</a:t>
            </a:r>
            <a:r>
              <a:rPr lang="en-US" sz="2800" dirty="0"/>
              <a:t> + b</a:t>
            </a:r>
            <a:r>
              <a:rPr lang="en-US" sz="2800" baseline="-25000" dirty="0"/>
              <a:t>1</a:t>
            </a:r>
            <a:r>
              <a:rPr lang="en-US" sz="2800" dirty="0"/>
              <a:t> * X</a:t>
            </a:r>
          </a:p>
          <a:p>
            <a:r>
              <a:rPr lang="en-US" sz="2800" dirty="0"/>
              <a:t>                        1 - p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9327097-A157-4EDA-96C8-41D17FADD6B8}"/>
              </a:ext>
            </a:extLst>
          </p:cNvPr>
          <p:cNvCxnSpPr>
            <a:cxnSpLocks/>
          </p:cNvCxnSpPr>
          <p:nvPr/>
        </p:nvCxnSpPr>
        <p:spPr>
          <a:xfrm>
            <a:off x="2514600" y="4343400"/>
            <a:ext cx="838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65CBA02-2EFD-4FB4-AE53-E556A57A5F33}"/>
              </a:ext>
            </a:extLst>
          </p:cNvPr>
          <p:cNvCxnSpPr>
            <a:cxnSpLocks/>
          </p:cNvCxnSpPr>
          <p:nvPr/>
        </p:nvCxnSpPr>
        <p:spPr>
          <a:xfrm>
            <a:off x="2514600" y="5738757"/>
            <a:ext cx="838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ouble Bracket 11">
            <a:extLst>
              <a:ext uri="{FF2B5EF4-FFF2-40B4-BE49-F238E27FC236}">
                <a16:creationId xmlns:a16="http://schemas.microsoft.com/office/drawing/2014/main" id="{1B9C98DA-EEC6-4E7A-8832-12ED0880E3EA}"/>
              </a:ext>
            </a:extLst>
          </p:cNvPr>
          <p:cNvSpPr/>
          <p:nvPr/>
        </p:nvSpPr>
        <p:spPr>
          <a:xfrm>
            <a:off x="2438400" y="5410200"/>
            <a:ext cx="1066800" cy="6096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8106E6F-F686-4A7E-AF00-940463DE9DE6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2476500" y="3342620"/>
            <a:ext cx="12290" cy="5205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668681E-6702-4331-B5D5-1146DA5B97B2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2482646" y="4817289"/>
            <a:ext cx="6144" cy="4428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C0A92D57-97E2-48C0-92AE-F3A85DC71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1755593"/>
            <a:ext cx="3087505" cy="212761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96276F6-D6B4-4A76-B6EF-0FDD5B29A4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2193" y="4055724"/>
            <a:ext cx="3225593" cy="271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517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Sigmoid or Logistic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0"/>
            <a:ext cx="10668000" cy="502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4334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algn="just"/>
                <a:r>
                  <a:rPr lang="en-GB" dirty="0"/>
                  <a:t>The function g(z), maps any real number between (0, 1) interval, making it useful for transforming an arbitrary-valued function that can suit a classification problem.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  <a:ea typeface="Cambria Math"/>
                      </a:rPr>
                      <m:t>h</m:t>
                    </m:r>
                    <m:r>
                      <a:rPr lang="en-GB" b="0" i="1" baseline="-25000" smtClean="0">
                        <a:latin typeface="Cambria Math"/>
                        <a:ea typeface="Cambria Math"/>
                      </a:rPr>
                      <m:t>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GB" dirty="0"/>
                  <a:t>will give us the </a:t>
                </a:r>
                <a:r>
                  <a:rPr lang="en-GB" b="1" dirty="0"/>
                  <a:t>probability</a:t>
                </a:r>
                <a:r>
                  <a:rPr lang="en-GB" dirty="0"/>
                  <a:t> that our output is 1. For example, </a:t>
                </a:r>
                <a:r>
                  <a:rPr lang="en-GB" b="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  <a:ea typeface="Cambria Math"/>
                      </a:rPr>
                      <m:t>h</m:t>
                    </m:r>
                    <m:r>
                      <a:rPr lang="en-GB" b="0" i="1" baseline="-25000" smtClean="0">
                        <a:latin typeface="Cambria Math"/>
                        <a:ea typeface="Cambria Math"/>
                      </a:rPr>
                      <m:t>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dirty="0"/>
                  <a:t>=0.7 gives us a probability of 70% that our output is 1. And the complement of this would be our probability that our prediction is 0. (e.g. if probability that it is 1 is 70%, then the probability that it is 0 is 30%).</a:t>
                </a:r>
              </a:p>
              <a:p>
                <a:pPr algn="just"/>
                <a:r>
                  <a:rPr lang="es-ES" dirty="0" err="1"/>
                  <a:t>h</a:t>
                </a:r>
                <a:r>
                  <a:rPr lang="es-ES" baseline="-25000" dirty="0" err="1"/>
                  <a:t>θ</a:t>
                </a:r>
                <a:r>
                  <a:rPr lang="es-ES" dirty="0"/>
                  <a:t>(x) = P( y = 1| </a:t>
                </a:r>
                <a:r>
                  <a:rPr lang="es-ES" dirty="0" err="1"/>
                  <a:t>x;θ</a:t>
                </a:r>
                <a:r>
                  <a:rPr lang="es-ES" dirty="0"/>
                  <a:t> ) = 1−P( y = 0 | </a:t>
                </a:r>
                <a:r>
                  <a:rPr lang="es-ES" dirty="0" err="1"/>
                  <a:t>x;θ</a:t>
                </a:r>
                <a:r>
                  <a:rPr lang="es-ES" dirty="0"/>
                  <a:t>)</a:t>
                </a:r>
              </a:p>
              <a:p>
                <a:pPr algn="just"/>
                <a:r>
                  <a:rPr lang="es-ES" dirty="0"/>
                  <a:t>P( y = 0| </a:t>
                </a:r>
                <a:r>
                  <a:rPr lang="es-ES" dirty="0" err="1"/>
                  <a:t>x;θ</a:t>
                </a:r>
                <a:r>
                  <a:rPr lang="es-ES" dirty="0"/>
                  <a:t>) + P( y = 1 | </a:t>
                </a:r>
                <a:r>
                  <a:rPr lang="es-ES" dirty="0" err="1"/>
                  <a:t>x;θ</a:t>
                </a:r>
                <a:r>
                  <a:rPr lang="es-ES" dirty="0"/>
                  <a:t>) = 1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695" r="-1278" b="-323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3395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</TotalTime>
  <Words>537</Words>
  <Application>Microsoft Office PowerPoint</Application>
  <PresentationFormat>Widescreen</PresentationFormat>
  <Paragraphs>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Cambria Math</vt:lpstr>
      <vt:lpstr>Office Theme</vt:lpstr>
      <vt:lpstr>Logistic Regression</vt:lpstr>
      <vt:lpstr>Classification</vt:lpstr>
      <vt:lpstr>PowerPoint Presentation</vt:lpstr>
      <vt:lpstr>Can Linear Regression be used for Classification?</vt:lpstr>
      <vt:lpstr>PowerPoint Presentation</vt:lpstr>
      <vt:lpstr>PowerPoint Presentation</vt:lpstr>
      <vt:lpstr>Hypothesis Function</vt:lpstr>
      <vt:lpstr>Sigmoid or Logistic Function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</dc:creator>
  <cp:lastModifiedBy>Deepa Mulimani</cp:lastModifiedBy>
  <cp:revision>30</cp:revision>
  <dcterms:created xsi:type="dcterms:W3CDTF">2019-09-03T12:46:57Z</dcterms:created>
  <dcterms:modified xsi:type="dcterms:W3CDTF">2021-04-19T10:08:51Z</dcterms:modified>
</cp:coreProperties>
</file>