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17CD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17CD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17CD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834" y="1028143"/>
            <a:ext cx="5050155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17CD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831" y="1915171"/>
            <a:ext cx="9511736" cy="3697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60040096@iitb.ac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1D9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5482" y="1600987"/>
            <a:ext cx="864997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2350" spc="5" dirty="0">
                <a:solidFill>
                  <a:srgbClr val="FFFFFF"/>
                </a:solidFill>
              </a:rPr>
              <a:t>We </a:t>
            </a:r>
            <a:r>
              <a:rPr sz="2350" spc="-55" dirty="0">
                <a:solidFill>
                  <a:srgbClr val="FFFFFF"/>
                </a:solidFill>
              </a:rPr>
              <a:t>regularly </a:t>
            </a:r>
            <a:r>
              <a:rPr sz="2350" spc="-90" dirty="0">
                <a:solidFill>
                  <a:srgbClr val="FFFFFF"/>
                </a:solidFill>
              </a:rPr>
              <a:t>interact </a:t>
            </a:r>
            <a:r>
              <a:rPr sz="2350" spc="-85" dirty="0">
                <a:solidFill>
                  <a:srgbClr val="FFFFFF"/>
                </a:solidFill>
              </a:rPr>
              <a:t>with </a:t>
            </a:r>
            <a:r>
              <a:rPr sz="2350" spc="15" dirty="0">
                <a:solidFill>
                  <a:srgbClr val="FFFFFF"/>
                </a:solidFill>
              </a:rPr>
              <a:t>a </a:t>
            </a:r>
            <a:r>
              <a:rPr sz="2350" spc="-80" dirty="0">
                <a:solidFill>
                  <a:srgbClr val="FFFFFF"/>
                </a:solidFill>
              </a:rPr>
              <a:t>lot </a:t>
            </a:r>
            <a:r>
              <a:rPr sz="2350" spc="-45" dirty="0">
                <a:solidFill>
                  <a:srgbClr val="FFFFFF"/>
                </a:solidFill>
              </a:rPr>
              <a:t>of </a:t>
            </a:r>
            <a:r>
              <a:rPr sz="2350" spc="-35" dirty="0">
                <a:solidFill>
                  <a:srgbClr val="FFFFFF"/>
                </a:solidFill>
              </a:rPr>
              <a:t>people around </a:t>
            </a:r>
            <a:r>
              <a:rPr sz="2350" spc="35" dirty="0">
                <a:solidFill>
                  <a:srgbClr val="FFFFFF"/>
                </a:solidFill>
              </a:rPr>
              <a:t>us </a:t>
            </a:r>
            <a:r>
              <a:rPr sz="2350" spc="-10" dirty="0">
                <a:solidFill>
                  <a:srgbClr val="FFFFFF"/>
                </a:solidFill>
              </a:rPr>
              <a:t>and </a:t>
            </a:r>
            <a:r>
              <a:rPr sz="2350" spc="-65" dirty="0">
                <a:solidFill>
                  <a:srgbClr val="FFFFFF"/>
                </a:solidFill>
              </a:rPr>
              <a:t>notice </a:t>
            </a:r>
            <a:r>
              <a:rPr sz="2350" spc="-60" dirty="0">
                <a:solidFill>
                  <a:srgbClr val="FFFFFF"/>
                </a:solidFill>
              </a:rPr>
              <a:t> </a:t>
            </a:r>
            <a:r>
              <a:rPr sz="2350" spc="-35" dirty="0">
                <a:solidFill>
                  <a:srgbClr val="FFFFFF"/>
                </a:solidFill>
              </a:rPr>
              <a:t>problems</a:t>
            </a:r>
            <a:r>
              <a:rPr sz="2350" spc="-114" dirty="0">
                <a:solidFill>
                  <a:srgbClr val="FFFFFF"/>
                </a:solidFill>
              </a:rPr>
              <a:t> </a:t>
            </a:r>
            <a:r>
              <a:rPr sz="2350" spc="-75" dirty="0">
                <a:solidFill>
                  <a:srgbClr val="FFFFFF"/>
                </a:solidFill>
              </a:rPr>
              <a:t>they</a:t>
            </a:r>
            <a:r>
              <a:rPr sz="2350" spc="-125" dirty="0">
                <a:solidFill>
                  <a:srgbClr val="FFFFFF"/>
                </a:solidFill>
              </a:rPr>
              <a:t> </a:t>
            </a:r>
            <a:r>
              <a:rPr sz="2350" spc="-50" dirty="0">
                <a:solidFill>
                  <a:srgbClr val="FFFFFF"/>
                </a:solidFill>
              </a:rPr>
              <a:t>face</a:t>
            </a:r>
            <a:r>
              <a:rPr sz="2350" spc="-105" dirty="0">
                <a:solidFill>
                  <a:srgbClr val="FFFFFF"/>
                </a:solidFill>
              </a:rPr>
              <a:t> </a:t>
            </a:r>
            <a:r>
              <a:rPr sz="2350" spc="-5" dirty="0">
                <a:solidFill>
                  <a:srgbClr val="FFFFFF"/>
                </a:solidFill>
              </a:rPr>
              <a:t>on</a:t>
            </a:r>
            <a:r>
              <a:rPr sz="2350" spc="-114" dirty="0">
                <a:solidFill>
                  <a:srgbClr val="FFFFFF"/>
                </a:solidFill>
              </a:rPr>
              <a:t> </a:t>
            </a:r>
            <a:r>
              <a:rPr sz="2350" spc="15" dirty="0">
                <a:solidFill>
                  <a:srgbClr val="FFFFFF"/>
                </a:solidFill>
              </a:rPr>
              <a:t>a</a:t>
            </a:r>
            <a:r>
              <a:rPr sz="2350" spc="-105" dirty="0">
                <a:solidFill>
                  <a:srgbClr val="FFFFFF"/>
                </a:solidFill>
              </a:rPr>
              <a:t> </a:t>
            </a:r>
            <a:r>
              <a:rPr sz="2350" spc="-55" dirty="0">
                <a:solidFill>
                  <a:srgbClr val="FFFFFF"/>
                </a:solidFill>
              </a:rPr>
              <a:t>day-to-day</a:t>
            </a:r>
            <a:r>
              <a:rPr sz="2350" spc="-105" dirty="0">
                <a:solidFill>
                  <a:srgbClr val="FFFFFF"/>
                </a:solidFill>
              </a:rPr>
              <a:t> </a:t>
            </a:r>
            <a:r>
              <a:rPr sz="2350" spc="-30" dirty="0">
                <a:solidFill>
                  <a:srgbClr val="FFFFFF"/>
                </a:solidFill>
              </a:rPr>
              <a:t>basis.</a:t>
            </a:r>
            <a:r>
              <a:rPr sz="2350" spc="-105" dirty="0">
                <a:solidFill>
                  <a:srgbClr val="FFFFFF"/>
                </a:solidFill>
              </a:rPr>
              <a:t> </a:t>
            </a:r>
            <a:r>
              <a:rPr sz="2350" spc="100" dirty="0">
                <a:solidFill>
                  <a:srgbClr val="FFFFFF"/>
                </a:solidFill>
              </a:rPr>
              <a:t>As</a:t>
            </a:r>
            <a:r>
              <a:rPr sz="2350" spc="-90" dirty="0">
                <a:solidFill>
                  <a:srgbClr val="FFFFFF"/>
                </a:solidFill>
              </a:rPr>
              <a:t> </a:t>
            </a:r>
            <a:r>
              <a:rPr sz="2350" spc="15" dirty="0">
                <a:solidFill>
                  <a:srgbClr val="FFFFFF"/>
                </a:solidFill>
              </a:rPr>
              <a:t>a</a:t>
            </a:r>
            <a:r>
              <a:rPr sz="2350" spc="-105" dirty="0">
                <a:solidFill>
                  <a:srgbClr val="FFFFFF"/>
                </a:solidFill>
              </a:rPr>
              <a:t> </a:t>
            </a:r>
            <a:r>
              <a:rPr sz="2350" spc="-55" dirty="0">
                <a:solidFill>
                  <a:srgbClr val="FFFFFF"/>
                </a:solidFill>
              </a:rPr>
              <a:t>product</a:t>
            </a:r>
            <a:r>
              <a:rPr sz="2350" spc="-85" dirty="0">
                <a:solidFill>
                  <a:srgbClr val="FFFFFF"/>
                </a:solidFill>
              </a:rPr>
              <a:t> </a:t>
            </a:r>
            <a:r>
              <a:rPr sz="2350" spc="-15" dirty="0">
                <a:solidFill>
                  <a:srgbClr val="FFFFFF"/>
                </a:solidFill>
              </a:rPr>
              <a:t>manager </a:t>
            </a:r>
            <a:r>
              <a:rPr sz="2350" spc="-695" dirty="0">
                <a:solidFill>
                  <a:srgbClr val="FFFFFF"/>
                </a:solidFill>
              </a:rPr>
              <a:t> </a:t>
            </a:r>
            <a:r>
              <a:rPr sz="2350" spc="-25" dirty="0">
                <a:solidFill>
                  <a:srgbClr val="FFFFFF"/>
                </a:solidFill>
              </a:rPr>
              <a:t>you </a:t>
            </a:r>
            <a:r>
              <a:rPr sz="2350" spc="-30" dirty="0">
                <a:solidFill>
                  <a:srgbClr val="FFFFFF"/>
                </a:solidFill>
              </a:rPr>
              <a:t>have </a:t>
            </a:r>
            <a:r>
              <a:rPr sz="2350" spc="15" dirty="0">
                <a:solidFill>
                  <a:srgbClr val="FFFFFF"/>
                </a:solidFill>
              </a:rPr>
              <a:t>a </a:t>
            </a:r>
            <a:r>
              <a:rPr sz="2350" spc="-50" dirty="0">
                <a:solidFill>
                  <a:srgbClr val="FFFFFF"/>
                </a:solidFill>
              </a:rPr>
              <a:t>keen </a:t>
            </a:r>
            <a:r>
              <a:rPr sz="2350" spc="-65" dirty="0">
                <a:solidFill>
                  <a:srgbClr val="FFFFFF"/>
                </a:solidFill>
              </a:rPr>
              <a:t>eye </a:t>
            </a:r>
            <a:r>
              <a:rPr sz="2350" spc="-80" dirty="0">
                <a:solidFill>
                  <a:srgbClr val="FFFFFF"/>
                </a:solidFill>
              </a:rPr>
              <a:t>for </a:t>
            </a:r>
            <a:r>
              <a:rPr sz="2350" dirty="0">
                <a:solidFill>
                  <a:srgbClr val="FFFFFF"/>
                </a:solidFill>
              </a:rPr>
              <a:t>such </a:t>
            </a:r>
            <a:r>
              <a:rPr sz="2350" spc="-50" dirty="0">
                <a:solidFill>
                  <a:srgbClr val="FFFFFF"/>
                </a:solidFill>
              </a:rPr>
              <a:t>hurdles </a:t>
            </a:r>
            <a:r>
              <a:rPr sz="2350" spc="-10" dirty="0">
                <a:solidFill>
                  <a:srgbClr val="FFFFFF"/>
                </a:solidFill>
              </a:rPr>
              <a:t>and </a:t>
            </a:r>
            <a:r>
              <a:rPr sz="2350" spc="-20" dirty="0">
                <a:solidFill>
                  <a:srgbClr val="FFFFFF"/>
                </a:solidFill>
              </a:rPr>
              <a:t>acknowledge </a:t>
            </a:r>
            <a:r>
              <a:rPr sz="2350" spc="-80" dirty="0">
                <a:solidFill>
                  <a:srgbClr val="FFFFFF"/>
                </a:solidFill>
              </a:rPr>
              <a:t>the </a:t>
            </a:r>
            <a:r>
              <a:rPr sz="2350" spc="-75" dirty="0">
                <a:solidFill>
                  <a:srgbClr val="FFFFFF"/>
                </a:solidFill>
              </a:rPr>
              <a:t> </a:t>
            </a:r>
            <a:r>
              <a:rPr sz="2350" spc="-35" dirty="0">
                <a:solidFill>
                  <a:srgbClr val="FFFFFF"/>
                </a:solidFill>
              </a:rPr>
              <a:t>need</a:t>
            </a:r>
            <a:r>
              <a:rPr sz="2350" spc="-145" dirty="0">
                <a:solidFill>
                  <a:srgbClr val="FFFFFF"/>
                </a:solidFill>
              </a:rPr>
              <a:t> </a:t>
            </a:r>
            <a:r>
              <a:rPr sz="2350" spc="-65" dirty="0">
                <a:solidFill>
                  <a:srgbClr val="FFFFFF"/>
                </a:solidFill>
              </a:rPr>
              <a:t>to</a:t>
            </a:r>
            <a:r>
              <a:rPr sz="2350" spc="-110" dirty="0">
                <a:solidFill>
                  <a:srgbClr val="FFFFFF"/>
                </a:solidFill>
              </a:rPr>
              <a:t> </a:t>
            </a:r>
            <a:r>
              <a:rPr sz="2350" spc="-55" dirty="0">
                <a:solidFill>
                  <a:srgbClr val="FFFFFF"/>
                </a:solidFill>
              </a:rPr>
              <a:t>work</a:t>
            </a:r>
            <a:r>
              <a:rPr sz="2350" spc="-90" dirty="0">
                <a:solidFill>
                  <a:srgbClr val="FFFFFF"/>
                </a:solidFill>
              </a:rPr>
              <a:t> </a:t>
            </a:r>
            <a:r>
              <a:rPr sz="2350" spc="-15" dirty="0">
                <a:solidFill>
                  <a:srgbClr val="FFFFFF"/>
                </a:solidFill>
              </a:rPr>
              <a:t>on</a:t>
            </a:r>
            <a:r>
              <a:rPr sz="2350" spc="-100" dirty="0">
                <a:solidFill>
                  <a:srgbClr val="FFFFFF"/>
                </a:solidFill>
              </a:rPr>
              <a:t> </a:t>
            </a:r>
            <a:r>
              <a:rPr sz="2350" spc="-175" dirty="0">
                <a:solidFill>
                  <a:srgbClr val="FFFFFF"/>
                </a:solidFill>
              </a:rPr>
              <a:t>it.</a:t>
            </a:r>
            <a:endParaRPr sz="2350"/>
          </a:p>
        </p:txBody>
      </p:sp>
      <p:sp>
        <p:nvSpPr>
          <p:cNvPr id="4" name="object 4"/>
          <p:cNvSpPr txBox="1"/>
          <p:nvPr/>
        </p:nvSpPr>
        <p:spPr>
          <a:xfrm>
            <a:off x="895482" y="3652718"/>
            <a:ext cx="7849234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2350" b="1" spc="-85" dirty="0">
                <a:solidFill>
                  <a:srgbClr val="FFFFFF"/>
                </a:solidFill>
                <a:latin typeface="Trebuchet MS"/>
                <a:cs typeface="Trebuchet MS"/>
              </a:rPr>
              <a:t>Tell</a:t>
            </a:r>
            <a:r>
              <a:rPr sz="235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35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35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35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35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80" dirty="0">
                <a:solidFill>
                  <a:srgbClr val="FFFFFF"/>
                </a:solidFill>
                <a:latin typeface="Trebuchet MS"/>
                <a:cs typeface="Trebuchet MS"/>
              </a:rPr>
              <a:t>real-world</a:t>
            </a:r>
            <a:r>
              <a:rPr sz="235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235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7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3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2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35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3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35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25" dirty="0">
                <a:solidFill>
                  <a:srgbClr val="FFFFFF"/>
                </a:solidFill>
                <a:latin typeface="Trebuchet MS"/>
                <a:cs typeface="Trebuchet MS"/>
              </a:rPr>
              <a:t>observed </a:t>
            </a:r>
            <a:r>
              <a:rPr sz="2350" b="1" spc="-6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35" dirty="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sz="235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2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35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5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35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2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5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2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35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15" dirty="0">
                <a:solidFill>
                  <a:srgbClr val="FFFFFF"/>
                </a:solidFill>
                <a:latin typeface="Trebuchet MS"/>
                <a:cs typeface="Trebuchet MS"/>
              </a:rPr>
              <a:t>solved</a:t>
            </a:r>
            <a:r>
              <a:rPr sz="23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2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35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40" dirty="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sz="235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85" dirty="0">
                <a:solidFill>
                  <a:srgbClr val="FFFFFF"/>
                </a:solidFill>
                <a:latin typeface="Trebuchet MS"/>
                <a:cs typeface="Trebuchet MS"/>
              </a:rPr>
              <a:t>product.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" y="5305425"/>
            <a:ext cx="2755900" cy="230832"/>
          </a:xfrm>
          <a:prstGeom prst="rect">
            <a:avLst/>
          </a:prstGeom>
          <a:solidFill>
            <a:srgbClr val="FDD82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lang="en-IN" sz="1600" spc="95" dirty="0">
                <a:solidFill>
                  <a:srgbClr val="017CD4"/>
                </a:solidFill>
                <a:latin typeface="Trebuchet MS"/>
                <a:cs typeface="Trebuchet MS"/>
              </a:rPr>
              <a:t>MALLURI HEMANTH KUMAR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95" y="5887212"/>
            <a:ext cx="1938655" cy="230832"/>
          </a:xfrm>
          <a:prstGeom prst="rect">
            <a:avLst/>
          </a:prstGeom>
          <a:solidFill>
            <a:srgbClr val="FDD82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60" dirty="0">
                <a:solidFill>
                  <a:srgbClr val="017CD4"/>
                </a:solidFill>
                <a:latin typeface="Trebuchet MS"/>
                <a:cs typeface="Trebuchet MS"/>
              </a:rPr>
              <a:t>R</a:t>
            </a:r>
            <a:r>
              <a:rPr sz="1600" spc="65" dirty="0">
                <a:solidFill>
                  <a:srgbClr val="017CD4"/>
                </a:solidFill>
                <a:latin typeface="Trebuchet MS"/>
                <a:cs typeface="Trebuchet MS"/>
              </a:rPr>
              <a:t>o</a:t>
            </a:r>
            <a:r>
              <a:rPr sz="1600" spc="-100" dirty="0">
                <a:solidFill>
                  <a:srgbClr val="017CD4"/>
                </a:solidFill>
                <a:latin typeface="Trebuchet MS"/>
                <a:cs typeface="Trebuchet MS"/>
              </a:rPr>
              <a:t>l</a:t>
            </a:r>
            <a:r>
              <a:rPr sz="1600" spc="-105" dirty="0">
                <a:solidFill>
                  <a:srgbClr val="017CD4"/>
                </a:solidFill>
                <a:latin typeface="Trebuchet MS"/>
                <a:cs typeface="Trebuchet MS"/>
              </a:rPr>
              <a:t>l</a:t>
            </a:r>
            <a:r>
              <a:rPr sz="1600" spc="-70" dirty="0">
                <a:solidFill>
                  <a:srgbClr val="017CD4"/>
                </a:solidFill>
                <a:latin typeface="Trebuchet MS"/>
                <a:cs typeface="Trebuchet MS"/>
              </a:rPr>
              <a:t> </a:t>
            </a:r>
            <a:r>
              <a:rPr sz="1600" spc="130" dirty="0">
                <a:solidFill>
                  <a:srgbClr val="017CD4"/>
                </a:solidFill>
                <a:latin typeface="Trebuchet MS"/>
                <a:cs typeface="Trebuchet MS"/>
              </a:rPr>
              <a:t>N</a:t>
            </a:r>
            <a:r>
              <a:rPr sz="1600" spc="65" dirty="0">
                <a:solidFill>
                  <a:srgbClr val="017CD4"/>
                </a:solidFill>
                <a:latin typeface="Trebuchet MS"/>
                <a:cs typeface="Trebuchet MS"/>
              </a:rPr>
              <a:t>o</a:t>
            </a:r>
            <a:r>
              <a:rPr sz="1600" spc="-215" dirty="0">
                <a:solidFill>
                  <a:srgbClr val="017CD4"/>
                </a:solidFill>
                <a:latin typeface="Trebuchet MS"/>
                <a:cs typeface="Trebuchet MS"/>
              </a:rPr>
              <a:t>.</a:t>
            </a:r>
            <a:r>
              <a:rPr sz="1600" spc="-60" dirty="0">
                <a:solidFill>
                  <a:srgbClr val="017CD4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017CD4"/>
                </a:solidFill>
                <a:latin typeface="Trebuchet MS"/>
                <a:cs typeface="Trebuchet MS"/>
              </a:rPr>
              <a:t>-</a:t>
            </a:r>
            <a:r>
              <a:rPr sz="1600" spc="-45" dirty="0">
                <a:solidFill>
                  <a:srgbClr val="017CD4"/>
                </a:solidFill>
                <a:latin typeface="Trebuchet MS"/>
                <a:cs typeface="Trebuchet MS"/>
              </a:rPr>
              <a:t> </a:t>
            </a:r>
            <a:r>
              <a:rPr sz="1600" spc="-290" dirty="0">
                <a:solidFill>
                  <a:srgbClr val="017CD4"/>
                </a:solidFill>
                <a:latin typeface="Trebuchet MS"/>
                <a:cs typeface="Trebuchet MS"/>
              </a:rPr>
              <a:t>1</a:t>
            </a:r>
            <a:r>
              <a:rPr lang="en-IN" sz="1600" spc="100" dirty="0">
                <a:solidFill>
                  <a:srgbClr val="017CD4"/>
                </a:solidFill>
                <a:latin typeface="Trebuchet MS"/>
                <a:cs typeface="Trebuchet MS"/>
              </a:rPr>
              <a:t>6</a:t>
            </a:r>
            <a:r>
              <a:rPr sz="1600" spc="150" dirty="0">
                <a:solidFill>
                  <a:srgbClr val="017CD4"/>
                </a:solidFill>
                <a:latin typeface="Trebuchet MS"/>
                <a:cs typeface="Trebuchet MS"/>
              </a:rPr>
              <a:t>00</a:t>
            </a:r>
            <a:r>
              <a:rPr sz="1600" spc="70" dirty="0">
                <a:solidFill>
                  <a:srgbClr val="017CD4"/>
                </a:solidFill>
                <a:latin typeface="Trebuchet MS"/>
                <a:cs typeface="Trebuchet MS"/>
              </a:rPr>
              <a:t>4</a:t>
            </a:r>
            <a:r>
              <a:rPr sz="1600" spc="150" dirty="0">
                <a:solidFill>
                  <a:srgbClr val="017CD4"/>
                </a:solidFill>
                <a:latin typeface="Trebuchet MS"/>
                <a:cs typeface="Trebuchet MS"/>
              </a:rPr>
              <a:t>00</a:t>
            </a:r>
            <a:r>
              <a:rPr lang="en-IN" sz="1600" spc="120" dirty="0">
                <a:solidFill>
                  <a:srgbClr val="017CD4"/>
                </a:solidFill>
                <a:latin typeface="Trebuchet MS"/>
                <a:cs typeface="Trebuchet MS"/>
              </a:rPr>
              <a:t>9</a:t>
            </a:r>
            <a:r>
              <a:rPr lang="en-IN" sz="1600" spc="155" dirty="0">
                <a:solidFill>
                  <a:srgbClr val="017CD4"/>
                </a:solidFill>
                <a:latin typeface="Trebuchet MS"/>
                <a:cs typeface="Trebuchet MS"/>
              </a:rPr>
              <a:t>6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595" y="6284975"/>
            <a:ext cx="2025905" cy="230832"/>
          </a:xfrm>
          <a:prstGeom prst="rect">
            <a:avLst/>
          </a:prstGeom>
          <a:solidFill>
            <a:srgbClr val="FDD82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dirty="0">
                <a:solidFill>
                  <a:srgbClr val="017CD4"/>
                </a:solidFill>
                <a:latin typeface="Trebuchet MS"/>
                <a:cs typeface="Trebuchet MS"/>
                <a:hlinkClick r:id="rId2"/>
              </a:rPr>
              <a:t>1</a:t>
            </a:r>
            <a:r>
              <a:rPr lang="en-IN" sz="1600" dirty="0">
                <a:solidFill>
                  <a:srgbClr val="017CD4"/>
                </a:solidFill>
                <a:latin typeface="Trebuchet MS"/>
                <a:cs typeface="Trebuchet MS"/>
                <a:hlinkClick r:id="rId2"/>
              </a:rPr>
              <a:t>60040096</a:t>
            </a:r>
            <a:r>
              <a:rPr sz="1600" dirty="0">
                <a:solidFill>
                  <a:srgbClr val="017CD4"/>
                </a:solidFill>
                <a:latin typeface="Trebuchet MS"/>
                <a:cs typeface="Trebuchet MS"/>
                <a:hlinkClick r:id="rId2"/>
              </a:rPr>
              <a:t>@iitb.ac.in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6" y="1056131"/>
            <a:ext cx="7068820" cy="291465"/>
          </a:xfrm>
          <a:custGeom>
            <a:avLst/>
            <a:gdLst/>
            <a:ahLst/>
            <a:cxnLst/>
            <a:rect l="l" t="t" r="r" b="b"/>
            <a:pathLst>
              <a:path w="7068820" h="291465">
                <a:moveTo>
                  <a:pt x="7068311" y="291084"/>
                </a:moveTo>
                <a:lnTo>
                  <a:pt x="0" y="291084"/>
                </a:lnTo>
                <a:lnTo>
                  <a:pt x="0" y="0"/>
                </a:lnTo>
                <a:lnTo>
                  <a:pt x="7068311" y="0"/>
                </a:lnTo>
                <a:lnTo>
                  <a:pt x="7068311" y="291084"/>
                </a:lnTo>
                <a:close/>
              </a:path>
            </a:pathLst>
          </a:custGeom>
          <a:solidFill>
            <a:srgbClr val="FDD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Problem:</a:t>
            </a:r>
            <a:r>
              <a:rPr spc="-80" dirty="0"/>
              <a:t> </a:t>
            </a:r>
            <a:r>
              <a:rPr spc="30" dirty="0"/>
              <a:t>Accessing</a:t>
            </a:r>
            <a:r>
              <a:rPr spc="-65" dirty="0"/>
              <a:t> </a:t>
            </a:r>
            <a:r>
              <a:rPr spc="5" dirty="0"/>
              <a:t>Medical</a:t>
            </a:r>
            <a:r>
              <a:rPr spc="-85" dirty="0"/>
              <a:t> </a:t>
            </a:r>
            <a:r>
              <a:rPr spc="10" dirty="0"/>
              <a:t>and</a:t>
            </a:r>
            <a:r>
              <a:rPr spc="-65" dirty="0"/>
              <a:t> </a:t>
            </a:r>
            <a:r>
              <a:rPr spc="-30" dirty="0"/>
              <a:t>Financial</a:t>
            </a:r>
            <a:r>
              <a:rPr spc="-80" dirty="0"/>
              <a:t> </a:t>
            </a:r>
            <a:r>
              <a:rPr spc="-45" dirty="0"/>
              <a:t>facil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5065" y="1059862"/>
            <a:ext cx="204533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50" b="1" spc="-90" dirty="0">
                <a:solidFill>
                  <a:srgbClr val="017CD4"/>
                </a:solidFill>
                <a:latin typeface="Trebuchet MS"/>
                <a:cs typeface="Trebuchet MS"/>
              </a:rPr>
              <a:t>i</a:t>
            </a:r>
            <a:r>
              <a:rPr sz="1850" b="1" spc="-105" dirty="0">
                <a:solidFill>
                  <a:srgbClr val="017CD4"/>
                </a:solidFill>
                <a:latin typeface="Trebuchet MS"/>
                <a:cs typeface="Trebuchet MS"/>
              </a:rPr>
              <a:t>t</a:t>
            </a:r>
            <a:r>
              <a:rPr sz="1850" b="1" spc="-90" dirty="0">
                <a:solidFill>
                  <a:srgbClr val="017CD4"/>
                </a:solidFill>
                <a:latin typeface="Trebuchet MS"/>
                <a:cs typeface="Trebuchet MS"/>
              </a:rPr>
              <a:t>i</a:t>
            </a:r>
            <a:r>
              <a:rPr sz="1850" b="1" spc="-20" dirty="0">
                <a:solidFill>
                  <a:srgbClr val="017CD4"/>
                </a:solidFill>
                <a:latin typeface="Trebuchet MS"/>
                <a:cs typeface="Trebuchet MS"/>
              </a:rPr>
              <a:t>e</a:t>
            </a:r>
            <a:r>
              <a:rPr sz="1850" b="1" spc="95" dirty="0">
                <a:solidFill>
                  <a:srgbClr val="017CD4"/>
                </a:solidFill>
                <a:latin typeface="Trebuchet MS"/>
                <a:cs typeface="Trebuchet MS"/>
              </a:rPr>
              <a:t>s</a:t>
            </a:r>
            <a:r>
              <a:rPr sz="1850" b="1" spc="-85" dirty="0">
                <a:solidFill>
                  <a:srgbClr val="017CD4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017CD4"/>
                </a:solidFill>
                <a:latin typeface="Trebuchet MS"/>
                <a:cs typeface="Trebuchet MS"/>
              </a:rPr>
              <a:t>f</a:t>
            </a:r>
            <a:r>
              <a:rPr sz="1850" b="1" spc="35" dirty="0">
                <a:solidFill>
                  <a:srgbClr val="017CD4"/>
                </a:solidFill>
                <a:latin typeface="Trebuchet MS"/>
                <a:cs typeface="Trebuchet MS"/>
              </a:rPr>
              <a:t>o</a:t>
            </a:r>
            <a:r>
              <a:rPr sz="1850" b="1" spc="-120" dirty="0">
                <a:solidFill>
                  <a:srgbClr val="017CD4"/>
                </a:solidFill>
                <a:latin typeface="Trebuchet MS"/>
                <a:cs typeface="Trebuchet MS"/>
              </a:rPr>
              <a:t>r</a:t>
            </a:r>
            <a:r>
              <a:rPr sz="1850" b="1" spc="-90" dirty="0">
                <a:solidFill>
                  <a:srgbClr val="017CD4"/>
                </a:solidFill>
                <a:latin typeface="Trebuchet MS"/>
                <a:cs typeface="Trebuchet MS"/>
              </a:rPr>
              <a:t> </a:t>
            </a:r>
            <a:r>
              <a:rPr sz="1850" b="1" spc="95" dirty="0">
                <a:solidFill>
                  <a:srgbClr val="017CD4"/>
                </a:solidFill>
                <a:latin typeface="Trebuchet MS"/>
                <a:cs typeface="Trebuchet MS"/>
              </a:rPr>
              <a:t>H</a:t>
            </a:r>
            <a:r>
              <a:rPr sz="1850" b="1" spc="-40" dirty="0">
                <a:solidFill>
                  <a:srgbClr val="017CD4"/>
                </a:solidFill>
                <a:latin typeface="Trebuchet MS"/>
                <a:cs typeface="Trebuchet MS"/>
              </a:rPr>
              <a:t>e</a:t>
            </a:r>
            <a:r>
              <a:rPr sz="1850" b="1" spc="40" dirty="0">
                <a:solidFill>
                  <a:srgbClr val="017CD4"/>
                </a:solidFill>
                <a:latin typeface="Trebuchet MS"/>
                <a:cs typeface="Trebuchet MS"/>
              </a:rPr>
              <a:t>a</a:t>
            </a:r>
            <a:r>
              <a:rPr sz="1850" b="1" spc="-85" dirty="0">
                <a:solidFill>
                  <a:srgbClr val="017CD4"/>
                </a:solidFill>
                <a:latin typeface="Trebuchet MS"/>
                <a:cs typeface="Trebuchet MS"/>
              </a:rPr>
              <a:t>l</a:t>
            </a:r>
            <a:r>
              <a:rPr sz="1850" b="1" spc="-105" dirty="0">
                <a:solidFill>
                  <a:srgbClr val="017CD4"/>
                </a:solidFill>
                <a:latin typeface="Trebuchet MS"/>
                <a:cs typeface="Trebuchet MS"/>
              </a:rPr>
              <a:t>t</a:t>
            </a:r>
            <a:r>
              <a:rPr sz="1850" b="1" spc="-15" dirty="0">
                <a:solidFill>
                  <a:srgbClr val="017CD4"/>
                </a:solidFill>
                <a:latin typeface="Trebuchet MS"/>
                <a:cs typeface="Trebuchet MS"/>
              </a:rPr>
              <a:t>hc</a:t>
            </a:r>
            <a:r>
              <a:rPr sz="1850" b="1" spc="20" dirty="0">
                <a:solidFill>
                  <a:srgbClr val="017CD4"/>
                </a:solidFill>
                <a:latin typeface="Trebuchet MS"/>
                <a:cs typeface="Trebuchet MS"/>
              </a:rPr>
              <a:t>a</a:t>
            </a:r>
            <a:r>
              <a:rPr sz="1850" b="1" spc="-120" dirty="0">
                <a:solidFill>
                  <a:srgbClr val="017CD4"/>
                </a:solidFill>
                <a:latin typeface="Trebuchet MS"/>
                <a:cs typeface="Trebuchet MS"/>
              </a:rPr>
              <a:t>r</a:t>
            </a:r>
            <a:r>
              <a:rPr sz="1850" b="1" spc="-30" dirty="0">
                <a:solidFill>
                  <a:srgbClr val="017CD4"/>
                </a:solidFill>
                <a:latin typeface="Trebuchet MS"/>
                <a:cs typeface="Trebuchet MS"/>
              </a:rPr>
              <a:t>e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490" y="2161666"/>
            <a:ext cx="1419225" cy="556895"/>
            <a:chOff x="372490" y="2161666"/>
            <a:chExt cx="1419225" cy="556895"/>
          </a:xfrm>
        </p:grpSpPr>
        <p:sp>
          <p:nvSpPr>
            <p:cNvPr id="6" name="object 6"/>
            <p:cNvSpPr/>
            <p:nvPr/>
          </p:nvSpPr>
          <p:spPr>
            <a:xfrm>
              <a:off x="387095" y="2176271"/>
              <a:ext cx="1390015" cy="527685"/>
            </a:xfrm>
            <a:custGeom>
              <a:avLst/>
              <a:gdLst/>
              <a:ahLst/>
              <a:cxnLst/>
              <a:rect l="l" t="t" r="r" b="b"/>
              <a:pathLst>
                <a:path w="1390014" h="527685">
                  <a:moveTo>
                    <a:pt x="1389887" y="527303"/>
                  </a:moveTo>
                  <a:lnTo>
                    <a:pt x="0" y="527303"/>
                  </a:lnTo>
                  <a:lnTo>
                    <a:pt x="0" y="0"/>
                  </a:lnTo>
                  <a:lnTo>
                    <a:pt x="1389887" y="0"/>
                  </a:lnTo>
                  <a:lnTo>
                    <a:pt x="1389887" y="527303"/>
                  </a:lnTo>
                  <a:close/>
                </a:path>
              </a:pathLst>
            </a:custGeom>
            <a:solidFill>
              <a:srgbClr val="D89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095" y="2176271"/>
              <a:ext cx="1390015" cy="527685"/>
            </a:xfrm>
            <a:custGeom>
              <a:avLst/>
              <a:gdLst/>
              <a:ahLst/>
              <a:cxnLst/>
              <a:rect l="l" t="t" r="r" b="b"/>
              <a:pathLst>
                <a:path w="1390014" h="527685">
                  <a:moveTo>
                    <a:pt x="0" y="0"/>
                  </a:moveTo>
                  <a:lnTo>
                    <a:pt x="1389887" y="0"/>
                  </a:lnTo>
                  <a:lnTo>
                    <a:pt x="1389887" y="527303"/>
                  </a:lnTo>
                  <a:lnTo>
                    <a:pt x="0" y="52730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D89E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2618" y="2161794"/>
            <a:ext cx="1419225" cy="5562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155"/>
              </a:spcBef>
            </a:pPr>
            <a:r>
              <a:rPr sz="1500" spc="10" dirty="0">
                <a:solidFill>
                  <a:srgbClr val="FFFFFF"/>
                </a:solidFill>
                <a:latin typeface="Arial MT"/>
                <a:cs typeface="Arial MT"/>
              </a:rPr>
              <a:t>Paperwork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" y="2685288"/>
            <a:ext cx="1431035" cy="9768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5488" y="2727443"/>
            <a:ext cx="1156335" cy="8185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95"/>
              </a:spcBef>
            </a:pPr>
            <a:r>
              <a:rPr sz="1150" spc="5" dirty="0">
                <a:latin typeface="Arial MT"/>
                <a:cs typeface="Arial MT"/>
              </a:rPr>
              <a:t>A </a:t>
            </a:r>
            <a:r>
              <a:rPr sz="1150" dirty="0">
                <a:latin typeface="Arial MT"/>
                <a:cs typeface="Arial MT"/>
              </a:rPr>
              <a:t>lot </a:t>
            </a:r>
            <a:r>
              <a:rPr sz="1150" spc="5" dirty="0">
                <a:latin typeface="Arial MT"/>
                <a:cs typeface="Arial MT"/>
              </a:rPr>
              <a:t>of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paperwork</a:t>
            </a:r>
            <a:r>
              <a:rPr sz="1150" spc="3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is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required </a:t>
            </a:r>
            <a:r>
              <a:rPr sz="1150" spc="5" dirty="0">
                <a:latin typeface="Arial MT"/>
                <a:cs typeface="Arial MT"/>
              </a:rPr>
              <a:t>to avail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both </a:t>
            </a:r>
            <a:r>
              <a:rPr sz="1150" spc="5" dirty="0">
                <a:latin typeface="Arial MT"/>
                <a:cs typeface="Arial MT"/>
              </a:rPr>
              <a:t>medical </a:t>
            </a:r>
            <a:r>
              <a:rPr sz="1150" dirty="0">
                <a:latin typeface="Arial MT"/>
                <a:cs typeface="Arial MT"/>
              </a:rPr>
              <a:t>and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financial</a:t>
            </a:r>
            <a:r>
              <a:rPr sz="1150" spc="-5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facilities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7450" y="2161666"/>
            <a:ext cx="1419225" cy="556895"/>
            <a:chOff x="1957450" y="2161666"/>
            <a:chExt cx="1419225" cy="556895"/>
          </a:xfrm>
        </p:grpSpPr>
        <p:sp>
          <p:nvSpPr>
            <p:cNvPr id="12" name="object 12"/>
            <p:cNvSpPr/>
            <p:nvPr/>
          </p:nvSpPr>
          <p:spPr>
            <a:xfrm>
              <a:off x="1972055" y="2176271"/>
              <a:ext cx="1390015" cy="527685"/>
            </a:xfrm>
            <a:custGeom>
              <a:avLst/>
              <a:gdLst/>
              <a:ahLst/>
              <a:cxnLst/>
              <a:rect l="l" t="t" r="r" b="b"/>
              <a:pathLst>
                <a:path w="1390014" h="527685">
                  <a:moveTo>
                    <a:pt x="1389887" y="527303"/>
                  </a:moveTo>
                  <a:lnTo>
                    <a:pt x="0" y="527303"/>
                  </a:lnTo>
                  <a:lnTo>
                    <a:pt x="0" y="0"/>
                  </a:lnTo>
                  <a:lnTo>
                    <a:pt x="1389887" y="0"/>
                  </a:lnTo>
                  <a:lnTo>
                    <a:pt x="1389887" y="527303"/>
                  </a:lnTo>
                  <a:close/>
                </a:path>
              </a:pathLst>
            </a:custGeom>
            <a:solidFill>
              <a:srgbClr val="8A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2055" y="2176271"/>
              <a:ext cx="1390015" cy="527685"/>
            </a:xfrm>
            <a:custGeom>
              <a:avLst/>
              <a:gdLst/>
              <a:ahLst/>
              <a:cxnLst/>
              <a:rect l="l" t="t" r="r" b="b"/>
              <a:pathLst>
                <a:path w="1390014" h="527685">
                  <a:moveTo>
                    <a:pt x="0" y="0"/>
                  </a:moveTo>
                  <a:lnTo>
                    <a:pt x="1389887" y="0"/>
                  </a:lnTo>
                  <a:lnTo>
                    <a:pt x="1389887" y="527303"/>
                  </a:lnTo>
                  <a:lnTo>
                    <a:pt x="0" y="52730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8A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57577" y="2161794"/>
            <a:ext cx="1419225" cy="5562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19710" marR="208279" indent="278765">
              <a:lnSpc>
                <a:spcPts val="1580"/>
              </a:lnSpc>
              <a:spcBef>
                <a:spcPts val="6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1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500" spc="2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mi</a:t>
            </a:r>
            <a:r>
              <a:rPr sz="1500" spc="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00" spc="1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720" y="2685288"/>
            <a:ext cx="1432559" cy="97688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090371" y="2727443"/>
            <a:ext cx="1182370" cy="8185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95"/>
              </a:spcBef>
            </a:pPr>
            <a:r>
              <a:rPr sz="1150" spc="5" dirty="0">
                <a:latin typeface="Arial MT"/>
                <a:cs typeface="Arial MT"/>
              </a:rPr>
              <a:t>A </a:t>
            </a:r>
            <a:r>
              <a:rPr sz="1150" dirty="0">
                <a:latin typeface="Arial MT"/>
                <a:cs typeface="Arial MT"/>
              </a:rPr>
              <a:t>great</a:t>
            </a:r>
            <a:r>
              <a:rPr sz="1150" spc="31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amount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of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time</a:t>
            </a:r>
            <a:r>
              <a:rPr sz="115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is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spent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in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validating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individual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applications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42410" y="2161666"/>
            <a:ext cx="1419225" cy="556895"/>
            <a:chOff x="3542410" y="2161666"/>
            <a:chExt cx="1419225" cy="556895"/>
          </a:xfrm>
        </p:grpSpPr>
        <p:sp>
          <p:nvSpPr>
            <p:cNvPr id="18" name="object 18"/>
            <p:cNvSpPr/>
            <p:nvPr/>
          </p:nvSpPr>
          <p:spPr>
            <a:xfrm>
              <a:off x="3557015" y="2176271"/>
              <a:ext cx="1390015" cy="527685"/>
            </a:xfrm>
            <a:custGeom>
              <a:avLst/>
              <a:gdLst/>
              <a:ahLst/>
              <a:cxnLst/>
              <a:rect l="l" t="t" r="r" b="b"/>
              <a:pathLst>
                <a:path w="1390014" h="527685">
                  <a:moveTo>
                    <a:pt x="1389887" y="527303"/>
                  </a:moveTo>
                  <a:lnTo>
                    <a:pt x="0" y="527303"/>
                  </a:lnTo>
                  <a:lnTo>
                    <a:pt x="0" y="0"/>
                  </a:lnTo>
                  <a:lnTo>
                    <a:pt x="1389887" y="0"/>
                  </a:lnTo>
                  <a:lnTo>
                    <a:pt x="1389887" y="527303"/>
                  </a:lnTo>
                  <a:close/>
                </a:path>
              </a:pathLst>
            </a:custGeom>
            <a:solidFill>
              <a:srgbClr val="56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57015" y="2176271"/>
              <a:ext cx="1390015" cy="527685"/>
            </a:xfrm>
            <a:custGeom>
              <a:avLst/>
              <a:gdLst/>
              <a:ahLst/>
              <a:cxnLst/>
              <a:rect l="l" t="t" r="r" b="b"/>
              <a:pathLst>
                <a:path w="1390014" h="527685">
                  <a:moveTo>
                    <a:pt x="0" y="0"/>
                  </a:moveTo>
                  <a:lnTo>
                    <a:pt x="1389887" y="0"/>
                  </a:lnTo>
                  <a:lnTo>
                    <a:pt x="1389887" y="527303"/>
                  </a:lnTo>
                  <a:lnTo>
                    <a:pt x="0" y="52730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56A7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42538" y="2161794"/>
            <a:ext cx="1419225" cy="5562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55"/>
              </a:spcBef>
            </a:pPr>
            <a:r>
              <a:rPr sz="1500" spc="15" dirty="0">
                <a:solidFill>
                  <a:srgbClr val="FFFFFF"/>
                </a:solidFill>
                <a:latin typeface="Arial MT"/>
                <a:cs typeface="Arial MT"/>
              </a:rPr>
              <a:t>Loss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Life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7203" y="2685288"/>
            <a:ext cx="1431035" cy="97688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673811" y="2727443"/>
            <a:ext cx="1115060" cy="8185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95"/>
              </a:spcBef>
            </a:pPr>
            <a:r>
              <a:rPr sz="1150" spc="5" dirty="0">
                <a:latin typeface="Arial MT"/>
                <a:cs typeface="Arial MT"/>
              </a:rPr>
              <a:t>Many lives are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lost </a:t>
            </a:r>
            <a:r>
              <a:rPr sz="1150" dirty="0">
                <a:latin typeface="Arial MT"/>
                <a:cs typeface="Arial MT"/>
              </a:rPr>
              <a:t>every year </a:t>
            </a:r>
            <a:r>
              <a:rPr sz="1150" spc="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due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to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unaffordability</a:t>
            </a:r>
            <a:r>
              <a:rPr sz="1150" spc="-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of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medical</a:t>
            </a:r>
            <a:r>
              <a:rPr sz="1150" spc="-5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facilities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29179" y="1620963"/>
            <a:ext cx="18827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3A80BA"/>
                </a:solidFill>
                <a:latin typeface="Arial MT"/>
                <a:cs typeface="Arial MT"/>
              </a:rPr>
              <a:t>Current</a:t>
            </a:r>
            <a:r>
              <a:rPr sz="2100" spc="-45" dirty="0">
                <a:solidFill>
                  <a:srgbClr val="3A80BA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A80BA"/>
                </a:solidFill>
                <a:latin typeface="Arial MT"/>
                <a:cs typeface="Arial MT"/>
              </a:rPr>
              <a:t>System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0679" y="1027175"/>
            <a:ext cx="4992623" cy="526999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776986" y="1511278"/>
            <a:ext cx="1424940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marR="160655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U</a:t>
            </a:r>
            <a:r>
              <a:rPr sz="1400" spc="-1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w</a:t>
            </a:r>
            <a:r>
              <a:rPr sz="1400" spc="-1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s  or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Arial MT"/>
                <a:cs typeface="Arial MT"/>
              </a:rPr>
              <a:t>Lack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Access??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70698" y="1570354"/>
            <a:ext cx="542925" cy="462280"/>
            <a:chOff x="7370698" y="1570354"/>
            <a:chExt cx="542925" cy="462280"/>
          </a:xfrm>
        </p:grpSpPr>
        <p:sp>
          <p:nvSpPr>
            <p:cNvPr id="27" name="object 27"/>
            <p:cNvSpPr/>
            <p:nvPr/>
          </p:nvSpPr>
          <p:spPr>
            <a:xfrm>
              <a:off x="7385303" y="1584959"/>
              <a:ext cx="513715" cy="433070"/>
            </a:xfrm>
            <a:custGeom>
              <a:avLst/>
              <a:gdLst/>
              <a:ahLst/>
              <a:cxnLst/>
              <a:rect l="l" t="t" r="r" b="b"/>
              <a:pathLst>
                <a:path w="513715" h="433069">
                  <a:moveTo>
                    <a:pt x="298703" y="432816"/>
                  </a:moveTo>
                  <a:lnTo>
                    <a:pt x="298703" y="324612"/>
                  </a:lnTo>
                  <a:lnTo>
                    <a:pt x="0" y="324612"/>
                  </a:lnTo>
                  <a:lnTo>
                    <a:pt x="0" y="108204"/>
                  </a:lnTo>
                  <a:lnTo>
                    <a:pt x="298703" y="108204"/>
                  </a:lnTo>
                  <a:lnTo>
                    <a:pt x="298703" y="0"/>
                  </a:lnTo>
                  <a:lnTo>
                    <a:pt x="513588" y="216408"/>
                  </a:lnTo>
                  <a:lnTo>
                    <a:pt x="298703" y="43281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85303" y="1584959"/>
              <a:ext cx="513715" cy="433070"/>
            </a:xfrm>
            <a:custGeom>
              <a:avLst/>
              <a:gdLst/>
              <a:ahLst/>
              <a:cxnLst/>
              <a:rect l="l" t="t" r="r" b="b"/>
              <a:pathLst>
                <a:path w="513715" h="433069">
                  <a:moveTo>
                    <a:pt x="0" y="108204"/>
                  </a:moveTo>
                  <a:lnTo>
                    <a:pt x="298703" y="108204"/>
                  </a:lnTo>
                  <a:lnTo>
                    <a:pt x="298703" y="0"/>
                  </a:lnTo>
                  <a:lnTo>
                    <a:pt x="513588" y="216408"/>
                  </a:lnTo>
                  <a:lnTo>
                    <a:pt x="298703" y="432816"/>
                  </a:lnTo>
                  <a:lnTo>
                    <a:pt x="298703" y="324612"/>
                  </a:lnTo>
                  <a:lnTo>
                    <a:pt x="0" y="324612"/>
                  </a:lnTo>
                  <a:lnTo>
                    <a:pt x="0" y="108204"/>
                  </a:lnTo>
                  <a:close/>
                </a:path>
              </a:pathLst>
            </a:custGeom>
            <a:ln w="28955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061171" y="3052060"/>
            <a:ext cx="1269365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400"/>
              </a:lnSpc>
              <a:spcBef>
                <a:spcPts val="95"/>
              </a:spcBef>
            </a:pPr>
            <a:r>
              <a:rPr sz="1400" dirty="0">
                <a:latin typeface="Arial MT"/>
                <a:cs typeface="Arial MT"/>
              </a:rPr>
              <a:t>Unaffordability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</a:t>
            </a:r>
            <a:r>
              <a:rPr sz="1400" spc="-1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v</a:t>
            </a:r>
            <a:r>
              <a:rPr sz="1400" spc="-1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l</a:t>
            </a:r>
            <a:r>
              <a:rPr sz="1400" spc="-1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b</a:t>
            </a:r>
            <a:r>
              <a:rPr sz="1400" spc="-5" dirty="0">
                <a:latin typeface="Arial MT"/>
                <a:cs typeface="Arial MT"/>
              </a:rPr>
              <a:t>ili</a:t>
            </a:r>
            <a:r>
              <a:rPr sz="1400" spc="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5" dirty="0">
                <a:latin typeface="Arial MT"/>
                <a:cs typeface="Arial MT"/>
              </a:rPr>
              <a:t>?</a:t>
            </a:r>
            <a:r>
              <a:rPr sz="1400" dirty="0">
                <a:latin typeface="Arial MT"/>
                <a:cs typeface="Arial MT"/>
              </a:rPr>
              <a:t>?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0966" y="3088259"/>
            <a:ext cx="8673465" cy="2478405"/>
            <a:chOff x="370966" y="3088259"/>
            <a:chExt cx="8673465" cy="2478405"/>
          </a:xfrm>
        </p:grpSpPr>
        <p:sp>
          <p:nvSpPr>
            <p:cNvPr id="31" name="object 31"/>
            <p:cNvSpPr/>
            <p:nvPr/>
          </p:nvSpPr>
          <p:spPr>
            <a:xfrm>
              <a:off x="8491727" y="3102864"/>
              <a:ext cx="538480" cy="463550"/>
            </a:xfrm>
            <a:custGeom>
              <a:avLst/>
              <a:gdLst/>
              <a:ahLst/>
              <a:cxnLst/>
              <a:rect l="l" t="t" r="r" b="b"/>
              <a:pathLst>
                <a:path w="538479" h="463550">
                  <a:moveTo>
                    <a:pt x="231648" y="463295"/>
                  </a:moveTo>
                  <a:lnTo>
                    <a:pt x="0" y="231647"/>
                  </a:lnTo>
                  <a:lnTo>
                    <a:pt x="231648" y="0"/>
                  </a:lnTo>
                  <a:lnTo>
                    <a:pt x="231648" y="115824"/>
                  </a:lnTo>
                  <a:lnTo>
                    <a:pt x="537971" y="115824"/>
                  </a:lnTo>
                  <a:lnTo>
                    <a:pt x="537971" y="347471"/>
                  </a:lnTo>
                  <a:lnTo>
                    <a:pt x="231648" y="347471"/>
                  </a:lnTo>
                  <a:lnTo>
                    <a:pt x="231648" y="463295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91727" y="3102864"/>
              <a:ext cx="538480" cy="463550"/>
            </a:xfrm>
            <a:custGeom>
              <a:avLst/>
              <a:gdLst/>
              <a:ahLst/>
              <a:cxnLst/>
              <a:rect l="l" t="t" r="r" b="b"/>
              <a:pathLst>
                <a:path w="538479" h="463550">
                  <a:moveTo>
                    <a:pt x="0" y="231647"/>
                  </a:moveTo>
                  <a:lnTo>
                    <a:pt x="231648" y="0"/>
                  </a:lnTo>
                  <a:lnTo>
                    <a:pt x="231648" y="115824"/>
                  </a:lnTo>
                  <a:lnTo>
                    <a:pt x="537971" y="115824"/>
                  </a:lnTo>
                  <a:lnTo>
                    <a:pt x="537971" y="347471"/>
                  </a:lnTo>
                  <a:lnTo>
                    <a:pt x="231648" y="347471"/>
                  </a:lnTo>
                  <a:lnTo>
                    <a:pt x="231648" y="463295"/>
                  </a:lnTo>
                  <a:lnTo>
                    <a:pt x="0" y="231647"/>
                  </a:lnTo>
                  <a:close/>
                </a:path>
              </a:pathLst>
            </a:custGeom>
            <a:ln w="28956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11696" y="5102351"/>
              <a:ext cx="490855" cy="449580"/>
            </a:xfrm>
            <a:custGeom>
              <a:avLst/>
              <a:gdLst/>
              <a:ahLst/>
              <a:cxnLst/>
              <a:rect l="l" t="t" r="r" b="b"/>
              <a:pathLst>
                <a:path w="490854" h="449579">
                  <a:moveTo>
                    <a:pt x="265175" y="449580"/>
                  </a:moveTo>
                  <a:lnTo>
                    <a:pt x="265175" y="336803"/>
                  </a:lnTo>
                  <a:lnTo>
                    <a:pt x="0" y="336803"/>
                  </a:lnTo>
                  <a:lnTo>
                    <a:pt x="0" y="111251"/>
                  </a:lnTo>
                  <a:lnTo>
                    <a:pt x="265175" y="111251"/>
                  </a:lnTo>
                  <a:lnTo>
                    <a:pt x="265175" y="0"/>
                  </a:lnTo>
                  <a:lnTo>
                    <a:pt x="490727" y="224028"/>
                  </a:lnTo>
                  <a:lnTo>
                    <a:pt x="265175" y="449580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11696" y="5102351"/>
              <a:ext cx="490855" cy="449580"/>
            </a:xfrm>
            <a:custGeom>
              <a:avLst/>
              <a:gdLst/>
              <a:ahLst/>
              <a:cxnLst/>
              <a:rect l="l" t="t" r="r" b="b"/>
              <a:pathLst>
                <a:path w="490854" h="449579">
                  <a:moveTo>
                    <a:pt x="0" y="111251"/>
                  </a:moveTo>
                  <a:lnTo>
                    <a:pt x="265175" y="111251"/>
                  </a:lnTo>
                  <a:lnTo>
                    <a:pt x="265175" y="0"/>
                  </a:lnTo>
                  <a:lnTo>
                    <a:pt x="490727" y="224028"/>
                  </a:lnTo>
                  <a:lnTo>
                    <a:pt x="265175" y="449580"/>
                  </a:lnTo>
                  <a:lnTo>
                    <a:pt x="265175" y="336803"/>
                  </a:lnTo>
                  <a:lnTo>
                    <a:pt x="0" y="336803"/>
                  </a:lnTo>
                  <a:lnTo>
                    <a:pt x="0" y="111251"/>
                  </a:lnTo>
                  <a:close/>
                </a:path>
              </a:pathLst>
            </a:custGeom>
            <a:ln w="28956">
              <a:solidFill>
                <a:srgbClr val="285D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571" y="3898392"/>
              <a:ext cx="4287520" cy="745490"/>
            </a:xfrm>
            <a:custGeom>
              <a:avLst/>
              <a:gdLst/>
              <a:ahLst/>
              <a:cxnLst/>
              <a:rect l="l" t="t" r="r" b="b"/>
              <a:pathLst>
                <a:path w="4287520" h="745489">
                  <a:moveTo>
                    <a:pt x="4163567" y="745236"/>
                  </a:moveTo>
                  <a:lnTo>
                    <a:pt x="124968" y="745236"/>
                  </a:lnTo>
                  <a:lnTo>
                    <a:pt x="76509" y="735353"/>
                  </a:lnTo>
                  <a:lnTo>
                    <a:pt x="36766" y="708469"/>
                  </a:lnTo>
                  <a:lnTo>
                    <a:pt x="9882" y="668726"/>
                  </a:lnTo>
                  <a:lnTo>
                    <a:pt x="0" y="620267"/>
                  </a:lnTo>
                  <a:lnTo>
                    <a:pt x="0" y="124967"/>
                  </a:lnTo>
                  <a:lnTo>
                    <a:pt x="9882" y="76509"/>
                  </a:lnTo>
                  <a:lnTo>
                    <a:pt x="36766" y="36766"/>
                  </a:lnTo>
                  <a:lnTo>
                    <a:pt x="76509" y="9882"/>
                  </a:lnTo>
                  <a:lnTo>
                    <a:pt x="124968" y="0"/>
                  </a:lnTo>
                  <a:lnTo>
                    <a:pt x="4163567" y="0"/>
                  </a:lnTo>
                  <a:lnTo>
                    <a:pt x="4211788" y="9882"/>
                  </a:lnTo>
                  <a:lnTo>
                    <a:pt x="4251007" y="36766"/>
                  </a:lnTo>
                  <a:lnTo>
                    <a:pt x="4277367" y="76509"/>
                  </a:lnTo>
                  <a:lnTo>
                    <a:pt x="4287011" y="124967"/>
                  </a:lnTo>
                  <a:lnTo>
                    <a:pt x="4287011" y="620267"/>
                  </a:lnTo>
                  <a:lnTo>
                    <a:pt x="4277367" y="668726"/>
                  </a:lnTo>
                  <a:lnTo>
                    <a:pt x="4251007" y="708469"/>
                  </a:lnTo>
                  <a:lnTo>
                    <a:pt x="4211788" y="735353"/>
                  </a:lnTo>
                  <a:lnTo>
                    <a:pt x="4163567" y="745236"/>
                  </a:lnTo>
                  <a:close/>
                </a:path>
              </a:pathLst>
            </a:custGeom>
            <a:solidFill>
              <a:srgbClr val="8A8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5571" y="3898392"/>
              <a:ext cx="4287520" cy="745490"/>
            </a:xfrm>
            <a:custGeom>
              <a:avLst/>
              <a:gdLst/>
              <a:ahLst/>
              <a:cxnLst/>
              <a:rect l="l" t="t" r="r" b="b"/>
              <a:pathLst>
                <a:path w="4287520" h="745489">
                  <a:moveTo>
                    <a:pt x="0" y="124967"/>
                  </a:moveTo>
                  <a:lnTo>
                    <a:pt x="9882" y="76509"/>
                  </a:lnTo>
                  <a:lnTo>
                    <a:pt x="36766" y="36766"/>
                  </a:lnTo>
                  <a:lnTo>
                    <a:pt x="76509" y="9882"/>
                  </a:lnTo>
                  <a:lnTo>
                    <a:pt x="124968" y="0"/>
                  </a:lnTo>
                  <a:lnTo>
                    <a:pt x="4163567" y="0"/>
                  </a:lnTo>
                  <a:lnTo>
                    <a:pt x="4211788" y="9882"/>
                  </a:lnTo>
                  <a:lnTo>
                    <a:pt x="4251007" y="36766"/>
                  </a:lnTo>
                  <a:lnTo>
                    <a:pt x="4277367" y="76509"/>
                  </a:lnTo>
                  <a:lnTo>
                    <a:pt x="4287011" y="124967"/>
                  </a:lnTo>
                  <a:lnTo>
                    <a:pt x="4287011" y="620267"/>
                  </a:lnTo>
                  <a:lnTo>
                    <a:pt x="4277367" y="668726"/>
                  </a:lnTo>
                  <a:lnTo>
                    <a:pt x="4251007" y="708469"/>
                  </a:lnTo>
                  <a:lnTo>
                    <a:pt x="4211788" y="735353"/>
                  </a:lnTo>
                  <a:lnTo>
                    <a:pt x="4163567" y="745236"/>
                  </a:lnTo>
                  <a:lnTo>
                    <a:pt x="124968" y="745236"/>
                  </a:lnTo>
                  <a:lnTo>
                    <a:pt x="76509" y="735353"/>
                  </a:lnTo>
                  <a:lnTo>
                    <a:pt x="36766" y="708469"/>
                  </a:lnTo>
                  <a:lnTo>
                    <a:pt x="9882" y="668726"/>
                  </a:lnTo>
                  <a:lnTo>
                    <a:pt x="0" y="620267"/>
                  </a:lnTo>
                  <a:lnTo>
                    <a:pt x="0" y="12496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929608" y="4986026"/>
            <a:ext cx="1725930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158115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5" dirty="0">
                <a:latin typeface="Arial MT"/>
                <a:cs typeface="Arial MT"/>
              </a:rPr>
              <a:t>p</a:t>
            </a:r>
            <a:r>
              <a:rPr sz="1400" spc="-5" dirty="0">
                <a:latin typeface="Arial MT"/>
                <a:cs typeface="Arial MT"/>
              </a:rPr>
              <a:t>l</a:t>
            </a:r>
            <a:r>
              <a:rPr sz="1400" spc="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10" dirty="0">
                <a:latin typeface="Arial MT"/>
                <a:cs typeface="Arial MT"/>
              </a:rPr>
              <a:t> P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ss  or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Arial MT"/>
                <a:cs typeface="Arial MT"/>
              </a:rPr>
              <a:t>Lack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Knowledge??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702" y="3975611"/>
            <a:ext cx="4033520" cy="5594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330"/>
              </a:lnSpc>
              <a:spcBef>
                <a:spcPts val="320"/>
              </a:spcBef>
            </a:pP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Bob need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undergo a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surgery.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He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goes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a hospital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but finds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he cannot afford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that surgery.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He tries 2-3 </a:t>
            </a:r>
            <a:r>
              <a:rPr sz="1250" spc="-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2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hospitals</a:t>
            </a:r>
            <a:r>
              <a:rPr sz="1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fails</a:t>
            </a:r>
            <a:r>
              <a:rPr sz="1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 get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treatment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70966" y="4753990"/>
            <a:ext cx="4316730" cy="773430"/>
            <a:chOff x="370966" y="4753990"/>
            <a:chExt cx="4316730" cy="773430"/>
          </a:xfrm>
        </p:grpSpPr>
        <p:sp>
          <p:nvSpPr>
            <p:cNvPr id="40" name="object 40"/>
            <p:cNvSpPr/>
            <p:nvPr/>
          </p:nvSpPr>
          <p:spPr>
            <a:xfrm>
              <a:off x="385571" y="4768595"/>
              <a:ext cx="4287520" cy="744220"/>
            </a:xfrm>
            <a:custGeom>
              <a:avLst/>
              <a:gdLst/>
              <a:ahLst/>
              <a:cxnLst/>
              <a:rect l="l" t="t" r="r" b="b"/>
              <a:pathLst>
                <a:path w="4287520" h="744220">
                  <a:moveTo>
                    <a:pt x="4163567" y="743712"/>
                  </a:moveTo>
                  <a:lnTo>
                    <a:pt x="124968" y="743712"/>
                  </a:lnTo>
                  <a:lnTo>
                    <a:pt x="76509" y="734067"/>
                  </a:lnTo>
                  <a:lnTo>
                    <a:pt x="36766" y="707707"/>
                  </a:lnTo>
                  <a:lnTo>
                    <a:pt x="9882" y="668488"/>
                  </a:lnTo>
                  <a:lnTo>
                    <a:pt x="0" y="620268"/>
                  </a:lnTo>
                  <a:lnTo>
                    <a:pt x="0" y="123444"/>
                  </a:lnTo>
                  <a:lnTo>
                    <a:pt x="9882" y="75223"/>
                  </a:lnTo>
                  <a:lnTo>
                    <a:pt x="36766" y="36004"/>
                  </a:lnTo>
                  <a:lnTo>
                    <a:pt x="76509" y="9644"/>
                  </a:lnTo>
                  <a:lnTo>
                    <a:pt x="124968" y="0"/>
                  </a:lnTo>
                  <a:lnTo>
                    <a:pt x="4163567" y="0"/>
                  </a:lnTo>
                  <a:lnTo>
                    <a:pt x="4211788" y="9644"/>
                  </a:lnTo>
                  <a:lnTo>
                    <a:pt x="4251007" y="36004"/>
                  </a:lnTo>
                  <a:lnTo>
                    <a:pt x="4277367" y="75223"/>
                  </a:lnTo>
                  <a:lnTo>
                    <a:pt x="4287011" y="123444"/>
                  </a:lnTo>
                  <a:lnTo>
                    <a:pt x="4287011" y="620268"/>
                  </a:lnTo>
                  <a:lnTo>
                    <a:pt x="4277367" y="668488"/>
                  </a:lnTo>
                  <a:lnTo>
                    <a:pt x="4251007" y="707707"/>
                  </a:lnTo>
                  <a:lnTo>
                    <a:pt x="4211788" y="734067"/>
                  </a:lnTo>
                  <a:lnTo>
                    <a:pt x="4163567" y="743712"/>
                  </a:lnTo>
                  <a:close/>
                </a:path>
              </a:pathLst>
            </a:custGeom>
            <a:solidFill>
              <a:srgbClr val="C14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5571" y="4768595"/>
              <a:ext cx="4287520" cy="744220"/>
            </a:xfrm>
            <a:custGeom>
              <a:avLst/>
              <a:gdLst/>
              <a:ahLst/>
              <a:cxnLst/>
              <a:rect l="l" t="t" r="r" b="b"/>
              <a:pathLst>
                <a:path w="4287520" h="744220">
                  <a:moveTo>
                    <a:pt x="0" y="123444"/>
                  </a:moveTo>
                  <a:lnTo>
                    <a:pt x="9882" y="75223"/>
                  </a:lnTo>
                  <a:lnTo>
                    <a:pt x="36766" y="36004"/>
                  </a:lnTo>
                  <a:lnTo>
                    <a:pt x="76509" y="9644"/>
                  </a:lnTo>
                  <a:lnTo>
                    <a:pt x="124968" y="0"/>
                  </a:lnTo>
                  <a:lnTo>
                    <a:pt x="4163567" y="0"/>
                  </a:lnTo>
                  <a:lnTo>
                    <a:pt x="4211788" y="9644"/>
                  </a:lnTo>
                  <a:lnTo>
                    <a:pt x="4251007" y="36004"/>
                  </a:lnTo>
                  <a:lnTo>
                    <a:pt x="4277367" y="75223"/>
                  </a:lnTo>
                  <a:lnTo>
                    <a:pt x="4287011" y="123444"/>
                  </a:lnTo>
                  <a:lnTo>
                    <a:pt x="4287011" y="620268"/>
                  </a:lnTo>
                  <a:lnTo>
                    <a:pt x="4277367" y="668488"/>
                  </a:lnTo>
                  <a:lnTo>
                    <a:pt x="4251007" y="707707"/>
                  </a:lnTo>
                  <a:lnTo>
                    <a:pt x="4211788" y="734067"/>
                  </a:lnTo>
                  <a:lnTo>
                    <a:pt x="4163567" y="743712"/>
                  </a:lnTo>
                  <a:lnTo>
                    <a:pt x="124968" y="743712"/>
                  </a:lnTo>
                  <a:lnTo>
                    <a:pt x="76509" y="734067"/>
                  </a:lnTo>
                  <a:lnTo>
                    <a:pt x="36766" y="707707"/>
                  </a:lnTo>
                  <a:lnTo>
                    <a:pt x="9882" y="668488"/>
                  </a:lnTo>
                  <a:lnTo>
                    <a:pt x="0" y="620268"/>
                  </a:lnTo>
                  <a:lnTo>
                    <a:pt x="0" y="123444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59702" y="4845800"/>
            <a:ext cx="3858895" cy="5594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330"/>
              </a:lnSpc>
              <a:spcBef>
                <a:spcPts val="320"/>
              </a:spcBef>
            </a:pP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Bob goes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a bank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loan but they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ask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for a lot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 paperwork and </a:t>
            </a:r>
            <a:r>
              <a:rPr sz="1250" spc="5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very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consuming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process. He </a:t>
            </a:r>
            <a:r>
              <a:rPr sz="1250" spc="-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needs</a:t>
            </a:r>
            <a:r>
              <a:rPr sz="1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visit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bank</a:t>
            </a:r>
            <a:r>
              <a:rPr sz="1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regularly</a:t>
            </a:r>
            <a:r>
              <a:rPr sz="12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his</a:t>
            </a:r>
            <a:r>
              <a:rPr sz="1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done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1093" y="5601461"/>
            <a:ext cx="4316095" cy="774700"/>
            <a:chOff x="371093" y="5601461"/>
            <a:chExt cx="4316095" cy="774700"/>
          </a:xfrm>
        </p:grpSpPr>
        <p:sp>
          <p:nvSpPr>
            <p:cNvPr id="44" name="object 44"/>
            <p:cNvSpPr/>
            <p:nvPr/>
          </p:nvSpPr>
          <p:spPr>
            <a:xfrm>
              <a:off x="385571" y="5615939"/>
              <a:ext cx="4287520" cy="745490"/>
            </a:xfrm>
            <a:custGeom>
              <a:avLst/>
              <a:gdLst/>
              <a:ahLst/>
              <a:cxnLst/>
              <a:rect l="l" t="t" r="r" b="b"/>
              <a:pathLst>
                <a:path w="4287520" h="745489">
                  <a:moveTo>
                    <a:pt x="4163567" y="745236"/>
                  </a:moveTo>
                  <a:lnTo>
                    <a:pt x="124968" y="745236"/>
                  </a:lnTo>
                  <a:lnTo>
                    <a:pt x="76509" y="735353"/>
                  </a:lnTo>
                  <a:lnTo>
                    <a:pt x="36766" y="708469"/>
                  </a:lnTo>
                  <a:lnTo>
                    <a:pt x="9882" y="668726"/>
                  </a:lnTo>
                  <a:lnTo>
                    <a:pt x="0" y="620268"/>
                  </a:lnTo>
                  <a:lnTo>
                    <a:pt x="0" y="124968"/>
                  </a:lnTo>
                  <a:lnTo>
                    <a:pt x="9882" y="76509"/>
                  </a:lnTo>
                  <a:lnTo>
                    <a:pt x="36766" y="36766"/>
                  </a:lnTo>
                  <a:lnTo>
                    <a:pt x="76509" y="9882"/>
                  </a:lnTo>
                  <a:lnTo>
                    <a:pt x="124968" y="0"/>
                  </a:lnTo>
                  <a:lnTo>
                    <a:pt x="4163567" y="0"/>
                  </a:lnTo>
                  <a:lnTo>
                    <a:pt x="4211788" y="9882"/>
                  </a:lnTo>
                  <a:lnTo>
                    <a:pt x="4251007" y="36766"/>
                  </a:lnTo>
                  <a:lnTo>
                    <a:pt x="4277367" y="76509"/>
                  </a:lnTo>
                  <a:lnTo>
                    <a:pt x="4287011" y="124968"/>
                  </a:lnTo>
                  <a:lnTo>
                    <a:pt x="4287011" y="620268"/>
                  </a:lnTo>
                  <a:lnTo>
                    <a:pt x="4277367" y="668726"/>
                  </a:lnTo>
                  <a:lnTo>
                    <a:pt x="4251007" y="708469"/>
                  </a:lnTo>
                  <a:lnTo>
                    <a:pt x="4211788" y="735353"/>
                  </a:lnTo>
                  <a:lnTo>
                    <a:pt x="4163567" y="745236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5571" y="5615939"/>
              <a:ext cx="4287520" cy="745490"/>
            </a:xfrm>
            <a:custGeom>
              <a:avLst/>
              <a:gdLst/>
              <a:ahLst/>
              <a:cxnLst/>
              <a:rect l="l" t="t" r="r" b="b"/>
              <a:pathLst>
                <a:path w="4287520" h="745489">
                  <a:moveTo>
                    <a:pt x="0" y="124968"/>
                  </a:moveTo>
                  <a:lnTo>
                    <a:pt x="9882" y="76509"/>
                  </a:lnTo>
                  <a:lnTo>
                    <a:pt x="36766" y="36766"/>
                  </a:lnTo>
                  <a:lnTo>
                    <a:pt x="76509" y="9882"/>
                  </a:lnTo>
                  <a:lnTo>
                    <a:pt x="124968" y="0"/>
                  </a:lnTo>
                  <a:lnTo>
                    <a:pt x="4163567" y="0"/>
                  </a:lnTo>
                  <a:lnTo>
                    <a:pt x="4211788" y="9882"/>
                  </a:lnTo>
                  <a:lnTo>
                    <a:pt x="4251007" y="36766"/>
                  </a:lnTo>
                  <a:lnTo>
                    <a:pt x="4277367" y="76509"/>
                  </a:lnTo>
                  <a:lnTo>
                    <a:pt x="4287011" y="124968"/>
                  </a:lnTo>
                  <a:lnTo>
                    <a:pt x="4287011" y="620268"/>
                  </a:lnTo>
                  <a:lnTo>
                    <a:pt x="4277367" y="668726"/>
                  </a:lnTo>
                  <a:lnTo>
                    <a:pt x="4251007" y="708469"/>
                  </a:lnTo>
                  <a:lnTo>
                    <a:pt x="4211788" y="735353"/>
                  </a:lnTo>
                  <a:lnTo>
                    <a:pt x="4163567" y="745236"/>
                  </a:lnTo>
                  <a:lnTo>
                    <a:pt x="124968" y="745236"/>
                  </a:lnTo>
                  <a:lnTo>
                    <a:pt x="76509" y="735353"/>
                  </a:lnTo>
                  <a:lnTo>
                    <a:pt x="36766" y="708469"/>
                  </a:lnTo>
                  <a:lnTo>
                    <a:pt x="9882" y="668726"/>
                  </a:lnTo>
                  <a:lnTo>
                    <a:pt x="0" y="620268"/>
                  </a:lnTo>
                  <a:lnTo>
                    <a:pt x="0" y="12496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59702" y="5693137"/>
            <a:ext cx="3963035" cy="5594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just">
              <a:lnSpc>
                <a:spcPts val="1330"/>
              </a:lnSpc>
              <a:spcBef>
                <a:spcPts val="320"/>
              </a:spcBef>
            </a:pP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Bob </a:t>
            </a:r>
            <a:r>
              <a:rPr sz="1250" spc="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very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stressed and his health condition is getting </a:t>
            </a:r>
            <a:r>
              <a:rPr sz="1250" spc="-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worse </a:t>
            </a:r>
            <a:r>
              <a:rPr sz="1250" spc="5" dirty="0">
                <a:solidFill>
                  <a:srgbClr val="FFFFFF"/>
                </a:solidFill>
                <a:latin typeface="Arial MT"/>
                <a:cs typeface="Arial MT"/>
              </a:rPr>
              <a:t>everyday,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he is confused about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how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get help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treatment</a:t>
            </a:r>
            <a:r>
              <a:rPr sz="1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2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options</a:t>
            </a:r>
            <a:r>
              <a:rPr sz="1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56" y="1056131"/>
            <a:ext cx="3923665" cy="291465"/>
          </a:xfrm>
          <a:prstGeom prst="rect">
            <a:avLst/>
          </a:prstGeom>
          <a:solidFill>
            <a:srgbClr val="FDD82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20"/>
              </a:lnSpc>
            </a:pPr>
            <a:r>
              <a:rPr spc="105" dirty="0"/>
              <a:t>G</a:t>
            </a:r>
            <a:r>
              <a:rPr spc="-40" dirty="0"/>
              <a:t>e</a:t>
            </a:r>
            <a:r>
              <a:rPr spc="-105" dirty="0"/>
              <a:t>tt</a:t>
            </a:r>
            <a:r>
              <a:rPr spc="-90" dirty="0"/>
              <a:t>i</a:t>
            </a:r>
            <a:r>
              <a:rPr spc="-10" dirty="0"/>
              <a:t>n</a:t>
            </a:r>
            <a:r>
              <a:rPr spc="165" dirty="0"/>
              <a:t>g</a:t>
            </a:r>
            <a:r>
              <a:rPr spc="-80" dirty="0"/>
              <a:t> </a:t>
            </a:r>
            <a:r>
              <a:rPr spc="175" dirty="0"/>
              <a:t>S</a:t>
            </a:r>
            <a:r>
              <a:rPr spc="-105" dirty="0"/>
              <a:t>t</a:t>
            </a:r>
            <a:r>
              <a:rPr spc="20" dirty="0"/>
              <a:t>a</a:t>
            </a:r>
            <a:r>
              <a:rPr spc="-120" dirty="0"/>
              <a:t>r</a:t>
            </a:r>
            <a:r>
              <a:rPr spc="-105" dirty="0"/>
              <a:t>t</a:t>
            </a:r>
            <a:r>
              <a:rPr spc="-40" dirty="0"/>
              <a:t>e</a:t>
            </a:r>
            <a:r>
              <a:rPr spc="20" dirty="0"/>
              <a:t>d</a:t>
            </a:r>
            <a:r>
              <a:rPr spc="-85" dirty="0"/>
              <a:t> </a:t>
            </a:r>
            <a:r>
              <a:rPr spc="-15" dirty="0"/>
              <a:t>w</a:t>
            </a:r>
            <a:r>
              <a:rPr spc="-90" dirty="0"/>
              <a:t>i</a:t>
            </a:r>
            <a:r>
              <a:rPr spc="-105" dirty="0"/>
              <a:t>t</a:t>
            </a:r>
            <a:r>
              <a:rPr spc="-15" dirty="0"/>
              <a:t>h</a:t>
            </a:r>
            <a:r>
              <a:rPr spc="-90" dirty="0"/>
              <a:t> </a:t>
            </a:r>
            <a:r>
              <a:rPr spc="155" dirty="0"/>
              <a:t>D</a:t>
            </a:r>
            <a:r>
              <a:rPr spc="-90" dirty="0"/>
              <a:t>i</a:t>
            </a:r>
            <a:r>
              <a:rPr spc="170" dirty="0"/>
              <a:t>g</a:t>
            </a:r>
            <a:r>
              <a:rPr spc="-90" dirty="0"/>
              <a:t>i</a:t>
            </a:r>
            <a:r>
              <a:rPr spc="-105" dirty="0"/>
              <a:t>t</a:t>
            </a:r>
            <a:r>
              <a:rPr spc="20" dirty="0"/>
              <a:t>a</a:t>
            </a:r>
            <a:r>
              <a:rPr spc="-75" dirty="0"/>
              <a:t>l</a:t>
            </a:r>
            <a:r>
              <a:rPr spc="-80" dirty="0"/>
              <a:t> </a:t>
            </a:r>
            <a:r>
              <a:rPr spc="70" dirty="0"/>
              <a:t>P</a:t>
            </a:r>
            <a:r>
              <a:rPr spc="-85" dirty="0"/>
              <a:t>l</a:t>
            </a:r>
            <a:r>
              <a:rPr spc="20" dirty="0"/>
              <a:t>a</a:t>
            </a:r>
            <a:r>
              <a:rPr spc="-105" dirty="0"/>
              <a:t>t</a:t>
            </a:r>
            <a:r>
              <a:rPr spc="-70" dirty="0"/>
              <a:t>f</a:t>
            </a:r>
            <a:r>
              <a:rPr spc="35" dirty="0"/>
              <a:t>o</a:t>
            </a:r>
            <a:r>
              <a:rPr spc="-120" dirty="0"/>
              <a:t>r</a:t>
            </a:r>
            <a:r>
              <a:rPr spc="5"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35067" y="4793614"/>
            <a:ext cx="5062855" cy="1202690"/>
            <a:chOff x="4735067" y="4793614"/>
            <a:chExt cx="5062855" cy="1202690"/>
          </a:xfrm>
        </p:grpSpPr>
        <p:sp>
          <p:nvSpPr>
            <p:cNvPr id="4" name="object 4"/>
            <p:cNvSpPr/>
            <p:nvPr/>
          </p:nvSpPr>
          <p:spPr>
            <a:xfrm>
              <a:off x="4756403" y="4808219"/>
              <a:ext cx="5021580" cy="1173480"/>
            </a:xfrm>
            <a:custGeom>
              <a:avLst/>
              <a:gdLst/>
              <a:ahLst/>
              <a:cxnLst/>
              <a:rect l="l" t="t" r="r" b="b"/>
              <a:pathLst>
                <a:path w="5021580" h="1173479">
                  <a:moveTo>
                    <a:pt x="5021580" y="1173480"/>
                  </a:moveTo>
                  <a:lnTo>
                    <a:pt x="0" y="1173480"/>
                  </a:lnTo>
                  <a:lnTo>
                    <a:pt x="0" y="0"/>
                  </a:lnTo>
                  <a:lnTo>
                    <a:pt x="5021580" y="0"/>
                  </a:lnTo>
                  <a:lnTo>
                    <a:pt x="5021580" y="1173480"/>
                  </a:lnTo>
                  <a:close/>
                </a:path>
              </a:pathLst>
            </a:custGeom>
            <a:solidFill>
              <a:srgbClr val="D89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6403" y="4808219"/>
              <a:ext cx="5021580" cy="1173480"/>
            </a:xfrm>
            <a:custGeom>
              <a:avLst/>
              <a:gdLst/>
              <a:ahLst/>
              <a:cxnLst/>
              <a:rect l="l" t="t" r="r" b="b"/>
              <a:pathLst>
                <a:path w="5021580" h="1173479">
                  <a:moveTo>
                    <a:pt x="0" y="0"/>
                  </a:moveTo>
                  <a:lnTo>
                    <a:pt x="5021580" y="0"/>
                  </a:lnTo>
                  <a:lnTo>
                    <a:pt x="5021580" y="1173480"/>
                  </a:lnTo>
                  <a:lnTo>
                    <a:pt x="0" y="1173480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5067" y="5399532"/>
              <a:ext cx="2551175" cy="5775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9667" y="5399532"/>
              <a:ext cx="2548127" cy="57759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56403" y="4808220"/>
            <a:ext cx="5021580" cy="117348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65"/>
              </a:spcBef>
            </a:pP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endParaRPr sz="2200">
              <a:latin typeface="Arial MT"/>
              <a:cs typeface="Arial MT"/>
            </a:endParaRPr>
          </a:p>
          <a:p>
            <a:pPr marL="370205" marR="86360" indent="-264160">
              <a:lnSpc>
                <a:spcPts val="1090"/>
              </a:lnSpc>
              <a:spcBef>
                <a:spcPts val="2230"/>
              </a:spcBef>
              <a:tabLst>
                <a:tab pos="2607310" algn="l"/>
                <a:tab pos="2744470" algn="l"/>
              </a:tabLst>
            </a:pPr>
            <a:r>
              <a:rPr sz="1050" dirty="0">
                <a:latin typeface="Arial MT"/>
                <a:cs typeface="Arial MT"/>
              </a:rPr>
              <a:t>Implementing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personalized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Chatbot for	Verification of </a:t>
            </a:r>
            <a:r>
              <a:rPr sz="1050" spc="-5" dirty="0">
                <a:latin typeface="Arial MT"/>
                <a:cs typeface="Arial MT"/>
              </a:rPr>
              <a:t>connectivity of </a:t>
            </a:r>
            <a:r>
              <a:rPr sz="1050" dirty="0">
                <a:latin typeface="Arial MT"/>
                <a:cs typeface="Arial MT"/>
              </a:rPr>
              <a:t>medical &amp;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simplifying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the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of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platform		financial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institutions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users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41799" y="3004439"/>
            <a:ext cx="5050790" cy="1835150"/>
            <a:chOff x="4741799" y="3004439"/>
            <a:chExt cx="5050790" cy="1835150"/>
          </a:xfrm>
        </p:grpSpPr>
        <p:sp>
          <p:nvSpPr>
            <p:cNvPr id="10" name="object 10"/>
            <p:cNvSpPr/>
            <p:nvPr/>
          </p:nvSpPr>
          <p:spPr>
            <a:xfrm>
              <a:off x="4756404" y="3019044"/>
              <a:ext cx="5021580" cy="1805939"/>
            </a:xfrm>
            <a:custGeom>
              <a:avLst/>
              <a:gdLst/>
              <a:ahLst/>
              <a:cxnLst/>
              <a:rect l="l" t="t" r="r" b="b"/>
              <a:pathLst>
                <a:path w="5021580" h="1805939">
                  <a:moveTo>
                    <a:pt x="2511552" y="1805939"/>
                  </a:moveTo>
                  <a:lnTo>
                    <a:pt x="2058924" y="1354835"/>
                  </a:lnTo>
                  <a:lnTo>
                    <a:pt x="2286000" y="1354835"/>
                  </a:lnTo>
                  <a:lnTo>
                    <a:pt x="2286000" y="1173479"/>
                  </a:lnTo>
                  <a:lnTo>
                    <a:pt x="0" y="1173479"/>
                  </a:lnTo>
                  <a:lnTo>
                    <a:pt x="0" y="0"/>
                  </a:lnTo>
                  <a:lnTo>
                    <a:pt x="5021580" y="0"/>
                  </a:lnTo>
                  <a:lnTo>
                    <a:pt x="5021580" y="1173479"/>
                  </a:lnTo>
                  <a:lnTo>
                    <a:pt x="2737104" y="1173479"/>
                  </a:lnTo>
                  <a:lnTo>
                    <a:pt x="2737104" y="1354835"/>
                  </a:lnTo>
                  <a:lnTo>
                    <a:pt x="2962656" y="1354835"/>
                  </a:lnTo>
                  <a:lnTo>
                    <a:pt x="2511552" y="1805939"/>
                  </a:lnTo>
                  <a:close/>
                </a:path>
              </a:pathLst>
            </a:custGeom>
            <a:solidFill>
              <a:srgbClr val="8A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6404" y="3019044"/>
              <a:ext cx="5021580" cy="1805939"/>
            </a:xfrm>
            <a:custGeom>
              <a:avLst/>
              <a:gdLst/>
              <a:ahLst/>
              <a:cxnLst/>
              <a:rect l="l" t="t" r="r" b="b"/>
              <a:pathLst>
                <a:path w="5021580" h="1805939">
                  <a:moveTo>
                    <a:pt x="5021580" y="1173479"/>
                  </a:moveTo>
                  <a:lnTo>
                    <a:pt x="2737104" y="1173479"/>
                  </a:lnTo>
                  <a:lnTo>
                    <a:pt x="2737104" y="1354835"/>
                  </a:lnTo>
                  <a:lnTo>
                    <a:pt x="2962656" y="1354835"/>
                  </a:lnTo>
                  <a:lnTo>
                    <a:pt x="2511552" y="1805939"/>
                  </a:lnTo>
                  <a:lnTo>
                    <a:pt x="2058924" y="1354835"/>
                  </a:lnTo>
                  <a:lnTo>
                    <a:pt x="2286000" y="1354835"/>
                  </a:lnTo>
                  <a:lnTo>
                    <a:pt x="2286000" y="1173479"/>
                  </a:lnTo>
                  <a:lnTo>
                    <a:pt x="0" y="1173479"/>
                  </a:lnTo>
                  <a:lnTo>
                    <a:pt x="0" y="0"/>
                  </a:lnTo>
                  <a:lnTo>
                    <a:pt x="5021580" y="0"/>
                  </a:lnTo>
                  <a:lnTo>
                    <a:pt x="5021580" y="117347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52478" y="3128286"/>
            <a:ext cx="203200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5067" y="3633216"/>
            <a:ext cx="2551175" cy="57759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26050" y="3679985"/>
            <a:ext cx="2374900" cy="46418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065" marR="5080" algn="ctr">
              <a:lnSpc>
                <a:spcPts val="1090"/>
              </a:lnSpc>
              <a:spcBef>
                <a:spcPts val="284"/>
              </a:spcBef>
            </a:pPr>
            <a:r>
              <a:rPr sz="1050" dirty="0">
                <a:latin typeface="Arial MT"/>
                <a:cs typeface="Arial MT"/>
              </a:rPr>
              <a:t>Connecting medical facilities to </a:t>
            </a:r>
            <a:r>
              <a:rPr sz="1050" spc="-5" dirty="0">
                <a:latin typeface="Arial MT"/>
                <a:cs typeface="Arial MT"/>
              </a:rPr>
              <a:t>relevant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schemes </a:t>
            </a:r>
            <a:r>
              <a:rPr sz="1050" spc="-5" dirty="0">
                <a:latin typeface="Arial MT"/>
                <a:cs typeface="Arial MT"/>
              </a:rPr>
              <a:t>provided </a:t>
            </a:r>
            <a:r>
              <a:rPr sz="1050" dirty="0">
                <a:latin typeface="Arial MT"/>
                <a:cs typeface="Arial MT"/>
              </a:rPr>
              <a:t>by financial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institutions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49667" y="3633216"/>
            <a:ext cx="2548127" cy="57759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74184" y="3679985"/>
            <a:ext cx="2301240" cy="46418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-1905" algn="ctr">
              <a:lnSpc>
                <a:spcPts val="1090"/>
              </a:lnSpc>
              <a:spcBef>
                <a:spcPts val="284"/>
              </a:spcBef>
            </a:pPr>
            <a:r>
              <a:rPr sz="1050" spc="-5" dirty="0">
                <a:latin typeface="Arial MT"/>
                <a:cs typeface="Arial MT"/>
              </a:rPr>
              <a:t>Providing </a:t>
            </a:r>
            <a:r>
              <a:rPr sz="1050" dirty="0">
                <a:latin typeface="Arial MT"/>
                <a:cs typeface="Arial MT"/>
              </a:rPr>
              <a:t>personalized suggestions </a:t>
            </a:r>
            <a:r>
              <a:rPr sz="1050" spc="-5" dirty="0">
                <a:latin typeface="Arial MT"/>
                <a:cs typeface="Arial MT"/>
              </a:rPr>
              <a:t>to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end-users about </a:t>
            </a:r>
            <a:r>
              <a:rPr sz="1050" dirty="0">
                <a:latin typeface="Arial MT"/>
                <a:cs typeface="Arial MT"/>
              </a:rPr>
              <a:t>useful facilities based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their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profile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41799" y="1216786"/>
            <a:ext cx="5050790" cy="1835150"/>
            <a:chOff x="4741799" y="1216786"/>
            <a:chExt cx="5050790" cy="1835150"/>
          </a:xfrm>
        </p:grpSpPr>
        <p:sp>
          <p:nvSpPr>
            <p:cNvPr id="18" name="object 18"/>
            <p:cNvSpPr/>
            <p:nvPr/>
          </p:nvSpPr>
          <p:spPr>
            <a:xfrm>
              <a:off x="4756404" y="1231391"/>
              <a:ext cx="5021580" cy="1805939"/>
            </a:xfrm>
            <a:custGeom>
              <a:avLst/>
              <a:gdLst/>
              <a:ahLst/>
              <a:cxnLst/>
              <a:rect l="l" t="t" r="r" b="b"/>
              <a:pathLst>
                <a:path w="5021580" h="1805939">
                  <a:moveTo>
                    <a:pt x="2511552" y="1805939"/>
                  </a:moveTo>
                  <a:lnTo>
                    <a:pt x="2058924" y="1354835"/>
                  </a:lnTo>
                  <a:lnTo>
                    <a:pt x="2286000" y="1354835"/>
                  </a:lnTo>
                  <a:lnTo>
                    <a:pt x="2286000" y="1173479"/>
                  </a:lnTo>
                  <a:lnTo>
                    <a:pt x="0" y="1173479"/>
                  </a:lnTo>
                  <a:lnTo>
                    <a:pt x="0" y="0"/>
                  </a:lnTo>
                  <a:lnTo>
                    <a:pt x="5021580" y="0"/>
                  </a:lnTo>
                  <a:lnTo>
                    <a:pt x="5021580" y="1173479"/>
                  </a:lnTo>
                  <a:lnTo>
                    <a:pt x="2737104" y="1173479"/>
                  </a:lnTo>
                  <a:lnTo>
                    <a:pt x="2737104" y="1354835"/>
                  </a:lnTo>
                  <a:lnTo>
                    <a:pt x="2962656" y="1354835"/>
                  </a:lnTo>
                  <a:lnTo>
                    <a:pt x="2511552" y="1805939"/>
                  </a:lnTo>
                  <a:close/>
                </a:path>
              </a:pathLst>
            </a:custGeom>
            <a:solidFill>
              <a:srgbClr val="56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6404" y="1231391"/>
              <a:ext cx="5021580" cy="1805939"/>
            </a:xfrm>
            <a:custGeom>
              <a:avLst/>
              <a:gdLst/>
              <a:ahLst/>
              <a:cxnLst/>
              <a:rect l="l" t="t" r="r" b="b"/>
              <a:pathLst>
                <a:path w="5021580" h="1805939">
                  <a:moveTo>
                    <a:pt x="5021580" y="1173479"/>
                  </a:moveTo>
                  <a:lnTo>
                    <a:pt x="2737104" y="1173479"/>
                  </a:lnTo>
                  <a:lnTo>
                    <a:pt x="2737104" y="1354835"/>
                  </a:lnTo>
                  <a:lnTo>
                    <a:pt x="2962656" y="1354835"/>
                  </a:lnTo>
                  <a:lnTo>
                    <a:pt x="2511552" y="1805939"/>
                  </a:lnTo>
                  <a:lnTo>
                    <a:pt x="2058924" y="1354835"/>
                  </a:lnTo>
                  <a:lnTo>
                    <a:pt x="2286000" y="1354835"/>
                  </a:lnTo>
                  <a:lnTo>
                    <a:pt x="2286000" y="1173479"/>
                  </a:lnTo>
                  <a:lnTo>
                    <a:pt x="0" y="1173479"/>
                  </a:lnTo>
                  <a:lnTo>
                    <a:pt x="0" y="0"/>
                  </a:lnTo>
                  <a:lnTo>
                    <a:pt x="5021580" y="0"/>
                  </a:lnTo>
                  <a:lnTo>
                    <a:pt x="5021580" y="117347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85704" y="1339042"/>
            <a:ext cx="416623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and Digitalization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5067" y="1845563"/>
            <a:ext cx="2551175" cy="57759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897674" y="1960879"/>
            <a:ext cx="2228215" cy="3251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73990" marR="5080" indent="-161925">
              <a:lnSpc>
                <a:spcPts val="1090"/>
              </a:lnSpc>
              <a:spcBef>
                <a:spcPts val="284"/>
              </a:spcBef>
            </a:pPr>
            <a:r>
              <a:rPr sz="1050" dirty="0">
                <a:latin typeface="Arial MT"/>
                <a:cs typeface="Arial MT"/>
              </a:rPr>
              <a:t>Collecting data </a:t>
            </a:r>
            <a:r>
              <a:rPr sz="1050" spc="-5" dirty="0">
                <a:latin typeface="Arial MT"/>
                <a:cs typeface="Arial MT"/>
              </a:rPr>
              <a:t>of end-users, </a:t>
            </a:r>
            <a:r>
              <a:rPr sz="1050" dirty="0">
                <a:latin typeface="Arial MT"/>
                <a:cs typeface="Arial MT"/>
              </a:rPr>
              <a:t>medical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institutes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financial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institutes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49667" y="1845563"/>
            <a:ext cx="2548127" cy="57759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488455" y="1890810"/>
            <a:ext cx="2072005" cy="46418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065" marR="5080" algn="ctr">
              <a:lnSpc>
                <a:spcPts val="1090"/>
              </a:lnSpc>
              <a:spcBef>
                <a:spcPts val="284"/>
              </a:spcBef>
            </a:pPr>
            <a:r>
              <a:rPr sz="1050" dirty="0">
                <a:latin typeface="Arial MT"/>
                <a:cs typeface="Arial MT"/>
              </a:rPr>
              <a:t>Cleaning and </a:t>
            </a:r>
            <a:r>
              <a:rPr sz="1050" spc="-5" dirty="0">
                <a:latin typeface="Arial MT"/>
                <a:cs typeface="Arial MT"/>
              </a:rPr>
              <a:t>validating data </a:t>
            </a:r>
            <a:r>
              <a:rPr sz="1050" dirty="0">
                <a:latin typeface="Arial MT"/>
                <a:cs typeface="Arial MT"/>
              </a:rPr>
              <a:t>using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proofs, certificates, and </a:t>
            </a:r>
            <a:r>
              <a:rPr sz="1050" spc="-5" dirty="0">
                <a:latin typeface="Arial MT"/>
                <a:cs typeface="Arial MT"/>
              </a:rPr>
              <a:t>other </a:t>
            </a:r>
            <a:r>
              <a:rPr sz="1050" dirty="0">
                <a:latin typeface="Arial MT"/>
                <a:cs typeface="Arial MT"/>
              </a:rPr>
              <a:t> documents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(one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time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process)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2970" y="2568574"/>
            <a:ext cx="3907790" cy="984885"/>
            <a:chOff x="402970" y="2568574"/>
            <a:chExt cx="3907790" cy="984885"/>
          </a:xfrm>
        </p:grpSpPr>
        <p:sp>
          <p:nvSpPr>
            <p:cNvPr id="26" name="object 26"/>
            <p:cNvSpPr/>
            <p:nvPr/>
          </p:nvSpPr>
          <p:spPr>
            <a:xfrm>
              <a:off x="417575" y="2583180"/>
              <a:ext cx="668020" cy="955675"/>
            </a:xfrm>
            <a:custGeom>
              <a:avLst/>
              <a:gdLst/>
              <a:ahLst/>
              <a:cxnLst/>
              <a:rect l="l" t="t" r="r" b="b"/>
              <a:pathLst>
                <a:path w="668019" h="955675">
                  <a:moveTo>
                    <a:pt x="333755" y="955547"/>
                  </a:moveTo>
                  <a:lnTo>
                    <a:pt x="0" y="620267"/>
                  </a:lnTo>
                  <a:lnTo>
                    <a:pt x="0" y="0"/>
                  </a:lnTo>
                  <a:lnTo>
                    <a:pt x="333755" y="333755"/>
                  </a:lnTo>
                  <a:lnTo>
                    <a:pt x="667511" y="0"/>
                  </a:lnTo>
                  <a:lnTo>
                    <a:pt x="667511" y="620267"/>
                  </a:lnTo>
                  <a:lnTo>
                    <a:pt x="333755" y="955547"/>
                  </a:lnTo>
                  <a:close/>
                </a:path>
              </a:pathLst>
            </a:custGeom>
            <a:solidFill>
              <a:srgbClr val="D89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7575" y="2583180"/>
              <a:ext cx="668020" cy="955675"/>
            </a:xfrm>
            <a:custGeom>
              <a:avLst/>
              <a:gdLst/>
              <a:ahLst/>
              <a:cxnLst/>
              <a:rect l="l" t="t" r="r" b="b"/>
              <a:pathLst>
                <a:path w="668019" h="955675">
                  <a:moveTo>
                    <a:pt x="667511" y="0"/>
                  </a:moveTo>
                  <a:lnTo>
                    <a:pt x="667511" y="620267"/>
                  </a:lnTo>
                  <a:lnTo>
                    <a:pt x="333755" y="955547"/>
                  </a:lnTo>
                  <a:lnTo>
                    <a:pt x="0" y="620267"/>
                  </a:lnTo>
                  <a:lnTo>
                    <a:pt x="0" y="0"/>
                  </a:lnTo>
                  <a:lnTo>
                    <a:pt x="333755" y="333755"/>
                  </a:lnTo>
                  <a:lnTo>
                    <a:pt x="667511" y="0"/>
                  </a:lnTo>
                  <a:close/>
                </a:path>
              </a:pathLst>
            </a:custGeom>
            <a:ln w="28956">
              <a:solidFill>
                <a:srgbClr val="D89E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2039" y="2577083"/>
              <a:ext cx="3220211" cy="63245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85088" y="2583179"/>
              <a:ext cx="3211195" cy="620395"/>
            </a:xfrm>
            <a:custGeom>
              <a:avLst/>
              <a:gdLst/>
              <a:ahLst/>
              <a:cxnLst/>
              <a:rect l="l" t="t" r="r" b="b"/>
              <a:pathLst>
                <a:path w="3211195" h="620394">
                  <a:moveTo>
                    <a:pt x="3211067" y="103632"/>
                  </a:moveTo>
                  <a:lnTo>
                    <a:pt x="3211067" y="516636"/>
                  </a:lnTo>
                  <a:lnTo>
                    <a:pt x="3203019" y="557260"/>
                  </a:lnTo>
                  <a:lnTo>
                    <a:pt x="3180968" y="590169"/>
                  </a:lnTo>
                  <a:lnTo>
                    <a:pt x="3148060" y="612219"/>
                  </a:lnTo>
                  <a:lnTo>
                    <a:pt x="3107435" y="620268"/>
                  </a:lnTo>
                  <a:lnTo>
                    <a:pt x="0" y="620268"/>
                  </a:lnTo>
                  <a:lnTo>
                    <a:pt x="0" y="0"/>
                  </a:lnTo>
                  <a:lnTo>
                    <a:pt x="3107435" y="0"/>
                  </a:lnTo>
                  <a:lnTo>
                    <a:pt x="3148060" y="8048"/>
                  </a:lnTo>
                  <a:lnTo>
                    <a:pt x="3180968" y="30099"/>
                  </a:lnTo>
                  <a:lnTo>
                    <a:pt x="3203019" y="63007"/>
                  </a:lnTo>
                  <a:lnTo>
                    <a:pt x="3211067" y="103632"/>
                  </a:lnTo>
                  <a:close/>
                </a:path>
              </a:pathLst>
            </a:custGeom>
            <a:ln w="28956">
              <a:solidFill>
                <a:srgbClr val="D89E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24774" y="2625306"/>
            <a:ext cx="2790825" cy="5111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ts val="1210"/>
              </a:lnSpc>
              <a:spcBef>
                <a:spcPts val="295"/>
              </a:spcBef>
            </a:pPr>
            <a:r>
              <a:rPr sz="1150" spc="5" dirty="0">
                <a:latin typeface="Arial MT"/>
                <a:cs typeface="Arial MT"/>
              </a:rPr>
              <a:t>Approaching hospitals </a:t>
            </a:r>
            <a:r>
              <a:rPr sz="1150" dirty="0">
                <a:latin typeface="Arial MT"/>
                <a:cs typeface="Arial MT"/>
              </a:rPr>
              <a:t>to </a:t>
            </a:r>
            <a:r>
              <a:rPr sz="1150" spc="5" dirty="0">
                <a:latin typeface="Arial MT"/>
                <a:cs typeface="Arial MT"/>
              </a:rPr>
              <a:t>know </a:t>
            </a:r>
            <a:r>
              <a:rPr sz="1150" dirty="0">
                <a:latin typeface="Arial MT"/>
                <a:cs typeface="Arial MT"/>
              </a:rPr>
              <a:t>about their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medical facilities </a:t>
            </a:r>
            <a:r>
              <a:rPr sz="1150" dirty="0">
                <a:latin typeface="Arial MT"/>
                <a:cs typeface="Arial MT"/>
              </a:rPr>
              <a:t>and </a:t>
            </a:r>
            <a:r>
              <a:rPr sz="1150" spc="5" dirty="0">
                <a:latin typeface="Arial MT"/>
                <a:cs typeface="Arial MT"/>
              </a:rPr>
              <a:t>cost of every service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and</a:t>
            </a:r>
            <a:r>
              <a:rPr sz="1150" spc="1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medicine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2970" y="3341242"/>
            <a:ext cx="3907790" cy="984885"/>
            <a:chOff x="402970" y="3341242"/>
            <a:chExt cx="3907790" cy="984885"/>
          </a:xfrm>
        </p:grpSpPr>
        <p:sp>
          <p:nvSpPr>
            <p:cNvPr id="32" name="object 32"/>
            <p:cNvSpPr/>
            <p:nvPr/>
          </p:nvSpPr>
          <p:spPr>
            <a:xfrm>
              <a:off x="417575" y="3355847"/>
              <a:ext cx="668020" cy="955675"/>
            </a:xfrm>
            <a:custGeom>
              <a:avLst/>
              <a:gdLst/>
              <a:ahLst/>
              <a:cxnLst/>
              <a:rect l="l" t="t" r="r" b="b"/>
              <a:pathLst>
                <a:path w="668019" h="955675">
                  <a:moveTo>
                    <a:pt x="333755" y="955548"/>
                  </a:moveTo>
                  <a:lnTo>
                    <a:pt x="0" y="620267"/>
                  </a:lnTo>
                  <a:lnTo>
                    <a:pt x="0" y="0"/>
                  </a:lnTo>
                  <a:lnTo>
                    <a:pt x="333755" y="333755"/>
                  </a:lnTo>
                  <a:lnTo>
                    <a:pt x="667511" y="0"/>
                  </a:lnTo>
                  <a:lnTo>
                    <a:pt x="667511" y="620267"/>
                  </a:lnTo>
                  <a:lnTo>
                    <a:pt x="333755" y="955548"/>
                  </a:lnTo>
                  <a:close/>
                </a:path>
              </a:pathLst>
            </a:custGeom>
            <a:solidFill>
              <a:srgbClr val="CDB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7575" y="3355847"/>
              <a:ext cx="668020" cy="955675"/>
            </a:xfrm>
            <a:custGeom>
              <a:avLst/>
              <a:gdLst/>
              <a:ahLst/>
              <a:cxnLst/>
              <a:rect l="l" t="t" r="r" b="b"/>
              <a:pathLst>
                <a:path w="668019" h="955675">
                  <a:moveTo>
                    <a:pt x="667511" y="0"/>
                  </a:moveTo>
                  <a:lnTo>
                    <a:pt x="667511" y="620267"/>
                  </a:lnTo>
                  <a:lnTo>
                    <a:pt x="333755" y="955548"/>
                  </a:lnTo>
                  <a:lnTo>
                    <a:pt x="0" y="620267"/>
                  </a:lnTo>
                  <a:lnTo>
                    <a:pt x="0" y="0"/>
                  </a:lnTo>
                  <a:lnTo>
                    <a:pt x="333755" y="333755"/>
                  </a:lnTo>
                  <a:lnTo>
                    <a:pt x="667511" y="0"/>
                  </a:lnTo>
                  <a:close/>
                </a:path>
              </a:pathLst>
            </a:custGeom>
            <a:ln w="28956">
              <a:solidFill>
                <a:srgbClr val="CDB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039" y="3349751"/>
              <a:ext cx="3220211" cy="63245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85088" y="3355848"/>
              <a:ext cx="3211195" cy="620395"/>
            </a:xfrm>
            <a:custGeom>
              <a:avLst/>
              <a:gdLst/>
              <a:ahLst/>
              <a:cxnLst/>
              <a:rect l="l" t="t" r="r" b="b"/>
              <a:pathLst>
                <a:path w="3211195" h="620395">
                  <a:moveTo>
                    <a:pt x="3211067" y="103632"/>
                  </a:moveTo>
                  <a:lnTo>
                    <a:pt x="3211067" y="516636"/>
                  </a:lnTo>
                  <a:lnTo>
                    <a:pt x="3203019" y="557260"/>
                  </a:lnTo>
                  <a:lnTo>
                    <a:pt x="3180968" y="590169"/>
                  </a:lnTo>
                  <a:lnTo>
                    <a:pt x="3148060" y="612219"/>
                  </a:lnTo>
                  <a:lnTo>
                    <a:pt x="3107435" y="620268"/>
                  </a:lnTo>
                  <a:lnTo>
                    <a:pt x="0" y="620268"/>
                  </a:lnTo>
                  <a:lnTo>
                    <a:pt x="0" y="0"/>
                  </a:lnTo>
                  <a:lnTo>
                    <a:pt x="3107435" y="0"/>
                  </a:lnTo>
                  <a:lnTo>
                    <a:pt x="3148060" y="8048"/>
                  </a:lnTo>
                  <a:lnTo>
                    <a:pt x="3180968" y="30099"/>
                  </a:lnTo>
                  <a:lnTo>
                    <a:pt x="3203019" y="63007"/>
                  </a:lnTo>
                  <a:lnTo>
                    <a:pt x="3211067" y="103632"/>
                  </a:lnTo>
                  <a:close/>
                </a:path>
              </a:pathLst>
            </a:custGeom>
            <a:ln w="28956">
              <a:solidFill>
                <a:srgbClr val="CDB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24774" y="3398006"/>
            <a:ext cx="2974340" cy="5111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95"/>
              </a:spcBef>
            </a:pPr>
            <a:r>
              <a:rPr sz="1150" dirty="0">
                <a:latin typeface="Arial MT"/>
                <a:cs typeface="Arial MT"/>
              </a:rPr>
              <a:t>Gathering</a:t>
            </a:r>
            <a:r>
              <a:rPr sz="1150" spc="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data</a:t>
            </a:r>
            <a:r>
              <a:rPr sz="1150" spc="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about</a:t>
            </a:r>
            <a:r>
              <a:rPr sz="1150" spc="2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health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insurance and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other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services</a:t>
            </a:r>
            <a:r>
              <a:rPr sz="1150" spc="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through</a:t>
            </a:r>
            <a:r>
              <a:rPr sz="1150" spc="3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financial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institutes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like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banks,</a:t>
            </a:r>
            <a:r>
              <a:rPr sz="115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insurance</a:t>
            </a:r>
            <a:r>
              <a:rPr sz="1150" spc="1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agencies, etc.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2970" y="4113910"/>
            <a:ext cx="3907790" cy="984885"/>
            <a:chOff x="402970" y="4113910"/>
            <a:chExt cx="3907790" cy="984885"/>
          </a:xfrm>
        </p:grpSpPr>
        <p:sp>
          <p:nvSpPr>
            <p:cNvPr id="38" name="object 38"/>
            <p:cNvSpPr/>
            <p:nvPr/>
          </p:nvSpPr>
          <p:spPr>
            <a:xfrm>
              <a:off x="417575" y="4128515"/>
              <a:ext cx="668020" cy="955675"/>
            </a:xfrm>
            <a:custGeom>
              <a:avLst/>
              <a:gdLst/>
              <a:ahLst/>
              <a:cxnLst/>
              <a:rect l="l" t="t" r="r" b="b"/>
              <a:pathLst>
                <a:path w="668019" h="955675">
                  <a:moveTo>
                    <a:pt x="333755" y="955548"/>
                  </a:moveTo>
                  <a:lnTo>
                    <a:pt x="0" y="620267"/>
                  </a:lnTo>
                  <a:lnTo>
                    <a:pt x="0" y="0"/>
                  </a:lnTo>
                  <a:lnTo>
                    <a:pt x="333755" y="333756"/>
                  </a:lnTo>
                  <a:lnTo>
                    <a:pt x="667511" y="0"/>
                  </a:lnTo>
                  <a:lnTo>
                    <a:pt x="667511" y="620267"/>
                  </a:lnTo>
                  <a:lnTo>
                    <a:pt x="333755" y="955548"/>
                  </a:lnTo>
                  <a:close/>
                </a:path>
              </a:pathLst>
            </a:custGeom>
            <a:solidFill>
              <a:srgbClr val="B1B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7575" y="4128515"/>
              <a:ext cx="668020" cy="955675"/>
            </a:xfrm>
            <a:custGeom>
              <a:avLst/>
              <a:gdLst/>
              <a:ahLst/>
              <a:cxnLst/>
              <a:rect l="l" t="t" r="r" b="b"/>
              <a:pathLst>
                <a:path w="668019" h="955675">
                  <a:moveTo>
                    <a:pt x="667511" y="0"/>
                  </a:moveTo>
                  <a:lnTo>
                    <a:pt x="667511" y="620267"/>
                  </a:lnTo>
                  <a:lnTo>
                    <a:pt x="333755" y="955548"/>
                  </a:lnTo>
                  <a:lnTo>
                    <a:pt x="0" y="620267"/>
                  </a:lnTo>
                  <a:lnTo>
                    <a:pt x="0" y="0"/>
                  </a:lnTo>
                  <a:lnTo>
                    <a:pt x="333755" y="333756"/>
                  </a:lnTo>
                  <a:lnTo>
                    <a:pt x="667511" y="0"/>
                  </a:lnTo>
                  <a:close/>
                </a:path>
              </a:pathLst>
            </a:custGeom>
            <a:ln w="28956">
              <a:solidFill>
                <a:srgbClr val="B1BC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2039" y="4123943"/>
              <a:ext cx="3220211" cy="63093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85088" y="4128515"/>
              <a:ext cx="3211195" cy="620395"/>
            </a:xfrm>
            <a:custGeom>
              <a:avLst/>
              <a:gdLst/>
              <a:ahLst/>
              <a:cxnLst/>
              <a:rect l="l" t="t" r="r" b="b"/>
              <a:pathLst>
                <a:path w="3211195" h="620395">
                  <a:moveTo>
                    <a:pt x="3211067" y="103632"/>
                  </a:moveTo>
                  <a:lnTo>
                    <a:pt x="3211067" y="516636"/>
                  </a:lnTo>
                  <a:lnTo>
                    <a:pt x="3203019" y="557260"/>
                  </a:lnTo>
                  <a:lnTo>
                    <a:pt x="3180968" y="590169"/>
                  </a:lnTo>
                  <a:lnTo>
                    <a:pt x="3148060" y="612219"/>
                  </a:lnTo>
                  <a:lnTo>
                    <a:pt x="3107435" y="620268"/>
                  </a:lnTo>
                  <a:lnTo>
                    <a:pt x="0" y="620268"/>
                  </a:lnTo>
                  <a:lnTo>
                    <a:pt x="0" y="0"/>
                  </a:lnTo>
                  <a:lnTo>
                    <a:pt x="3107435" y="0"/>
                  </a:lnTo>
                  <a:lnTo>
                    <a:pt x="3148060" y="8048"/>
                  </a:lnTo>
                  <a:lnTo>
                    <a:pt x="3180968" y="30099"/>
                  </a:lnTo>
                  <a:lnTo>
                    <a:pt x="3203019" y="63007"/>
                  </a:lnTo>
                  <a:lnTo>
                    <a:pt x="3211067" y="103632"/>
                  </a:lnTo>
                  <a:close/>
                </a:path>
              </a:pathLst>
            </a:custGeom>
            <a:ln w="28956">
              <a:solidFill>
                <a:srgbClr val="B1BC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24774" y="4170634"/>
            <a:ext cx="2924175" cy="5111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95"/>
              </a:spcBef>
            </a:pPr>
            <a:r>
              <a:rPr sz="1150" dirty="0">
                <a:latin typeface="Arial MT"/>
                <a:cs typeface="Arial MT"/>
              </a:rPr>
              <a:t>Generating</a:t>
            </a:r>
            <a:r>
              <a:rPr sz="1150" spc="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database</a:t>
            </a:r>
            <a:r>
              <a:rPr sz="1150" spc="3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of</a:t>
            </a:r>
            <a:r>
              <a:rPr sz="1150" spc="-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end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users importing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their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basic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details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and</a:t>
            </a:r>
            <a:r>
              <a:rPr sz="1150" spc="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general</a:t>
            </a:r>
            <a:r>
              <a:rPr sz="1150" spc="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physical</a:t>
            </a:r>
            <a:r>
              <a:rPr sz="1150" spc="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and </a:t>
            </a:r>
            <a:r>
              <a:rPr sz="1150" spc="5" dirty="0">
                <a:latin typeface="Arial MT"/>
                <a:cs typeface="Arial MT"/>
              </a:rPr>
              <a:t> medical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data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03097" y="4886705"/>
            <a:ext cx="3907790" cy="984885"/>
            <a:chOff x="403097" y="4886705"/>
            <a:chExt cx="3907790" cy="984885"/>
          </a:xfrm>
        </p:grpSpPr>
        <p:sp>
          <p:nvSpPr>
            <p:cNvPr id="44" name="object 44"/>
            <p:cNvSpPr/>
            <p:nvPr/>
          </p:nvSpPr>
          <p:spPr>
            <a:xfrm>
              <a:off x="417575" y="4901183"/>
              <a:ext cx="668020" cy="955675"/>
            </a:xfrm>
            <a:custGeom>
              <a:avLst/>
              <a:gdLst/>
              <a:ahLst/>
              <a:cxnLst/>
              <a:rect l="l" t="t" r="r" b="b"/>
              <a:pathLst>
                <a:path w="668019" h="955675">
                  <a:moveTo>
                    <a:pt x="333755" y="955548"/>
                  </a:moveTo>
                  <a:lnTo>
                    <a:pt x="0" y="620267"/>
                  </a:lnTo>
                  <a:lnTo>
                    <a:pt x="0" y="0"/>
                  </a:lnTo>
                  <a:lnTo>
                    <a:pt x="333755" y="333755"/>
                  </a:lnTo>
                  <a:lnTo>
                    <a:pt x="667511" y="0"/>
                  </a:lnTo>
                  <a:lnTo>
                    <a:pt x="667511" y="620267"/>
                  </a:lnTo>
                  <a:lnTo>
                    <a:pt x="333755" y="955548"/>
                  </a:lnTo>
                  <a:close/>
                </a:path>
              </a:pathLst>
            </a:custGeom>
            <a:solidFill>
              <a:srgbClr val="8A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7575" y="4901183"/>
              <a:ext cx="668020" cy="955675"/>
            </a:xfrm>
            <a:custGeom>
              <a:avLst/>
              <a:gdLst/>
              <a:ahLst/>
              <a:cxnLst/>
              <a:rect l="l" t="t" r="r" b="b"/>
              <a:pathLst>
                <a:path w="668019" h="955675">
                  <a:moveTo>
                    <a:pt x="667511" y="0"/>
                  </a:moveTo>
                  <a:lnTo>
                    <a:pt x="667511" y="620267"/>
                  </a:lnTo>
                  <a:lnTo>
                    <a:pt x="333755" y="955548"/>
                  </a:lnTo>
                  <a:lnTo>
                    <a:pt x="0" y="620267"/>
                  </a:lnTo>
                  <a:lnTo>
                    <a:pt x="0" y="0"/>
                  </a:lnTo>
                  <a:lnTo>
                    <a:pt x="333755" y="333755"/>
                  </a:lnTo>
                  <a:lnTo>
                    <a:pt x="667511" y="0"/>
                  </a:lnTo>
                  <a:close/>
                </a:path>
              </a:pathLst>
            </a:custGeom>
            <a:ln w="28956">
              <a:solidFill>
                <a:srgbClr val="8A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2039" y="4896612"/>
              <a:ext cx="3220211" cy="63093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85088" y="4901184"/>
              <a:ext cx="3211195" cy="620395"/>
            </a:xfrm>
            <a:custGeom>
              <a:avLst/>
              <a:gdLst/>
              <a:ahLst/>
              <a:cxnLst/>
              <a:rect l="l" t="t" r="r" b="b"/>
              <a:pathLst>
                <a:path w="3211195" h="620395">
                  <a:moveTo>
                    <a:pt x="3211067" y="103632"/>
                  </a:moveTo>
                  <a:lnTo>
                    <a:pt x="3211067" y="516636"/>
                  </a:lnTo>
                  <a:lnTo>
                    <a:pt x="3203019" y="557260"/>
                  </a:lnTo>
                  <a:lnTo>
                    <a:pt x="3180968" y="590169"/>
                  </a:lnTo>
                  <a:lnTo>
                    <a:pt x="3148060" y="612219"/>
                  </a:lnTo>
                  <a:lnTo>
                    <a:pt x="3107435" y="620268"/>
                  </a:lnTo>
                  <a:lnTo>
                    <a:pt x="0" y="620268"/>
                  </a:lnTo>
                  <a:lnTo>
                    <a:pt x="0" y="0"/>
                  </a:lnTo>
                  <a:lnTo>
                    <a:pt x="3107435" y="0"/>
                  </a:lnTo>
                  <a:lnTo>
                    <a:pt x="3148060" y="8048"/>
                  </a:lnTo>
                  <a:lnTo>
                    <a:pt x="3180968" y="30099"/>
                  </a:lnTo>
                  <a:lnTo>
                    <a:pt x="3203019" y="63007"/>
                  </a:lnTo>
                  <a:lnTo>
                    <a:pt x="3211067" y="103632"/>
                  </a:lnTo>
                  <a:close/>
                </a:path>
              </a:pathLst>
            </a:custGeom>
            <a:ln w="28956">
              <a:solidFill>
                <a:srgbClr val="8A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224774" y="4943316"/>
            <a:ext cx="2808605" cy="5111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95"/>
              </a:spcBef>
            </a:pPr>
            <a:r>
              <a:rPr sz="1150" spc="5" dirty="0">
                <a:latin typeface="Arial MT"/>
                <a:cs typeface="Arial MT"/>
              </a:rPr>
              <a:t>Validating users’ </a:t>
            </a:r>
            <a:r>
              <a:rPr sz="1150" dirty="0">
                <a:latin typeface="Arial MT"/>
                <a:cs typeface="Arial MT"/>
              </a:rPr>
              <a:t>data </a:t>
            </a:r>
            <a:r>
              <a:rPr sz="1150" spc="5" dirty="0">
                <a:latin typeface="Arial MT"/>
                <a:cs typeface="Arial MT"/>
              </a:rPr>
              <a:t>using government 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issued </a:t>
            </a:r>
            <a:r>
              <a:rPr sz="1150" dirty="0">
                <a:latin typeface="Arial MT"/>
                <a:cs typeface="Arial MT"/>
              </a:rPr>
              <a:t>Id </a:t>
            </a:r>
            <a:r>
              <a:rPr sz="1150" spc="5" dirty="0">
                <a:latin typeface="Arial MT"/>
                <a:cs typeface="Arial MT"/>
              </a:rPr>
              <a:t>to avoid fraudulent </a:t>
            </a:r>
            <a:r>
              <a:rPr sz="1150" dirty="0">
                <a:latin typeface="Arial MT"/>
                <a:cs typeface="Arial MT"/>
              </a:rPr>
              <a:t>and </a:t>
            </a:r>
            <a:r>
              <a:rPr sz="1150" spc="5" dirty="0">
                <a:latin typeface="Arial MT"/>
                <a:cs typeface="Arial MT"/>
              </a:rPr>
              <a:t>duplicate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entries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7022" y="1602770"/>
            <a:ext cx="3883025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95"/>
              </a:spcBef>
            </a:pPr>
            <a:r>
              <a:rPr sz="1400" spc="95" dirty="0">
                <a:solidFill>
                  <a:srgbClr val="3A80BA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A80BA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3A80BA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3A80BA"/>
                </a:solidFill>
                <a:latin typeface="Trebuchet MS"/>
                <a:cs typeface="Trebuchet MS"/>
              </a:rPr>
              <a:t>a</a:t>
            </a:r>
            <a:r>
              <a:rPr sz="1400" spc="-155" dirty="0">
                <a:solidFill>
                  <a:srgbClr val="3A80BA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3A80BA"/>
                </a:solidFill>
                <a:latin typeface="Trebuchet MS"/>
                <a:cs typeface="Trebuchet MS"/>
              </a:rPr>
              <a:t>f</a:t>
            </a:r>
            <a:r>
              <a:rPr sz="1400" spc="45" dirty="0">
                <a:solidFill>
                  <a:srgbClr val="3A80BA"/>
                </a:solidFill>
                <a:latin typeface="Trebuchet MS"/>
                <a:cs typeface="Trebuchet MS"/>
              </a:rPr>
              <a:t>o</a:t>
            </a:r>
            <a:r>
              <a:rPr sz="1400" spc="-75" dirty="0">
                <a:solidFill>
                  <a:srgbClr val="3A80BA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3A80BA"/>
                </a:solidFill>
                <a:latin typeface="Trebuchet MS"/>
                <a:cs typeface="Trebuchet MS"/>
              </a:rPr>
              <a:t>m</a:t>
            </a:r>
            <a:r>
              <a:rPr sz="1400" spc="-4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3A80BA"/>
                </a:solidFill>
                <a:latin typeface="Trebuchet MS"/>
                <a:cs typeface="Trebuchet MS"/>
              </a:rPr>
              <a:t>c</a:t>
            </a:r>
            <a:r>
              <a:rPr sz="1400" spc="45" dirty="0">
                <a:solidFill>
                  <a:srgbClr val="3A80BA"/>
                </a:solidFill>
                <a:latin typeface="Trebuchet MS"/>
                <a:cs typeface="Trebuchet MS"/>
              </a:rPr>
              <a:t>o</a:t>
            </a:r>
            <a:r>
              <a:rPr sz="1400" dirty="0">
                <a:solidFill>
                  <a:srgbClr val="3A80BA"/>
                </a:solidFill>
                <a:latin typeface="Trebuchet MS"/>
                <a:cs typeface="Trebuchet MS"/>
              </a:rPr>
              <a:t>nn</a:t>
            </a:r>
            <a:r>
              <a:rPr sz="1400" spc="20" dirty="0">
                <a:solidFill>
                  <a:srgbClr val="3A80BA"/>
                </a:solidFill>
                <a:latin typeface="Trebuchet MS"/>
                <a:cs typeface="Trebuchet MS"/>
              </a:rPr>
              <a:t>e</a:t>
            </a:r>
            <a:r>
              <a:rPr sz="1400" spc="5" dirty="0">
                <a:solidFill>
                  <a:srgbClr val="3A80BA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3A80BA"/>
                </a:solidFill>
                <a:latin typeface="Trebuchet MS"/>
                <a:cs typeface="Trebuchet MS"/>
              </a:rPr>
              <a:t>t</a:t>
            </a:r>
            <a:r>
              <a:rPr sz="1400" spc="-95" dirty="0">
                <a:solidFill>
                  <a:srgbClr val="3A80BA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3A80BA"/>
                </a:solidFill>
                <a:latin typeface="Trebuchet MS"/>
                <a:cs typeface="Trebuchet MS"/>
              </a:rPr>
              <a:t>n</a:t>
            </a:r>
            <a:r>
              <a:rPr sz="1400" spc="100" dirty="0">
                <a:solidFill>
                  <a:srgbClr val="3A80BA"/>
                </a:solidFill>
                <a:latin typeface="Trebuchet MS"/>
                <a:cs typeface="Trebuchet MS"/>
              </a:rPr>
              <a:t>g</a:t>
            </a:r>
            <a:r>
              <a:rPr sz="1400" spc="-25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3A80BA"/>
                </a:solidFill>
                <a:latin typeface="Trebuchet MS"/>
                <a:cs typeface="Trebuchet MS"/>
              </a:rPr>
              <a:t>h</a:t>
            </a:r>
            <a:r>
              <a:rPr sz="1400" spc="60" dirty="0">
                <a:solidFill>
                  <a:srgbClr val="3A80BA"/>
                </a:solidFill>
                <a:latin typeface="Trebuchet MS"/>
                <a:cs typeface="Trebuchet MS"/>
              </a:rPr>
              <a:t>o</a:t>
            </a:r>
            <a:r>
              <a:rPr sz="1400" spc="75" dirty="0">
                <a:solidFill>
                  <a:srgbClr val="3A80BA"/>
                </a:solidFill>
                <a:latin typeface="Trebuchet MS"/>
                <a:cs typeface="Trebuchet MS"/>
              </a:rPr>
              <a:t>s</a:t>
            </a:r>
            <a:r>
              <a:rPr sz="1400" spc="15" dirty="0">
                <a:solidFill>
                  <a:srgbClr val="3A80BA"/>
                </a:solidFill>
                <a:latin typeface="Trebuchet MS"/>
                <a:cs typeface="Trebuchet MS"/>
              </a:rPr>
              <a:t>p</a:t>
            </a:r>
            <a:r>
              <a:rPr sz="1400" spc="-95" dirty="0">
                <a:solidFill>
                  <a:srgbClr val="3A80BA"/>
                </a:solidFill>
                <a:latin typeface="Trebuchet MS"/>
                <a:cs typeface="Trebuchet MS"/>
              </a:rPr>
              <a:t>i</a:t>
            </a:r>
            <a:r>
              <a:rPr sz="1400" spc="-155" dirty="0">
                <a:solidFill>
                  <a:srgbClr val="3A80BA"/>
                </a:solidFill>
                <a:latin typeface="Trebuchet MS"/>
                <a:cs typeface="Trebuchet MS"/>
              </a:rPr>
              <a:t>t</a:t>
            </a:r>
            <a:r>
              <a:rPr sz="1400" dirty="0">
                <a:solidFill>
                  <a:srgbClr val="3A80BA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3A80BA"/>
                </a:solidFill>
                <a:latin typeface="Trebuchet MS"/>
                <a:cs typeface="Trebuchet MS"/>
              </a:rPr>
              <a:t>l</a:t>
            </a:r>
            <a:r>
              <a:rPr sz="1400" spc="85" dirty="0">
                <a:solidFill>
                  <a:srgbClr val="3A80BA"/>
                </a:solidFill>
                <a:latin typeface="Trebuchet MS"/>
                <a:cs typeface="Trebuchet MS"/>
              </a:rPr>
              <a:t>s</a:t>
            </a:r>
            <a:r>
              <a:rPr sz="1400" spc="-25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3A80BA"/>
                </a:solidFill>
                <a:latin typeface="Trebuchet MS"/>
                <a:cs typeface="Trebuchet MS"/>
              </a:rPr>
              <a:t>t</a:t>
            </a:r>
            <a:r>
              <a:rPr sz="1400" spc="50" dirty="0">
                <a:solidFill>
                  <a:srgbClr val="3A80BA"/>
                </a:solidFill>
                <a:latin typeface="Trebuchet MS"/>
                <a:cs typeface="Trebuchet MS"/>
              </a:rPr>
              <a:t>o</a:t>
            </a:r>
            <a:r>
              <a:rPr sz="1400" spc="-6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A80BA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3A80BA"/>
                </a:solidFill>
                <a:latin typeface="Trebuchet MS"/>
                <a:cs typeface="Trebuchet MS"/>
              </a:rPr>
              <a:t>n</a:t>
            </a:r>
            <a:r>
              <a:rPr sz="1400" spc="75" dirty="0">
                <a:solidFill>
                  <a:srgbClr val="3A80BA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3A80BA"/>
                </a:solidFill>
                <a:latin typeface="Trebuchet MS"/>
                <a:cs typeface="Trebuchet MS"/>
              </a:rPr>
              <a:t>u</a:t>
            </a:r>
            <a:r>
              <a:rPr sz="1400" spc="-85" dirty="0">
                <a:solidFill>
                  <a:srgbClr val="3A80BA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3A80BA"/>
                </a:solidFill>
                <a:latin typeface="Trebuchet MS"/>
                <a:cs typeface="Trebuchet MS"/>
              </a:rPr>
              <a:t>an</a:t>
            </a:r>
            <a:r>
              <a:rPr sz="1400" spc="-10" dirty="0">
                <a:solidFill>
                  <a:srgbClr val="3A80BA"/>
                </a:solidFill>
                <a:latin typeface="Trebuchet MS"/>
                <a:cs typeface="Trebuchet MS"/>
              </a:rPr>
              <a:t>c</a:t>
            </a:r>
            <a:r>
              <a:rPr sz="1400" spc="15" dirty="0">
                <a:solidFill>
                  <a:srgbClr val="3A80BA"/>
                </a:solidFill>
                <a:latin typeface="Trebuchet MS"/>
                <a:cs typeface="Trebuchet MS"/>
              </a:rPr>
              <a:t>e  </a:t>
            </a:r>
            <a:r>
              <a:rPr sz="1400" spc="5" dirty="0">
                <a:solidFill>
                  <a:srgbClr val="3A80BA"/>
                </a:solidFill>
                <a:latin typeface="Trebuchet MS"/>
                <a:cs typeface="Trebuchet MS"/>
              </a:rPr>
              <a:t>companies</a:t>
            </a:r>
            <a:r>
              <a:rPr sz="1400" spc="-4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A80BA"/>
                </a:solidFill>
                <a:latin typeface="Trebuchet MS"/>
                <a:cs typeface="Trebuchet MS"/>
              </a:rPr>
              <a:t>providing</a:t>
            </a:r>
            <a:r>
              <a:rPr sz="1400" spc="-25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A80BA"/>
                </a:solidFill>
                <a:latin typeface="Trebuchet MS"/>
                <a:cs typeface="Trebuchet MS"/>
              </a:rPr>
              <a:t>users</a:t>
            </a:r>
            <a:r>
              <a:rPr sz="1400" spc="-4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A80BA"/>
                </a:solidFill>
                <a:latin typeface="Trebuchet MS"/>
                <a:cs typeface="Trebuchet MS"/>
              </a:rPr>
              <a:t>a</a:t>
            </a:r>
            <a:r>
              <a:rPr sz="1400" spc="-4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3A80BA"/>
                </a:solidFill>
                <a:latin typeface="Trebuchet MS"/>
                <a:cs typeface="Trebuchet MS"/>
              </a:rPr>
              <a:t>one-stop</a:t>
            </a:r>
            <a:r>
              <a:rPr sz="1400" spc="-5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A80BA"/>
                </a:solidFill>
                <a:latin typeface="Trebuchet MS"/>
                <a:cs typeface="Trebuchet MS"/>
              </a:rPr>
              <a:t>solution </a:t>
            </a:r>
            <a:r>
              <a:rPr sz="1400" spc="-55" dirty="0">
                <a:solidFill>
                  <a:srgbClr val="3A80BA"/>
                </a:solidFill>
                <a:latin typeface="Trebuchet MS"/>
                <a:cs typeface="Trebuchet MS"/>
              </a:rPr>
              <a:t>to </a:t>
            </a:r>
            <a:r>
              <a:rPr sz="1400" spc="-405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3A80BA"/>
                </a:solidFill>
                <a:latin typeface="Trebuchet MS"/>
                <a:cs typeface="Trebuchet MS"/>
              </a:rPr>
              <a:t>know</a:t>
            </a:r>
            <a:r>
              <a:rPr sz="1400" spc="-7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3A80BA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A80BA"/>
                </a:solidFill>
                <a:latin typeface="Trebuchet MS"/>
                <a:cs typeface="Trebuchet MS"/>
              </a:rPr>
              <a:t>access</a:t>
            </a:r>
            <a:r>
              <a:rPr sz="1400" spc="-40" dirty="0">
                <a:solidFill>
                  <a:srgbClr val="3A80BA"/>
                </a:solidFill>
                <a:latin typeface="Trebuchet MS"/>
                <a:cs typeface="Trebuchet MS"/>
              </a:rPr>
              <a:t> the</a:t>
            </a:r>
            <a:r>
              <a:rPr sz="1400" spc="-55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3A80BA"/>
                </a:solidFill>
                <a:latin typeface="Trebuchet MS"/>
                <a:cs typeface="Trebuchet MS"/>
              </a:rPr>
              <a:t>services</a:t>
            </a:r>
            <a:r>
              <a:rPr sz="1400" spc="-25" dirty="0">
                <a:solidFill>
                  <a:srgbClr val="3A80BA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3A80BA"/>
                </a:solidFill>
                <a:latin typeface="Trebuchet MS"/>
                <a:cs typeface="Trebuchet MS"/>
              </a:rPr>
              <a:t>available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56" y="1056131"/>
            <a:ext cx="4801235" cy="291465"/>
          </a:xfrm>
          <a:prstGeom prst="rect">
            <a:avLst/>
          </a:prstGeom>
          <a:solidFill>
            <a:srgbClr val="FDD82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20"/>
              </a:lnSpc>
            </a:pPr>
            <a:r>
              <a:rPr spc="50" dirty="0"/>
              <a:t>Using</a:t>
            </a:r>
            <a:r>
              <a:rPr spc="-70" dirty="0"/>
              <a:t> </a:t>
            </a:r>
            <a:r>
              <a:rPr spc="-5" dirty="0"/>
              <a:t>Blockchain</a:t>
            </a:r>
            <a:r>
              <a:rPr spc="-90" dirty="0"/>
              <a:t> </a:t>
            </a:r>
            <a:r>
              <a:rPr spc="-5" dirty="0"/>
              <a:t>Technology</a:t>
            </a:r>
            <a:r>
              <a:rPr spc="-80" dirty="0"/>
              <a:t> </a:t>
            </a:r>
            <a:r>
              <a:rPr spc="-60" dirty="0"/>
              <a:t>for</a:t>
            </a:r>
            <a:r>
              <a:rPr spc="-75" dirty="0"/>
              <a:t> </a:t>
            </a:r>
            <a:r>
              <a:rPr spc="-25" dirty="0"/>
              <a:t>Integration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983" y="2057795"/>
            <a:ext cx="4574540" cy="4531995"/>
            <a:chOff x="399983" y="2057795"/>
            <a:chExt cx="4574540" cy="4531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983" y="2057795"/>
              <a:ext cx="4555509" cy="44882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70603" y="5954267"/>
              <a:ext cx="904240" cy="635635"/>
            </a:xfrm>
            <a:custGeom>
              <a:avLst/>
              <a:gdLst/>
              <a:ahLst/>
              <a:cxnLst/>
              <a:rect l="l" t="t" r="r" b="b"/>
              <a:pathLst>
                <a:path w="904239" h="635634">
                  <a:moveTo>
                    <a:pt x="903732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903732" y="0"/>
                  </a:lnTo>
                  <a:lnTo>
                    <a:pt x="903732" y="635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0214" y="1345159"/>
            <a:ext cx="431101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10" dirty="0">
                <a:solidFill>
                  <a:srgbClr val="3A80BA"/>
                </a:solidFill>
                <a:latin typeface="Arial MT"/>
                <a:cs typeface="Arial MT"/>
              </a:rPr>
              <a:t>Blockchain</a:t>
            </a:r>
            <a:r>
              <a:rPr sz="3250" spc="-25" dirty="0">
                <a:solidFill>
                  <a:srgbClr val="3A80BA"/>
                </a:solidFill>
                <a:latin typeface="Arial MT"/>
                <a:cs typeface="Arial MT"/>
              </a:rPr>
              <a:t> </a:t>
            </a:r>
            <a:r>
              <a:rPr sz="3250" spc="10" dirty="0">
                <a:solidFill>
                  <a:srgbClr val="3A80BA"/>
                </a:solidFill>
                <a:latin typeface="Arial MT"/>
                <a:cs typeface="Arial MT"/>
              </a:rPr>
              <a:t>Technology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6742" y="1215262"/>
            <a:ext cx="2753360" cy="1384300"/>
            <a:chOff x="5436742" y="1215262"/>
            <a:chExt cx="2753360" cy="1384300"/>
          </a:xfrm>
        </p:grpSpPr>
        <p:sp>
          <p:nvSpPr>
            <p:cNvPr id="8" name="object 8"/>
            <p:cNvSpPr/>
            <p:nvPr/>
          </p:nvSpPr>
          <p:spPr>
            <a:xfrm>
              <a:off x="5451348" y="1229867"/>
              <a:ext cx="2738755" cy="1355090"/>
            </a:xfrm>
            <a:custGeom>
              <a:avLst/>
              <a:gdLst/>
              <a:ahLst/>
              <a:cxnLst/>
              <a:rect l="l" t="t" r="r" b="b"/>
              <a:pathLst>
                <a:path w="2738754" h="1355089">
                  <a:moveTo>
                    <a:pt x="2738615" y="676656"/>
                  </a:moveTo>
                  <a:lnTo>
                    <a:pt x="2730716" y="672084"/>
                  </a:lnTo>
                  <a:lnTo>
                    <a:pt x="2641079" y="620268"/>
                  </a:lnTo>
                  <a:lnTo>
                    <a:pt x="2638031" y="618744"/>
                  </a:lnTo>
                  <a:lnTo>
                    <a:pt x="2634983" y="620268"/>
                  </a:lnTo>
                  <a:lnTo>
                    <a:pt x="2633459" y="621792"/>
                  </a:lnTo>
                  <a:lnTo>
                    <a:pt x="2631935" y="624840"/>
                  </a:lnTo>
                  <a:lnTo>
                    <a:pt x="2631935" y="627888"/>
                  </a:lnTo>
                  <a:lnTo>
                    <a:pt x="2634983" y="629412"/>
                  </a:lnTo>
                  <a:lnTo>
                    <a:pt x="2706916" y="672084"/>
                  </a:lnTo>
                  <a:lnTo>
                    <a:pt x="2257044" y="672084"/>
                  </a:lnTo>
                  <a:lnTo>
                    <a:pt x="2257044" y="0"/>
                  </a:lnTo>
                  <a:lnTo>
                    <a:pt x="0" y="0"/>
                  </a:lnTo>
                  <a:lnTo>
                    <a:pt x="0" y="1354836"/>
                  </a:lnTo>
                  <a:lnTo>
                    <a:pt x="2257044" y="1354836"/>
                  </a:lnTo>
                  <a:lnTo>
                    <a:pt x="2257044" y="682752"/>
                  </a:lnTo>
                  <a:lnTo>
                    <a:pt x="2706382" y="682752"/>
                  </a:lnTo>
                  <a:lnTo>
                    <a:pt x="2634983" y="723900"/>
                  </a:lnTo>
                  <a:lnTo>
                    <a:pt x="2631935" y="725424"/>
                  </a:lnTo>
                  <a:lnTo>
                    <a:pt x="2631935" y="729996"/>
                  </a:lnTo>
                  <a:lnTo>
                    <a:pt x="2633459" y="731520"/>
                  </a:lnTo>
                  <a:lnTo>
                    <a:pt x="2634983" y="734568"/>
                  </a:lnTo>
                  <a:lnTo>
                    <a:pt x="2638031" y="736092"/>
                  </a:lnTo>
                  <a:lnTo>
                    <a:pt x="2641079" y="734568"/>
                  </a:lnTo>
                  <a:lnTo>
                    <a:pt x="2728353" y="682752"/>
                  </a:lnTo>
                  <a:lnTo>
                    <a:pt x="2738615" y="676656"/>
                  </a:lnTo>
                  <a:close/>
                </a:path>
              </a:pathLst>
            </a:custGeom>
            <a:solidFill>
              <a:srgbClr val="D89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1347" y="1229867"/>
              <a:ext cx="2257425" cy="1355090"/>
            </a:xfrm>
            <a:custGeom>
              <a:avLst/>
              <a:gdLst/>
              <a:ahLst/>
              <a:cxnLst/>
              <a:rect l="l" t="t" r="r" b="b"/>
              <a:pathLst>
                <a:path w="2257425" h="1355089">
                  <a:moveTo>
                    <a:pt x="0" y="0"/>
                  </a:moveTo>
                  <a:lnTo>
                    <a:pt x="2257044" y="0"/>
                  </a:lnTo>
                  <a:lnTo>
                    <a:pt x="2257044" y="1354835"/>
                  </a:lnTo>
                  <a:lnTo>
                    <a:pt x="0" y="1354835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51347" y="1229867"/>
            <a:ext cx="225742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04775" marR="94615" indent="-3810" algn="ctr">
              <a:lnSpc>
                <a:spcPts val="1210"/>
              </a:lnSpc>
            </a:pP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Alice</a:t>
            </a:r>
            <a:r>
              <a:rPr sz="11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r>
              <a:rPr sz="11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platform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uploads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her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documents for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21195" y="1215262"/>
            <a:ext cx="3977004" cy="1849755"/>
            <a:chOff x="6521195" y="1215262"/>
            <a:chExt cx="3977004" cy="1849755"/>
          </a:xfrm>
        </p:grpSpPr>
        <p:sp>
          <p:nvSpPr>
            <p:cNvPr id="12" name="object 12"/>
            <p:cNvSpPr/>
            <p:nvPr/>
          </p:nvSpPr>
          <p:spPr>
            <a:xfrm>
              <a:off x="6521196" y="1229867"/>
              <a:ext cx="3962400" cy="1835150"/>
            </a:xfrm>
            <a:custGeom>
              <a:avLst/>
              <a:gdLst/>
              <a:ahLst/>
              <a:cxnLst/>
              <a:rect l="l" t="t" r="r" b="b"/>
              <a:pathLst>
                <a:path w="3962400" h="1835150">
                  <a:moveTo>
                    <a:pt x="3962400" y="0"/>
                  </a:moveTo>
                  <a:lnTo>
                    <a:pt x="1706880" y="0"/>
                  </a:lnTo>
                  <a:lnTo>
                    <a:pt x="1706880" y="1354836"/>
                  </a:lnTo>
                  <a:lnTo>
                    <a:pt x="2828544" y="1354836"/>
                  </a:lnTo>
                  <a:lnTo>
                    <a:pt x="2828544" y="1607820"/>
                  </a:lnTo>
                  <a:lnTo>
                    <a:pt x="54851" y="1607820"/>
                  </a:lnTo>
                  <a:lnTo>
                    <a:pt x="53327" y="1610880"/>
                  </a:lnTo>
                  <a:lnTo>
                    <a:pt x="53327" y="1803501"/>
                  </a:lnTo>
                  <a:lnTo>
                    <a:pt x="10668" y="1732800"/>
                  </a:lnTo>
                  <a:lnTo>
                    <a:pt x="9131" y="1729752"/>
                  </a:lnTo>
                  <a:lnTo>
                    <a:pt x="6083" y="1729752"/>
                  </a:lnTo>
                  <a:lnTo>
                    <a:pt x="3035" y="1731276"/>
                  </a:lnTo>
                  <a:lnTo>
                    <a:pt x="1524" y="1732800"/>
                  </a:lnTo>
                  <a:lnTo>
                    <a:pt x="0" y="1735848"/>
                  </a:lnTo>
                  <a:lnTo>
                    <a:pt x="1524" y="1738884"/>
                  </a:lnTo>
                  <a:lnTo>
                    <a:pt x="57899" y="1834908"/>
                  </a:lnTo>
                  <a:lnTo>
                    <a:pt x="64338" y="1824228"/>
                  </a:lnTo>
                  <a:lnTo>
                    <a:pt x="115824" y="1738884"/>
                  </a:lnTo>
                  <a:lnTo>
                    <a:pt x="117335" y="1735848"/>
                  </a:lnTo>
                  <a:lnTo>
                    <a:pt x="115824" y="1732800"/>
                  </a:lnTo>
                  <a:lnTo>
                    <a:pt x="112776" y="1731276"/>
                  </a:lnTo>
                  <a:lnTo>
                    <a:pt x="111239" y="1729752"/>
                  </a:lnTo>
                  <a:lnTo>
                    <a:pt x="106667" y="1729752"/>
                  </a:lnTo>
                  <a:lnTo>
                    <a:pt x="105143" y="1732800"/>
                  </a:lnTo>
                  <a:lnTo>
                    <a:pt x="64008" y="1802993"/>
                  </a:lnTo>
                  <a:lnTo>
                    <a:pt x="64008" y="1620024"/>
                  </a:lnTo>
                  <a:lnTo>
                    <a:pt x="2837688" y="1620024"/>
                  </a:lnTo>
                  <a:lnTo>
                    <a:pt x="2840736" y="1616976"/>
                  </a:lnTo>
                  <a:lnTo>
                    <a:pt x="2840736" y="1607820"/>
                  </a:lnTo>
                  <a:lnTo>
                    <a:pt x="2840736" y="1354836"/>
                  </a:lnTo>
                  <a:lnTo>
                    <a:pt x="3962400" y="1354836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8A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28075" y="1229867"/>
              <a:ext cx="2255520" cy="1355090"/>
            </a:xfrm>
            <a:custGeom>
              <a:avLst/>
              <a:gdLst/>
              <a:ahLst/>
              <a:cxnLst/>
              <a:rect l="l" t="t" r="r" b="b"/>
              <a:pathLst>
                <a:path w="2255520" h="1355089">
                  <a:moveTo>
                    <a:pt x="0" y="0"/>
                  </a:moveTo>
                  <a:lnTo>
                    <a:pt x="2255519" y="0"/>
                  </a:lnTo>
                  <a:lnTo>
                    <a:pt x="2255519" y="1354835"/>
                  </a:lnTo>
                  <a:lnTo>
                    <a:pt x="0" y="1354835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8076" y="1229867"/>
            <a:ext cx="2255520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41605" marR="132715" indent="2540" algn="ctr">
              <a:lnSpc>
                <a:spcPts val="1210"/>
              </a:lnSpc>
            </a:pP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After verification, Alice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searches for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required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medical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facility and select a hospital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her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choice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36742" y="3088259"/>
            <a:ext cx="2753360" cy="1384300"/>
            <a:chOff x="5436742" y="3088259"/>
            <a:chExt cx="2753360" cy="1384300"/>
          </a:xfrm>
        </p:grpSpPr>
        <p:sp>
          <p:nvSpPr>
            <p:cNvPr id="16" name="object 16"/>
            <p:cNvSpPr/>
            <p:nvPr/>
          </p:nvSpPr>
          <p:spPr>
            <a:xfrm>
              <a:off x="5451348" y="3102876"/>
              <a:ext cx="2738755" cy="1355090"/>
            </a:xfrm>
            <a:custGeom>
              <a:avLst/>
              <a:gdLst/>
              <a:ahLst/>
              <a:cxnLst/>
              <a:rect l="l" t="t" r="r" b="b"/>
              <a:pathLst>
                <a:path w="2738754" h="1355089">
                  <a:moveTo>
                    <a:pt x="2738615" y="678167"/>
                  </a:moveTo>
                  <a:lnTo>
                    <a:pt x="2728353" y="672071"/>
                  </a:lnTo>
                  <a:lnTo>
                    <a:pt x="2641079" y="620255"/>
                  </a:lnTo>
                  <a:lnTo>
                    <a:pt x="2638031" y="618731"/>
                  </a:lnTo>
                  <a:lnTo>
                    <a:pt x="2634983" y="620255"/>
                  </a:lnTo>
                  <a:lnTo>
                    <a:pt x="2633459" y="623303"/>
                  </a:lnTo>
                  <a:lnTo>
                    <a:pt x="2631935" y="624827"/>
                  </a:lnTo>
                  <a:lnTo>
                    <a:pt x="2631935" y="629399"/>
                  </a:lnTo>
                  <a:lnTo>
                    <a:pt x="2634983" y="630923"/>
                  </a:lnTo>
                  <a:lnTo>
                    <a:pt x="2706370" y="672071"/>
                  </a:lnTo>
                  <a:lnTo>
                    <a:pt x="2257044" y="672071"/>
                  </a:lnTo>
                  <a:lnTo>
                    <a:pt x="2257044" y="0"/>
                  </a:lnTo>
                  <a:lnTo>
                    <a:pt x="0" y="0"/>
                  </a:lnTo>
                  <a:lnTo>
                    <a:pt x="0" y="1354823"/>
                  </a:lnTo>
                  <a:lnTo>
                    <a:pt x="2257044" y="1354823"/>
                  </a:lnTo>
                  <a:lnTo>
                    <a:pt x="2257044" y="682739"/>
                  </a:lnTo>
                  <a:lnTo>
                    <a:pt x="2706916" y="682739"/>
                  </a:lnTo>
                  <a:lnTo>
                    <a:pt x="2715780" y="677494"/>
                  </a:lnTo>
                  <a:lnTo>
                    <a:pt x="2634983" y="725411"/>
                  </a:lnTo>
                  <a:lnTo>
                    <a:pt x="2631935" y="726935"/>
                  </a:lnTo>
                  <a:lnTo>
                    <a:pt x="2631935" y="729983"/>
                  </a:lnTo>
                  <a:lnTo>
                    <a:pt x="2633459" y="733031"/>
                  </a:lnTo>
                  <a:lnTo>
                    <a:pt x="2634983" y="734555"/>
                  </a:lnTo>
                  <a:lnTo>
                    <a:pt x="2638031" y="736079"/>
                  </a:lnTo>
                  <a:lnTo>
                    <a:pt x="2641079" y="734555"/>
                  </a:lnTo>
                  <a:lnTo>
                    <a:pt x="2730716" y="682739"/>
                  </a:lnTo>
                  <a:lnTo>
                    <a:pt x="2738615" y="678167"/>
                  </a:lnTo>
                  <a:close/>
                </a:path>
              </a:pathLst>
            </a:custGeom>
            <a:solidFill>
              <a:srgbClr val="56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51347" y="3102864"/>
              <a:ext cx="2257425" cy="1355090"/>
            </a:xfrm>
            <a:custGeom>
              <a:avLst/>
              <a:gdLst/>
              <a:ahLst/>
              <a:cxnLst/>
              <a:rect l="l" t="t" r="r" b="b"/>
              <a:pathLst>
                <a:path w="2257425" h="1355089">
                  <a:moveTo>
                    <a:pt x="0" y="0"/>
                  </a:moveTo>
                  <a:lnTo>
                    <a:pt x="2257044" y="0"/>
                  </a:lnTo>
                  <a:lnTo>
                    <a:pt x="2257044" y="1354835"/>
                  </a:lnTo>
                  <a:lnTo>
                    <a:pt x="0" y="1354835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51347" y="3102864"/>
            <a:ext cx="225742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12395" marR="103505" algn="ctr">
              <a:lnSpc>
                <a:spcPts val="1210"/>
              </a:lnSpc>
            </a:pP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Alice finds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the treatment is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very costly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she</a:t>
            </a:r>
            <a:r>
              <a:rPr sz="1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cannot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afford</a:t>
            </a:r>
            <a:r>
              <a:rPr sz="11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her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21195" y="3088259"/>
            <a:ext cx="3977004" cy="1851025"/>
            <a:chOff x="6521195" y="3088259"/>
            <a:chExt cx="3977004" cy="1851025"/>
          </a:xfrm>
        </p:grpSpPr>
        <p:sp>
          <p:nvSpPr>
            <p:cNvPr id="20" name="object 20"/>
            <p:cNvSpPr/>
            <p:nvPr/>
          </p:nvSpPr>
          <p:spPr>
            <a:xfrm>
              <a:off x="6521196" y="3102876"/>
              <a:ext cx="3962400" cy="1836420"/>
            </a:xfrm>
            <a:custGeom>
              <a:avLst/>
              <a:gdLst/>
              <a:ahLst/>
              <a:cxnLst/>
              <a:rect l="l" t="t" r="r" b="b"/>
              <a:pathLst>
                <a:path w="3962400" h="1836420">
                  <a:moveTo>
                    <a:pt x="3962400" y="0"/>
                  </a:moveTo>
                  <a:lnTo>
                    <a:pt x="1706880" y="0"/>
                  </a:lnTo>
                  <a:lnTo>
                    <a:pt x="1706880" y="1354823"/>
                  </a:lnTo>
                  <a:lnTo>
                    <a:pt x="2828544" y="1354823"/>
                  </a:lnTo>
                  <a:lnTo>
                    <a:pt x="2828544" y="1609331"/>
                  </a:lnTo>
                  <a:lnTo>
                    <a:pt x="54851" y="1609331"/>
                  </a:lnTo>
                  <a:lnTo>
                    <a:pt x="53327" y="1610855"/>
                  </a:lnTo>
                  <a:lnTo>
                    <a:pt x="53327" y="1804708"/>
                  </a:lnTo>
                  <a:lnTo>
                    <a:pt x="10668" y="1732775"/>
                  </a:lnTo>
                  <a:lnTo>
                    <a:pt x="9131" y="1729727"/>
                  </a:lnTo>
                  <a:lnTo>
                    <a:pt x="6083" y="1729727"/>
                  </a:lnTo>
                  <a:lnTo>
                    <a:pt x="3035" y="1731251"/>
                  </a:lnTo>
                  <a:lnTo>
                    <a:pt x="1524" y="1732775"/>
                  </a:lnTo>
                  <a:lnTo>
                    <a:pt x="0" y="1735823"/>
                  </a:lnTo>
                  <a:lnTo>
                    <a:pt x="1524" y="1738871"/>
                  </a:lnTo>
                  <a:lnTo>
                    <a:pt x="57899" y="1836407"/>
                  </a:lnTo>
                  <a:lnTo>
                    <a:pt x="65138" y="1824215"/>
                  </a:lnTo>
                  <a:lnTo>
                    <a:pt x="115824" y="1738871"/>
                  </a:lnTo>
                  <a:lnTo>
                    <a:pt x="117335" y="1735823"/>
                  </a:lnTo>
                  <a:lnTo>
                    <a:pt x="115824" y="1732775"/>
                  </a:lnTo>
                  <a:lnTo>
                    <a:pt x="112776" y="1731251"/>
                  </a:lnTo>
                  <a:lnTo>
                    <a:pt x="111239" y="1729727"/>
                  </a:lnTo>
                  <a:lnTo>
                    <a:pt x="106667" y="1729727"/>
                  </a:lnTo>
                  <a:lnTo>
                    <a:pt x="105143" y="1732775"/>
                  </a:lnTo>
                  <a:lnTo>
                    <a:pt x="64008" y="1804187"/>
                  </a:lnTo>
                  <a:lnTo>
                    <a:pt x="64008" y="1619999"/>
                  </a:lnTo>
                  <a:lnTo>
                    <a:pt x="2837688" y="1619999"/>
                  </a:lnTo>
                  <a:lnTo>
                    <a:pt x="2840736" y="1616951"/>
                  </a:lnTo>
                  <a:lnTo>
                    <a:pt x="2840736" y="1609331"/>
                  </a:lnTo>
                  <a:lnTo>
                    <a:pt x="2840736" y="1354823"/>
                  </a:lnTo>
                  <a:lnTo>
                    <a:pt x="3962400" y="1354823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8A8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8075" y="3102864"/>
              <a:ext cx="2255520" cy="1355090"/>
            </a:xfrm>
            <a:custGeom>
              <a:avLst/>
              <a:gdLst/>
              <a:ahLst/>
              <a:cxnLst/>
              <a:rect l="l" t="t" r="r" b="b"/>
              <a:pathLst>
                <a:path w="2255520" h="1355089">
                  <a:moveTo>
                    <a:pt x="0" y="0"/>
                  </a:moveTo>
                  <a:lnTo>
                    <a:pt x="2255519" y="0"/>
                  </a:lnTo>
                  <a:lnTo>
                    <a:pt x="2255519" y="1354835"/>
                  </a:lnTo>
                  <a:lnTo>
                    <a:pt x="0" y="1354835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228076" y="3102864"/>
            <a:ext cx="2255520" cy="13550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62560" marR="153035" indent="1270" algn="ctr">
              <a:lnSpc>
                <a:spcPts val="1210"/>
              </a:lnSpc>
            </a:pP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Alice gets assistance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suggestions for concerned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medical facility and she can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select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any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financial institute/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NGO/ government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scheme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her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choice for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 support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36742" y="4962778"/>
            <a:ext cx="2753360" cy="1383030"/>
            <a:chOff x="5436742" y="4962778"/>
            <a:chExt cx="2753360" cy="1383030"/>
          </a:xfrm>
        </p:grpSpPr>
        <p:sp>
          <p:nvSpPr>
            <p:cNvPr id="24" name="object 24"/>
            <p:cNvSpPr/>
            <p:nvPr/>
          </p:nvSpPr>
          <p:spPr>
            <a:xfrm>
              <a:off x="5451348" y="4977383"/>
              <a:ext cx="2738755" cy="1353820"/>
            </a:xfrm>
            <a:custGeom>
              <a:avLst/>
              <a:gdLst/>
              <a:ahLst/>
              <a:cxnLst/>
              <a:rect l="l" t="t" r="r" b="b"/>
              <a:pathLst>
                <a:path w="2738754" h="1353820">
                  <a:moveTo>
                    <a:pt x="2738615" y="676668"/>
                  </a:moveTo>
                  <a:lnTo>
                    <a:pt x="2728074" y="670572"/>
                  </a:lnTo>
                  <a:lnTo>
                    <a:pt x="2641079" y="620280"/>
                  </a:lnTo>
                  <a:lnTo>
                    <a:pt x="2638031" y="618756"/>
                  </a:lnTo>
                  <a:lnTo>
                    <a:pt x="2634983" y="618756"/>
                  </a:lnTo>
                  <a:lnTo>
                    <a:pt x="2631935" y="624852"/>
                  </a:lnTo>
                  <a:lnTo>
                    <a:pt x="2631935" y="627900"/>
                  </a:lnTo>
                  <a:lnTo>
                    <a:pt x="2634983" y="629424"/>
                  </a:lnTo>
                  <a:lnTo>
                    <a:pt x="2706382" y="670572"/>
                  </a:lnTo>
                  <a:lnTo>
                    <a:pt x="2257044" y="670572"/>
                  </a:lnTo>
                  <a:lnTo>
                    <a:pt x="2257044" y="0"/>
                  </a:lnTo>
                  <a:lnTo>
                    <a:pt x="0" y="0"/>
                  </a:lnTo>
                  <a:lnTo>
                    <a:pt x="0" y="1353324"/>
                  </a:lnTo>
                  <a:lnTo>
                    <a:pt x="2257044" y="1353324"/>
                  </a:lnTo>
                  <a:lnTo>
                    <a:pt x="2257044" y="681240"/>
                  </a:lnTo>
                  <a:lnTo>
                    <a:pt x="2709037" y="681240"/>
                  </a:lnTo>
                  <a:lnTo>
                    <a:pt x="2634983" y="723912"/>
                  </a:lnTo>
                  <a:lnTo>
                    <a:pt x="2631935" y="725436"/>
                  </a:lnTo>
                  <a:lnTo>
                    <a:pt x="2631935" y="728484"/>
                  </a:lnTo>
                  <a:lnTo>
                    <a:pt x="2633459" y="731532"/>
                  </a:lnTo>
                  <a:lnTo>
                    <a:pt x="2634983" y="733056"/>
                  </a:lnTo>
                  <a:lnTo>
                    <a:pt x="2638031" y="734580"/>
                  </a:lnTo>
                  <a:lnTo>
                    <a:pt x="2641079" y="733056"/>
                  </a:lnTo>
                  <a:lnTo>
                    <a:pt x="2730716" y="681240"/>
                  </a:lnTo>
                  <a:lnTo>
                    <a:pt x="2738615" y="676668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51347" y="4977383"/>
              <a:ext cx="2257425" cy="1353820"/>
            </a:xfrm>
            <a:custGeom>
              <a:avLst/>
              <a:gdLst/>
              <a:ahLst/>
              <a:cxnLst/>
              <a:rect l="l" t="t" r="r" b="b"/>
              <a:pathLst>
                <a:path w="2257425" h="1353820">
                  <a:moveTo>
                    <a:pt x="0" y="0"/>
                  </a:moveTo>
                  <a:lnTo>
                    <a:pt x="2257044" y="0"/>
                  </a:lnTo>
                  <a:lnTo>
                    <a:pt x="2257044" y="1353312"/>
                  </a:lnTo>
                  <a:lnTo>
                    <a:pt x="0" y="135331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51347" y="4977384"/>
            <a:ext cx="2257425" cy="13538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13664" marR="104775" indent="1905" algn="ctr">
              <a:lnSpc>
                <a:spcPts val="1210"/>
              </a:lnSpc>
            </a:pP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Alice does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not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need to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do any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paperwork,</a:t>
            </a:r>
            <a:r>
              <a:rPr sz="11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she also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does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not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1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pay</a:t>
            </a:r>
            <a:r>
              <a:rPr sz="11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directly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hospital,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the finance company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automatically</a:t>
            </a:r>
            <a:r>
              <a:rPr sz="11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pays</a:t>
            </a:r>
            <a:r>
              <a:rPr sz="11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hospital</a:t>
            </a:r>
            <a:r>
              <a:rPr sz="11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charges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after</a:t>
            </a:r>
            <a:r>
              <a:rPr sz="11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approval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13597" y="4962905"/>
            <a:ext cx="2284730" cy="1382395"/>
            <a:chOff x="8213597" y="4962905"/>
            <a:chExt cx="2284730" cy="1382395"/>
          </a:xfrm>
        </p:grpSpPr>
        <p:sp>
          <p:nvSpPr>
            <p:cNvPr id="28" name="object 28"/>
            <p:cNvSpPr/>
            <p:nvPr/>
          </p:nvSpPr>
          <p:spPr>
            <a:xfrm>
              <a:off x="8228075" y="4977383"/>
              <a:ext cx="2255520" cy="1353820"/>
            </a:xfrm>
            <a:custGeom>
              <a:avLst/>
              <a:gdLst/>
              <a:ahLst/>
              <a:cxnLst/>
              <a:rect l="l" t="t" r="r" b="b"/>
              <a:pathLst>
                <a:path w="2255520" h="1353820">
                  <a:moveTo>
                    <a:pt x="2255519" y="1353312"/>
                  </a:moveTo>
                  <a:lnTo>
                    <a:pt x="0" y="1353312"/>
                  </a:lnTo>
                  <a:lnTo>
                    <a:pt x="0" y="0"/>
                  </a:lnTo>
                  <a:lnTo>
                    <a:pt x="2255519" y="0"/>
                  </a:lnTo>
                  <a:lnTo>
                    <a:pt x="2255519" y="1353312"/>
                  </a:lnTo>
                  <a:close/>
                </a:path>
              </a:pathLst>
            </a:custGeom>
            <a:solidFill>
              <a:srgbClr val="D89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28075" y="4977383"/>
              <a:ext cx="2255520" cy="1353820"/>
            </a:xfrm>
            <a:custGeom>
              <a:avLst/>
              <a:gdLst/>
              <a:ahLst/>
              <a:cxnLst/>
              <a:rect l="l" t="t" r="r" b="b"/>
              <a:pathLst>
                <a:path w="2255520" h="1353820">
                  <a:moveTo>
                    <a:pt x="0" y="0"/>
                  </a:moveTo>
                  <a:lnTo>
                    <a:pt x="2255519" y="0"/>
                  </a:lnTo>
                  <a:lnTo>
                    <a:pt x="2255519" y="1353312"/>
                  </a:lnTo>
                  <a:lnTo>
                    <a:pt x="0" y="135331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228076" y="4977384"/>
            <a:ext cx="2255520" cy="135382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97155" marR="85725" indent="-635" algn="ctr">
              <a:lnSpc>
                <a:spcPts val="1210"/>
              </a:lnSpc>
              <a:spcBef>
                <a:spcPts val="1080"/>
              </a:spcBef>
            </a:pP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Alice get the treatment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without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worrying</a:t>
            </a:r>
            <a:r>
              <a:rPr sz="11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11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financial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restrictions, Alice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is happy.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She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repay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bank/NGO</a:t>
            </a:r>
            <a:r>
              <a:rPr sz="11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per </a:t>
            </a:r>
            <a:r>
              <a:rPr sz="115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scheme,</a:t>
            </a:r>
            <a:r>
              <a:rPr sz="11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she</a:t>
            </a:r>
            <a:r>
              <a:rPr sz="1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get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regular</a:t>
            </a:r>
            <a:r>
              <a:rPr sz="11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updates</a:t>
            </a:r>
            <a:r>
              <a:rPr sz="11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 platform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 regarding</a:t>
            </a:r>
            <a:r>
              <a:rPr sz="1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150" spc="1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56" y="1056131"/>
            <a:ext cx="4392930" cy="291465"/>
          </a:xfrm>
          <a:prstGeom prst="rect">
            <a:avLst/>
          </a:prstGeom>
          <a:solidFill>
            <a:srgbClr val="FDD82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20"/>
              </a:lnSpc>
            </a:pPr>
            <a:r>
              <a:rPr spc="-35" dirty="0"/>
              <a:t>Potential</a:t>
            </a:r>
            <a:r>
              <a:rPr spc="-85" dirty="0"/>
              <a:t> </a:t>
            </a:r>
            <a:r>
              <a:rPr dirty="0"/>
              <a:t>Impacts</a:t>
            </a:r>
            <a:r>
              <a:rPr spc="-85" dirty="0"/>
              <a:t> </a:t>
            </a:r>
            <a:r>
              <a:rPr spc="-20" dirty="0"/>
              <a:t>of</a:t>
            </a:r>
            <a:r>
              <a:rPr spc="-85" dirty="0"/>
              <a:t> </a:t>
            </a:r>
            <a:r>
              <a:rPr spc="25" dirty="0"/>
              <a:t>Solving</a:t>
            </a:r>
            <a:r>
              <a:rPr spc="-85" dirty="0"/>
              <a:t> </a:t>
            </a:r>
            <a:r>
              <a:rPr spc="-55" dirty="0"/>
              <a:t>the</a:t>
            </a:r>
            <a:r>
              <a:rPr spc="-60" dirty="0"/>
              <a:t> </a:t>
            </a:r>
            <a:r>
              <a:rPr spc="-20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634" y="2129663"/>
            <a:ext cx="4668520" cy="610235"/>
            <a:chOff x="381634" y="2129663"/>
            <a:chExt cx="4668520" cy="610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667" y="2141220"/>
              <a:ext cx="4646675" cy="5897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6239" y="2144268"/>
              <a:ext cx="4639310" cy="581025"/>
            </a:xfrm>
            <a:custGeom>
              <a:avLst/>
              <a:gdLst/>
              <a:ahLst/>
              <a:cxnLst/>
              <a:rect l="l" t="t" r="r" b="b"/>
              <a:pathLst>
                <a:path w="4639310" h="581025">
                  <a:moveTo>
                    <a:pt x="0" y="0"/>
                  </a:moveTo>
                  <a:lnTo>
                    <a:pt x="4639056" y="0"/>
                  </a:lnTo>
                  <a:lnTo>
                    <a:pt x="4639056" y="580643"/>
                  </a:lnTo>
                  <a:lnTo>
                    <a:pt x="0" y="58064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D89E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11818" y="2326677"/>
            <a:ext cx="3660775" cy="3251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1090"/>
              </a:lnSpc>
              <a:spcBef>
                <a:spcPts val="284"/>
              </a:spcBef>
            </a:pPr>
            <a:r>
              <a:rPr sz="1050" dirty="0">
                <a:latin typeface="Arial MT"/>
                <a:cs typeface="Arial MT"/>
              </a:rPr>
              <a:t>All </a:t>
            </a:r>
            <a:r>
              <a:rPr sz="1050" spc="-5" dirty="0">
                <a:latin typeface="Arial MT"/>
                <a:cs typeface="Arial MT"/>
              </a:rPr>
              <a:t>the </a:t>
            </a:r>
            <a:r>
              <a:rPr sz="1050" dirty="0">
                <a:latin typeface="Arial MT"/>
                <a:cs typeface="Arial MT"/>
              </a:rPr>
              <a:t>medical facilities and financial </a:t>
            </a:r>
            <a:r>
              <a:rPr sz="1050" spc="-5" dirty="0">
                <a:latin typeface="Arial MT"/>
                <a:cs typeface="Arial MT"/>
              </a:rPr>
              <a:t>support </a:t>
            </a:r>
            <a:r>
              <a:rPr sz="1050" dirty="0">
                <a:latin typeface="Arial MT"/>
                <a:cs typeface="Arial MT"/>
              </a:rPr>
              <a:t>schemes will be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available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everyone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3282" y="1974214"/>
            <a:ext cx="3277235" cy="340360"/>
            <a:chOff x="613282" y="1974214"/>
            <a:chExt cx="3277235" cy="340360"/>
          </a:xfrm>
        </p:grpSpPr>
        <p:sp>
          <p:nvSpPr>
            <p:cNvPr id="8" name="object 8"/>
            <p:cNvSpPr/>
            <p:nvPr/>
          </p:nvSpPr>
          <p:spPr>
            <a:xfrm>
              <a:off x="627887" y="1988819"/>
              <a:ext cx="3248025" cy="311150"/>
            </a:xfrm>
            <a:custGeom>
              <a:avLst/>
              <a:gdLst/>
              <a:ahLst/>
              <a:cxnLst/>
              <a:rect l="l" t="t" r="r" b="b"/>
              <a:pathLst>
                <a:path w="3248025" h="311150">
                  <a:moveTo>
                    <a:pt x="3195827" y="310896"/>
                  </a:moveTo>
                  <a:lnTo>
                    <a:pt x="51816" y="310896"/>
                  </a:lnTo>
                  <a:lnTo>
                    <a:pt x="32146" y="306871"/>
                  </a:lnTo>
                  <a:lnTo>
                    <a:pt x="15621" y="295846"/>
                  </a:lnTo>
                  <a:lnTo>
                    <a:pt x="4238" y="279392"/>
                  </a:lnTo>
                  <a:lnTo>
                    <a:pt x="0" y="259079"/>
                  </a:lnTo>
                  <a:lnTo>
                    <a:pt x="0" y="51815"/>
                  </a:lnTo>
                  <a:lnTo>
                    <a:pt x="4238" y="31503"/>
                  </a:lnTo>
                  <a:lnTo>
                    <a:pt x="15621" y="15049"/>
                  </a:lnTo>
                  <a:lnTo>
                    <a:pt x="32146" y="4024"/>
                  </a:lnTo>
                  <a:lnTo>
                    <a:pt x="51816" y="0"/>
                  </a:lnTo>
                  <a:lnTo>
                    <a:pt x="3195827" y="0"/>
                  </a:lnTo>
                  <a:lnTo>
                    <a:pt x="3216139" y="4024"/>
                  </a:lnTo>
                  <a:lnTo>
                    <a:pt x="3232594" y="15049"/>
                  </a:lnTo>
                  <a:lnTo>
                    <a:pt x="3243619" y="31503"/>
                  </a:lnTo>
                  <a:lnTo>
                    <a:pt x="3247643" y="51815"/>
                  </a:lnTo>
                  <a:lnTo>
                    <a:pt x="3247643" y="259079"/>
                  </a:lnTo>
                  <a:lnTo>
                    <a:pt x="3243619" y="279392"/>
                  </a:lnTo>
                  <a:lnTo>
                    <a:pt x="3232594" y="295846"/>
                  </a:lnTo>
                  <a:lnTo>
                    <a:pt x="3216139" y="306871"/>
                  </a:lnTo>
                  <a:lnTo>
                    <a:pt x="3195827" y="310896"/>
                  </a:lnTo>
                  <a:close/>
                </a:path>
              </a:pathLst>
            </a:custGeom>
            <a:solidFill>
              <a:srgbClr val="D89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7887" y="1988819"/>
              <a:ext cx="3248025" cy="311150"/>
            </a:xfrm>
            <a:custGeom>
              <a:avLst/>
              <a:gdLst/>
              <a:ahLst/>
              <a:cxnLst/>
              <a:rect l="l" t="t" r="r" b="b"/>
              <a:pathLst>
                <a:path w="3248025" h="311150">
                  <a:moveTo>
                    <a:pt x="0" y="51815"/>
                  </a:moveTo>
                  <a:lnTo>
                    <a:pt x="4238" y="31503"/>
                  </a:lnTo>
                  <a:lnTo>
                    <a:pt x="15621" y="15049"/>
                  </a:lnTo>
                  <a:lnTo>
                    <a:pt x="32146" y="4024"/>
                  </a:lnTo>
                  <a:lnTo>
                    <a:pt x="51816" y="0"/>
                  </a:lnTo>
                  <a:lnTo>
                    <a:pt x="3195827" y="0"/>
                  </a:lnTo>
                  <a:lnTo>
                    <a:pt x="3216139" y="4024"/>
                  </a:lnTo>
                  <a:lnTo>
                    <a:pt x="3232594" y="15049"/>
                  </a:lnTo>
                  <a:lnTo>
                    <a:pt x="3243619" y="31503"/>
                  </a:lnTo>
                  <a:lnTo>
                    <a:pt x="3247643" y="51815"/>
                  </a:lnTo>
                  <a:lnTo>
                    <a:pt x="3247643" y="259079"/>
                  </a:lnTo>
                  <a:lnTo>
                    <a:pt x="3243619" y="279392"/>
                  </a:lnTo>
                  <a:lnTo>
                    <a:pt x="3232594" y="295846"/>
                  </a:lnTo>
                  <a:lnTo>
                    <a:pt x="3216139" y="306871"/>
                  </a:lnTo>
                  <a:lnTo>
                    <a:pt x="3195827" y="310896"/>
                  </a:lnTo>
                  <a:lnTo>
                    <a:pt x="51816" y="310896"/>
                  </a:lnTo>
                  <a:lnTo>
                    <a:pt x="32146" y="306871"/>
                  </a:lnTo>
                  <a:lnTo>
                    <a:pt x="15621" y="295846"/>
                  </a:lnTo>
                  <a:lnTo>
                    <a:pt x="4238" y="279392"/>
                  </a:lnTo>
                  <a:lnTo>
                    <a:pt x="0" y="259079"/>
                  </a:lnTo>
                  <a:lnTo>
                    <a:pt x="0" y="5181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3864" y="1479279"/>
            <a:ext cx="3000375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165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3A80BA"/>
                </a:solidFill>
                <a:latin typeface="Arial MT"/>
                <a:cs typeface="Arial MT"/>
              </a:rPr>
              <a:t>Potential</a:t>
            </a:r>
            <a:r>
              <a:rPr sz="2100" spc="-30" dirty="0">
                <a:solidFill>
                  <a:srgbClr val="3A80BA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3A80BA"/>
                </a:solidFill>
                <a:latin typeface="Arial MT"/>
                <a:cs typeface="Arial MT"/>
              </a:rPr>
              <a:t>Impacts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Awareness</a:t>
            </a:r>
            <a:r>
              <a:rPr sz="1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Availability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1634" y="2922143"/>
            <a:ext cx="4668520" cy="608330"/>
            <a:chOff x="381634" y="2922143"/>
            <a:chExt cx="4668520" cy="60833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667" y="2930652"/>
              <a:ext cx="4646675" cy="5897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6239" y="2936748"/>
              <a:ext cx="4639310" cy="579120"/>
            </a:xfrm>
            <a:custGeom>
              <a:avLst/>
              <a:gdLst/>
              <a:ahLst/>
              <a:cxnLst/>
              <a:rect l="l" t="t" r="r" b="b"/>
              <a:pathLst>
                <a:path w="4639310" h="579120">
                  <a:moveTo>
                    <a:pt x="0" y="0"/>
                  </a:moveTo>
                  <a:lnTo>
                    <a:pt x="4639056" y="0"/>
                  </a:lnTo>
                  <a:lnTo>
                    <a:pt x="4639056" y="579119"/>
                  </a:lnTo>
                  <a:lnTo>
                    <a:pt x="0" y="57911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8A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1818" y="3119108"/>
            <a:ext cx="3780154" cy="3251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1090"/>
              </a:lnSpc>
              <a:spcBef>
                <a:spcPts val="284"/>
              </a:spcBef>
            </a:pPr>
            <a:r>
              <a:rPr sz="1050" dirty="0">
                <a:latin typeface="Arial MT"/>
                <a:cs typeface="Arial MT"/>
              </a:rPr>
              <a:t>End-users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get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medical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facilities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fixed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cost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also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opt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financial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support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3282" y="2766695"/>
            <a:ext cx="3277235" cy="340360"/>
            <a:chOff x="613282" y="2766695"/>
            <a:chExt cx="3277235" cy="340360"/>
          </a:xfrm>
        </p:grpSpPr>
        <p:sp>
          <p:nvSpPr>
            <p:cNvPr id="16" name="object 16"/>
            <p:cNvSpPr/>
            <p:nvPr/>
          </p:nvSpPr>
          <p:spPr>
            <a:xfrm>
              <a:off x="627887" y="2781300"/>
              <a:ext cx="3248025" cy="311150"/>
            </a:xfrm>
            <a:custGeom>
              <a:avLst/>
              <a:gdLst/>
              <a:ahLst/>
              <a:cxnLst/>
              <a:rect l="l" t="t" r="r" b="b"/>
              <a:pathLst>
                <a:path w="3248025" h="311150">
                  <a:moveTo>
                    <a:pt x="3195827" y="310896"/>
                  </a:moveTo>
                  <a:lnTo>
                    <a:pt x="51816" y="310896"/>
                  </a:lnTo>
                  <a:lnTo>
                    <a:pt x="32146" y="306871"/>
                  </a:lnTo>
                  <a:lnTo>
                    <a:pt x="15621" y="295846"/>
                  </a:lnTo>
                  <a:lnTo>
                    <a:pt x="4238" y="279392"/>
                  </a:lnTo>
                  <a:lnTo>
                    <a:pt x="0" y="259079"/>
                  </a:lnTo>
                  <a:lnTo>
                    <a:pt x="0" y="51815"/>
                  </a:lnTo>
                  <a:lnTo>
                    <a:pt x="4238" y="31503"/>
                  </a:lnTo>
                  <a:lnTo>
                    <a:pt x="15621" y="15049"/>
                  </a:lnTo>
                  <a:lnTo>
                    <a:pt x="32146" y="4024"/>
                  </a:lnTo>
                  <a:lnTo>
                    <a:pt x="51816" y="0"/>
                  </a:lnTo>
                  <a:lnTo>
                    <a:pt x="3195827" y="0"/>
                  </a:lnTo>
                  <a:lnTo>
                    <a:pt x="3216139" y="4024"/>
                  </a:lnTo>
                  <a:lnTo>
                    <a:pt x="3232594" y="15049"/>
                  </a:lnTo>
                  <a:lnTo>
                    <a:pt x="3243619" y="31503"/>
                  </a:lnTo>
                  <a:lnTo>
                    <a:pt x="3247643" y="51815"/>
                  </a:lnTo>
                  <a:lnTo>
                    <a:pt x="3247643" y="259079"/>
                  </a:lnTo>
                  <a:lnTo>
                    <a:pt x="3243619" y="279392"/>
                  </a:lnTo>
                  <a:lnTo>
                    <a:pt x="3232594" y="295846"/>
                  </a:lnTo>
                  <a:lnTo>
                    <a:pt x="3216139" y="306871"/>
                  </a:lnTo>
                  <a:lnTo>
                    <a:pt x="3195827" y="310896"/>
                  </a:lnTo>
                  <a:close/>
                </a:path>
              </a:pathLst>
            </a:custGeom>
            <a:solidFill>
              <a:srgbClr val="8AA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7887" y="2781300"/>
              <a:ext cx="3248025" cy="311150"/>
            </a:xfrm>
            <a:custGeom>
              <a:avLst/>
              <a:gdLst/>
              <a:ahLst/>
              <a:cxnLst/>
              <a:rect l="l" t="t" r="r" b="b"/>
              <a:pathLst>
                <a:path w="3248025" h="311150">
                  <a:moveTo>
                    <a:pt x="0" y="51815"/>
                  </a:moveTo>
                  <a:lnTo>
                    <a:pt x="4238" y="31503"/>
                  </a:lnTo>
                  <a:lnTo>
                    <a:pt x="15621" y="15049"/>
                  </a:lnTo>
                  <a:lnTo>
                    <a:pt x="32146" y="4024"/>
                  </a:lnTo>
                  <a:lnTo>
                    <a:pt x="51816" y="0"/>
                  </a:lnTo>
                  <a:lnTo>
                    <a:pt x="3195827" y="0"/>
                  </a:lnTo>
                  <a:lnTo>
                    <a:pt x="3216139" y="4024"/>
                  </a:lnTo>
                  <a:lnTo>
                    <a:pt x="3232594" y="15049"/>
                  </a:lnTo>
                  <a:lnTo>
                    <a:pt x="3243619" y="31503"/>
                  </a:lnTo>
                  <a:lnTo>
                    <a:pt x="3247643" y="51815"/>
                  </a:lnTo>
                  <a:lnTo>
                    <a:pt x="3247643" y="259079"/>
                  </a:lnTo>
                  <a:lnTo>
                    <a:pt x="3243619" y="279392"/>
                  </a:lnTo>
                  <a:lnTo>
                    <a:pt x="3232594" y="295846"/>
                  </a:lnTo>
                  <a:lnTo>
                    <a:pt x="3216139" y="306871"/>
                  </a:lnTo>
                  <a:lnTo>
                    <a:pt x="3195827" y="310896"/>
                  </a:lnTo>
                  <a:lnTo>
                    <a:pt x="51816" y="310896"/>
                  </a:lnTo>
                  <a:lnTo>
                    <a:pt x="32146" y="306871"/>
                  </a:lnTo>
                  <a:lnTo>
                    <a:pt x="15621" y="295846"/>
                  </a:lnTo>
                  <a:lnTo>
                    <a:pt x="4238" y="279392"/>
                  </a:lnTo>
                  <a:lnTo>
                    <a:pt x="0" y="259079"/>
                  </a:lnTo>
                  <a:lnTo>
                    <a:pt x="0" y="5181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3864" y="2831106"/>
            <a:ext cx="7283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Affordability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1634" y="3714622"/>
            <a:ext cx="4668520" cy="608330"/>
            <a:chOff x="381634" y="3714622"/>
            <a:chExt cx="4668520" cy="60833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667" y="3724656"/>
              <a:ext cx="4646675" cy="5897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96239" y="3729227"/>
              <a:ext cx="4639310" cy="579120"/>
            </a:xfrm>
            <a:custGeom>
              <a:avLst/>
              <a:gdLst/>
              <a:ahLst/>
              <a:cxnLst/>
              <a:rect l="l" t="t" r="r" b="b"/>
              <a:pathLst>
                <a:path w="4639310" h="579120">
                  <a:moveTo>
                    <a:pt x="0" y="0"/>
                  </a:moveTo>
                  <a:lnTo>
                    <a:pt x="4639056" y="0"/>
                  </a:lnTo>
                  <a:lnTo>
                    <a:pt x="4639056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56A7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1818" y="3911605"/>
            <a:ext cx="3551554" cy="3251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1090"/>
              </a:lnSpc>
              <a:spcBef>
                <a:spcPts val="284"/>
              </a:spcBef>
            </a:pPr>
            <a:r>
              <a:rPr sz="1050" spc="-5" dirty="0">
                <a:latin typeface="Arial MT"/>
                <a:cs typeface="Arial MT"/>
              </a:rPr>
              <a:t>Monitoring </a:t>
            </a:r>
            <a:r>
              <a:rPr sz="1050" dirty="0">
                <a:latin typeface="Arial MT"/>
                <a:cs typeface="Arial MT"/>
              </a:rPr>
              <a:t>&amp; managing </a:t>
            </a:r>
            <a:r>
              <a:rPr sz="1050" spc="-5" dirty="0">
                <a:latin typeface="Arial MT"/>
                <a:cs typeface="Arial MT"/>
              </a:rPr>
              <a:t>the </a:t>
            </a:r>
            <a:r>
              <a:rPr sz="1050" dirty="0">
                <a:latin typeface="Arial MT"/>
                <a:cs typeface="Arial MT"/>
              </a:rPr>
              <a:t>data of hospitals, NGOs, banks,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insurance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companies,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etc. </a:t>
            </a:r>
            <a:r>
              <a:rPr sz="1050" dirty="0">
                <a:latin typeface="Arial MT"/>
                <a:cs typeface="Arial MT"/>
              </a:rPr>
              <a:t>would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simpler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3409" y="3559302"/>
            <a:ext cx="3276600" cy="340360"/>
            <a:chOff x="613409" y="3559302"/>
            <a:chExt cx="3276600" cy="340360"/>
          </a:xfrm>
        </p:grpSpPr>
        <p:sp>
          <p:nvSpPr>
            <p:cNvPr id="24" name="object 24"/>
            <p:cNvSpPr/>
            <p:nvPr/>
          </p:nvSpPr>
          <p:spPr>
            <a:xfrm>
              <a:off x="627887" y="3573780"/>
              <a:ext cx="3248025" cy="311150"/>
            </a:xfrm>
            <a:custGeom>
              <a:avLst/>
              <a:gdLst/>
              <a:ahLst/>
              <a:cxnLst/>
              <a:rect l="l" t="t" r="r" b="b"/>
              <a:pathLst>
                <a:path w="3248025" h="311150">
                  <a:moveTo>
                    <a:pt x="3195827" y="310896"/>
                  </a:moveTo>
                  <a:lnTo>
                    <a:pt x="51816" y="310896"/>
                  </a:lnTo>
                  <a:lnTo>
                    <a:pt x="32146" y="306657"/>
                  </a:lnTo>
                  <a:lnTo>
                    <a:pt x="15621" y="295275"/>
                  </a:lnTo>
                  <a:lnTo>
                    <a:pt x="4238" y="278749"/>
                  </a:lnTo>
                  <a:lnTo>
                    <a:pt x="0" y="259079"/>
                  </a:lnTo>
                  <a:lnTo>
                    <a:pt x="0" y="51815"/>
                  </a:lnTo>
                  <a:lnTo>
                    <a:pt x="4238" y="31503"/>
                  </a:lnTo>
                  <a:lnTo>
                    <a:pt x="15621" y="15049"/>
                  </a:lnTo>
                  <a:lnTo>
                    <a:pt x="32146" y="4024"/>
                  </a:lnTo>
                  <a:lnTo>
                    <a:pt x="51816" y="0"/>
                  </a:lnTo>
                  <a:lnTo>
                    <a:pt x="3195827" y="0"/>
                  </a:lnTo>
                  <a:lnTo>
                    <a:pt x="3216139" y="4024"/>
                  </a:lnTo>
                  <a:lnTo>
                    <a:pt x="3232594" y="15049"/>
                  </a:lnTo>
                  <a:lnTo>
                    <a:pt x="3243619" y="31503"/>
                  </a:lnTo>
                  <a:lnTo>
                    <a:pt x="3247643" y="51815"/>
                  </a:lnTo>
                  <a:lnTo>
                    <a:pt x="3247643" y="259079"/>
                  </a:lnTo>
                  <a:lnTo>
                    <a:pt x="3243619" y="278749"/>
                  </a:lnTo>
                  <a:lnTo>
                    <a:pt x="3232594" y="295275"/>
                  </a:lnTo>
                  <a:lnTo>
                    <a:pt x="3216139" y="306657"/>
                  </a:lnTo>
                  <a:lnTo>
                    <a:pt x="3195827" y="310896"/>
                  </a:lnTo>
                  <a:close/>
                </a:path>
              </a:pathLst>
            </a:custGeom>
            <a:solidFill>
              <a:srgbClr val="56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7887" y="3573780"/>
              <a:ext cx="3248025" cy="311150"/>
            </a:xfrm>
            <a:custGeom>
              <a:avLst/>
              <a:gdLst/>
              <a:ahLst/>
              <a:cxnLst/>
              <a:rect l="l" t="t" r="r" b="b"/>
              <a:pathLst>
                <a:path w="3248025" h="311150">
                  <a:moveTo>
                    <a:pt x="0" y="51815"/>
                  </a:moveTo>
                  <a:lnTo>
                    <a:pt x="4238" y="31503"/>
                  </a:lnTo>
                  <a:lnTo>
                    <a:pt x="15621" y="15049"/>
                  </a:lnTo>
                  <a:lnTo>
                    <a:pt x="32146" y="4024"/>
                  </a:lnTo>
                  <a:lnTo>
                    <a:pt x="51816" y="0"/>
                  </a:lnTo>
                  <a:lnTo>
                    <a:pt x="3195827" y="0"/>
                  </a:lnTo>
                  <a:lnTo>
                    <a:pt x="3216139" y="4024"/>
                  </a:lnTo>
                  <a:lnTo>
                    <a:pt x="3232594" y="15049"/>
                  </a:lnTo>
                  <a:lnTo>
                    <a:pt x="3243619" y="31503"/>
                  </a:lnTo>
                  <a:lnTo>
                    <a:pt x="3247643" y="51815"/>
                  </a:lnTo>
                  <a:lnTo>
                    <a:pt x="3247643" y="259079"/>
                  </a:lnTo>
                  <a:lnTo>
                    <a:pt x="3243619" y="278749"/>
                  </a:lnTo>
                  <a:lnTo>
                    <a:pt x="3232594" y="295275"/>
                  </a:lnTo>
                  <a:lnTo>
                    <a:pt x="3216139" y="306657"/>
                  </a:lnTo>
                  <a:lnTo>
                    <a:pt x="3195827" y="310896"/>
                  </a:lnTo>
                  <a:lnTo>
                    <a:pt x="51816" y="310896"/>
                  </a:lnTo>
                  <a:lnTo>
                    <a:pt x="32146" y="306657"/>
                  </a:lnTo>
                  <a:lnTo>
                    <a:pt x="15621" y="295275"/>
                  </a:lnTo>
                  <a:lnTo>
                    <a:pt x="4238" y="278749"/>
                  </a:lnTo>
                  <a:lnTo>
                    <a:pt x="0" y="259079"/>
                  </a:lnTo>
                  <a:lnTo>
                    <a:pt x="0" y="5181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3864" y="3623603"/>
            <a:ext cx="12255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Easier</a:t>
            </a:r>
            <a:r>
              <a:rPr sz="10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58434" y="5162550"/>
            <a:ext cx="4665345" cy="690880"/>
            <a:chOff x="5758434" y="5162550"/>
            <a:chExt cx="4665345" cy="690880"/>
          </a:xfrm>
        </p:grpSpPr>
        <p:sp>
          <p:nvSpPr>
            <p:cNvPr id="28" name="object 28"/>
            <p:cNvSpPr/>
            <p:nvPr/>
          </p:nvSpPr>
          <p:spPr>
            <a:xfrm>
              <a:off x="5772912" y="5177028"/>
              <a:ext cx="1655445" cy="661670"/>
            </a:xfrm>
            <a:custGeom>
              <a:avLst/>
              <a:gdLst/>
              <a:ahLst/>
              <a:cxnLst/>
              <a:rect l="l" t="t" r="r" b="b"/>
              <a:pathLst>
                <a:path w="1655445" h="661670">
                  <a:moveTo>
                    <a:pt x="1324355" y="661416"/>
                  </a:moveTo>
                  <a:lnTo>
                    <a:pt x="0" y="661416"/>
                  </a:lnTo>
                  <a:lnTo>
                    <a:pt x="330707" y="330707"/>
                  </a:lnTo>
                  <a:lnTo>
                    <a:pt x="0" y="0"/>
                  </a:lnTo>
                  <a:lnTo>
                    <a:pt x="1324355" y="0"/>
                  </a:lnTo>
                  <a:lnTo>
                    <a:pt x="1655064" y="330707"/>
                  </a:lnTo>
                  <a:lnTo>
                    <a:pt x="1324355" y="66141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72912" y="5177028"/>
              <a:ext cx="1655445" cy="661670"/>
            </a:xfrm>
            <a:custGeom>
              <a:avLst/>
              <a:gdLst/>
              <a:ahLst/>
              <a:cxnLst/>
              <a:rect l="l" t="t" r="r" b="b"/>
              <a:pathLst>
                <a:path w="1655445" h="661670">
                  <a:moveTo>
                    <a:pt x="0" y="0"/>
                  </a:moveTo>
                  <a:lnTo>
                    <a:pt x="1324355" y="0"/>
                  </a:lnTo>
                  <a:lnTo>
                    <a:pt x="1655064" y="330707"/>
                  </a:lnTo>
                  <a:lnTo>
                    <a:pt x="1324355" y="661416"/>
                  </a:lnTo>
                  <a:lnTo>
                    <a:pt x="0" y="661416"/>
                  </a:lnTo>
                  <a:lnTo>
                    <a:pt x="330707" y="33070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63383" y="5177028"/>
              <a:ext cx="1655445" cy="661670"/>
            </a:xfrm>
            <a:custGeom>
              <a:avLst/>
              <a:gdLst/>
              <a:ahLst/>
              <a:cxnLst/>
              <a:rect l="l" t="t" r="r" b="b"/>
              <a:pathLst>
                <a:path w="1655445" h="661670">
                  <a:moveTo>
                    <a:pt x="1324355" y="661416"/>
                  </a:moveTo>
                  <a:lnTo>
                    <a:pt x="0" y="661416"/>
                  </a:lnTo>
                  <a:lnTo>
                    <a:pt x="330708" y="330707"/>
                  </a:lnTo>
                  <a:lnTo>
                    <a:pt x="0" y="0"/>
                  </a:lnTo>
                  <a:lnTo>
                    <a:pt x="1324355" y="0"/>
                  </a:lnTo>
                  <a:lnTo>
                    <a:pt x="1655064" y="330707"/>
                  </a:lnTo>
                  <a:lnTo>
                    <a:pt x="1324355" y="66141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63383" y="5177028"/>
              <a:ext cx="1655445" cy="661670"/>
            </a:xfrm>
            <a:custGeom>
              <a:avLst/>
              <a:gdLst/>
              <a:ahLst/>
              <a:cxnLst/>
              <a:rect l="l" t="t" r="r" b="b"/>
              <a:pathLst>
                <a:path w="1655445" h="661670">
                  <a:moveTo>
                    <a:pt x="0" y="0"/>
                  </a:moveTo>
                  <a:lnTo>
                    <a:pt x="1324355" y="0"/>
                  </a:lnTo>
                  <a:lnTo>
                    <a:pt x="1655064" y="330707"/>
                  </a:lnTo>
                  <a:lnTo>
                    <a:pt x="1324355" y="661416"/>
                  </a:lnTo>
                  <a:lnTo>
                    <a:pt x="0" y="661416"/>
                  </a:lnTo>
                  <a:lnTo>
                    <a:pt x="330708" y="33070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53855" y="5177028"/>
              <a:ext cx="1655445" cy="661670"/>
            </a:xfrm>
            <a:custGeom>
              <a:avLst/>
              <a:gdLst/>
              <a:ahLst/>
              <a:cxnLst/>
              <a:rect l="l" t="t" r="r" b="b"/>
              <a:pathLst>
                <a:path w="1655445" h="661670">
                  <a:moveTo>
                    <a:pt x="1324355" y="661416"/>
                  </a:moveTo>
                  <a:lnTo>
                    <a:pt x="0" y="661416"/>
                  </a:lnTo>
                  <a:lnTo>
                    <a:pt x="330708" y="330707"/>
                  </a:lnTo>
                  <a:lnTo>
                    <a:pt x="0" y="0"/>
                  </a:lnTo>
                  <a:lnTo>
                    <a:pt x="1324355" y="0"/>
                  </a:lnTo>
                  <a:lnTo>
                    <a:pt x="1655064" y="330707"/>
                  </a:lnTo>
                  <a:lnTo>
                    <a:pt x="1324355" y="66141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53855" y="5177028"/>
              <a:ext cx="1655445" cy="661670"/>
            </a:xfrm>
            <a:custGeom>
              <a:avLst/>
              <a:gdLst/>
              <a:ahLst/>
              <a:cxnLst/>
              <a:rect l="l" t="t" r="r" b="b"/>
              <a:pathLst>
                <a:path w="1655445" h="661670">
                  <a:moveTo>
                    <a:pt x="0" y="0"/>
                  </a:moveTo>
                  <a:lnTo>
                    <a:pt x="1324355" y="0"/>
                  </a:lnTo>
                  <a:lnTo>
                    <a:pt x="1655064" y="330707"/>
                  </a:lnTo>
                  <a:lnTo>
                    <a:pt x="1324355" y="661416"/>
                  </a:lnTo>
                  <a:lnTo>
                    <a:pt x="0" y="661416"/>
                  </a:lnTo>
                  <a:lnTo>
                    <a:pt x="330708" y="33070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20429" y="4771088"/>
            <a:ext cx="3822065" cy="83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3A80BA"/>
                </a:solidFill>
                <a:latin typeface="Arial MT"/>
                <a:cs typeface="Arial MT"/>
              </a:rPr>
              <a:t>Our</a:t>
            </a:r>
            <a:r>
              <a:rPr sz="2100" dirty="0">
                <a:solidFill>
                  <a:srgbClr val="3A80BA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3A80BA"/>
                </a:solidFill>
                <a:latin typeface="Arial MT"/>
                <a:cs typeface="Arial MT"/>
              </a:rPr>
              <a:t>Goal</a:t>
            </a:r>
            <a:r>
              <a:rPr sz="2100" spc="5" dirty="0">
                <a:solidFill>
                  <a:srgbClr val="3A80BA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A80BA"/>
                </a:solidFill>
                <a:latin typeface="Arial MT"/>
                <a:cs typeface="Arial MT"/>
              </a:rPr>
              <a:t>–</a:t>
            </a:r>
            <a:r>
              <a:rPr sz="2100" spc="-5" dirty="0">
                <a:solidFill>
                  <a:srgbClr val="3A80BA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A80BA"/>
                </a:solidFill>
                <a:latin typeface="Arial MT"/>
                <a:cs typeface="Arial MT"/>
              </a:rPr>
              <a:t>The</a:t>
            </a:r>
            <a:r>
              <a:rPr sz="2100" spc="-5" dirty="0">
                <a:solidFill>
                  <a:srgbClr val="3A80BA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A80BA"/>
                </a:solidFill>
                <a:latin typeface="Arial MT"/>
                <a:cs typeface="Arial MT"/>
              </a:rPr>
              <a:t>3</a:t>
            </a:r>
            <a:r>
              <a:rPr sz="2100" spc="-25" dirty="0">
                <a:solidFill>
                  <a:srgbClr val="3A80BA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A80BA"/>
                </a:solidFill>
                <a:latin typeface="Arial MT"/>
                <a:cs typeface="Arial MT"/>
              </a:rPr>
              <a:t>A’s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442085" algn="l"/>
                <a:tab pos="2950845" algn="l"/>
              </a:tabLst>
            </a:pP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Availability	</a:t>
            </a:r>
            <a:r>
              <a:rPr sz="1250" spc="15" dirty="0">
                <a:solidFill>
                  <a:srgbClr val="FFFFFF"/>
                </a:solidFill>
                <a:latin typeface="Arial MT"/>
                <a:cs typeface="Arial MT"/>
              </a:rPr>
              <a:t>Accessibility	</a:t>
            </a:r>
            <a:r>
              <a:rPr sz="1250" spc="10" dirty="0">
                <a:solidFill>
                  <a:srgbClr val="FFFFFF"/>
                </a:solidFill>
                <a:latin typeface="Arial MT"/>
                <a:cs typeface="Arial MT"/>
              </a:rPr>
              <a:t>Affordability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39046" y="5923266"/>
            <a:ext cx="14643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Arial MT"/>
                <a:cs typeface="Arial MT"/>
              </a:rPr>
              <a:t>of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healthcare</a:t>
            </a:r>
            <a:r>
              <a:rPr sz="1150" spc="-5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services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14339" y="2428367"/>
            <a:ext cx="3228340" cy="916305"/>
            <a:chOff x="6014339" y="2428367"/>
            <a:chExt cx="3228340" cy="916305"/>
          </a:xfrm>
        </p:grpSpPr>
        <p:sp>
          <p:nvSpPr>
            <p:cNvPr id="37" name="object 37"/>
            <p:cNvSpPr/>
            <p:nvPr/>
          </p:nvSpPr>
          <p:spPr>
            <a:xfrm>
              <a:off x="6464807" y="2647188"/>
              <a:ext cx="2763520" cy="478790"/>
            </a:xfrm>
            <a:custGeom>
              <a:avLst/>
              <a:gdLst/>
              <a:ahLst/>
              <a:cxnLst/>
              <a:rect l="l" t="t" r="r" b="b"/>
              <a:pathLst>
                <a:path w="2763520" h="478789">
                  <a:moveTo>
                    <a:pt x="1382268" y="0"/>
                  </a:moveTo>
                  <a:lnTo>
                    <a:pt x="1382268" y="239267"/>
                  </a:lnTo>
                  <a:lnTo>
                    <a:pt x="2763012" y="239267"/>
                  </a:lnTo>
                  <a:lnTo>
                    <a:pt x="2763012" y="478535"/>
                  </a:lnTo>
                </a:path>
                <a:path w="2763520" h="478789">
                  <a:moveTo>
                    <a:pt x="1382268" y="0"/>
                  </a:moveTo>
                  <a:lnTo>
                    <a:pt x="1382268" y="239267"/>
                  </a:lnTo>
                  <a:lnTo>
                    <a:pt x="0" y="239267"/>
                  </a:lnTo>
                  <a:lnTo>
                    <a:pt x="0" y="478535"/>
                  </a:lnTo>
                </a:path>
              </a:pathLst>
            </a:custGeom>
            <a:ln w="28956">
              <a:solidFill>
                <a:srgbClr val="56A7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28944" y="2442972"/>
              <a:ext cx="2255520" cy="887094"/>
            </a:xfrm>
            <a:custGeom>
              <a:avLst/>
              <a:gdLst/>
              <a:ahLst/>
              <a:cxnLst/>
              <a:rect l="l" t="t" r="r" b="b"/>
              <a:pathLst>
                <a:path w="2255520" h="887095">
                  <a:moveTo>
                    <a:pt x="2255519" y="0"/>
                  </a:moveTo>
                  <a:lnTo>
                    <a:pt x="2223962" y="34549"/>
                  </a:lnTo>
                  <a:lnTo>
                    <a:pt x="2190236" y="65948"/>
                  </a:lnTo>
                  <a:lnTo>
                    <a:pt x="2154551" y="94175"/>
                  </a:lnTo>
                  <a:lnTo>
                    <a:pt x="2117116" y="119213"/>
                  </a:lnTo>
                  <a:lnTo>
                    <a:pt x="2078140" y="141041"/>
                  </a:lnTo>
                  <a:lnTo>
                    <a:pt x="2037833" y="159640"/>
                  </a:lnTo>
                  <a:lnTo>
                    <a:pt x="1996403" y="174991"/>
                  </a:lnTo>
                  <a:lnTo>
                    <a:pt x="1954060" y="187073"/>
                  </a:lnTo>
                  <a:lnTo>
                    <a:pt x="1911013" y="195869"/>
                  </a:lnTo>
                  <a:lnTo>
                    <a:pt x="1867471" y="201358"/>
                  </a:lnTo>
                  <a:lnTo>
                    <a:pt x="1823643" y="203521"/>
                  </a:lnTo>
                  <a:lnTo>
                    <a:pt x="1779739" y="202338"/>
                  </a:lnTo>
                  <a:lnTo>
                    <a:pt x="1735967" y="197790"/>
                  </a:lnTo>
                  <a:lnTo>
                    <a:pt x="1692537" y="189858"/>
                  </a:lnTo>
                  <a:lnTo>
                    <a:pt x="1649658" y="178522"/>
                  </a:lnTo>
                  <a:lnTo>
                    <a:pt x="1607539" y="163762"/>
                  </a:lnTo>
                  <a:lnTo>
                    <a:pt x="1566389" y="145560"/>
                  </a:lnTo>
                  <a:lnTo>
                    <a:pt x="1526418" y="123896"/>
                  </a:lnTo>
                  <a:lnTo>
                    <a:pt x="1487834" y="98750"/>
                  </a:lnTo>
                  <a:lnTo>
                    <a:pt x="1450848" y="70103"/>
                  </a:lnTo>
                  <a:lnTo>
                    <a:pt x="1414081" y="36766"/>
                  </a:lnTo>
                  <a:lnTo>
                    <a:pt x="1397055" y="18883"/>
                  </a:lnTo>
                  <a:lnTo>
                    <a:pt x="1380743" y="0"/>
                  </a:lnTo>
                </a:path>
                <a:path w="2255520" h="887095">
                  <a:moveTo>
                    <a:pt x="0" y="886967"/>
                  </a:moveTo>
                  <a:lnTo>
                    <a:pt x="31340" y="852211"/>
                  </a:lnTo>
                  <a:lnTo>
                    <a:pt x="64870" y="820649"/>
                  </a:lnTo>
                  <a:lnTo>
                    <a:pt x="100380" y="792296"/>
                  </a:lnTo>
                  <a:lnTo>
                    <a:pt x="137659" y="767169"/>
                  </a:lnTo>
                  <a:lnTo>
                    <a:pt x="176498" y="745283"/>
                  </a:lnTo>
                  <a:lnTo>
                    <a:pt x="216685" y="726655"/>
                  </a:lnTo>
                  <a:lnTo>
                    <a:pt x="258010" y="711300"/>
                  </a:lnTo>
                  <a:lnTo>
                    <a:pt x="300264" y="699235"/>
                  </a:lnTo>
                  <a:lnTo>
                    <a:pt x="343235" y="690475"/>
                  </a:lnTo>
                  <a:lnTo>
                    <a:pt x="386714" y="685037"/>
                  </a:lnTo>
                  <a:lnTo>
                    <a:pt x="430491" y="682937"/>
                  </a:lnTo>
                  <a:lnTo>
                    <a:pt x="474354" y="684190"/>
                  </a:lnTo>
                  <a:lnTo>
                    <a:pt x="518093" y="688813"/>
                  </a:lnTo>
                  <a:lnTo>
                    <a:pt x="561499" y="696821"/>
                  </a:lnTo>
                  <a:lnTo>
                    <a:pt x="604361" y="708231"/>
                  </a:lnTo>
                  <a:lnTo>
                    <a:pt x="646468" y="723058"/>
                  </a:lnTo>
                  <a:lnTo>
                    <a:pt x="687611" y="741319"/>
                  </a:lnTo>
                  <a:lnTo>
                    <a:pt x="727578" y="763030"/>
                  </a:lnTo>
                  <a:lnTo>
                    <a:pt x="766161" y="788206"/>
                  </a:lnTo>
                  <a:lnTo>
                    <a:pt x="803148" y="816863"/>
                  </a:lnTo>
                  <a:lnTo>
                    <a:pt x="839914" y="850201"/>
                  </a:lnTo>
                  <a:lnTo>
                    <a:pt x="856940" y="868084"/>
                  </a:lnTo>
                  <a:lnTo>
                    <a:pt x="873251" y="886967"/>
                  </a:lnTo>
                </a:path>
              </a:pathLst>
            </a:custGeom>
            <a:ln w="28956">
              <a:solidFill>
                <a:srgbClr val="8A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7409688" y="1505158"/>
            <a:ext cx="875030" cy="203835"/>
          </a:xfrm>
          <a:custGeom>
            <a:avLst/>
            <a:gdLst/>
            <a:ahLst/>
            <a:cxnLst/>
            <a:rect l="l" t="t" r="r" b="b"/>
            <a:pathLst>
              <a:path w="875029" h="203835">
                <a:moveTo>
                  <a:pt x="0" y="203245"/>
                </a:moveTo>
                <a:lnTo>
                  <a:pt x="33268" y="166964"/>
                </a:lnTo>
                <a:lnTo>
                  <a:pt x="68904" y="134176"/>
                </a:lnTo>
                <a:lnTo>
                  <a:pt x="106666" y="104903"/>
                </a:lnTo>
                <a:lnTo>
                  <a:pt x="146313" y="79169"/>
                </a:lnTo>
                <a:lnTo>
                  <a:pt x="187605" y="56995"/>
                </a:lnTo>
                <a:lnTo>
                  <a:pt x="230298" y="38405"/>
                </a:lnTo>
                <a:lnTo>
                  <a:pt x="274153" y="23421"/>
                </a:lnTo>
                <a:lnTo>
                  <a:pt x="318927" y="12066"/>
                </a:lnTo>
                <a:lnTo>
                  <a:pt x="364381" y="4362"/>
                </a:lnTo>
                <a:lnTo>
                  <a:pt x="410271" y="332"/>
                </a:lnTo>
                <a:lnTo>
                  <a:pt x="456357" y="0"/>
                </a:lnTo>
                <a:lnTo>
                  <a:pt x="502398" y="3386"/>
                </a:lnTo>
                <a:lnTo>
                  <a:pt x="548153" y="10515"/>
                </a:lnTo>
                <a:lnTo>
                  <a:pt x="593379" y="21408"/>
                </a:lnTo>
                <a:lnTo>
                  <a:pt x="637837" y="36089"/>
                </a:lnTo>
                <a:lnTo>
                  <a:pt x="681283" y="54580"/>
                </a:lnTo>
                <a:lnTo>
                  <a:pt x="723478" y="76904"/>
                </a:lnTo>
                <a:lnTo>
                  <a:pt x="764180" y="103084"/>
                </a:lnTo>
                <a:lnTo>
                  <a:pt x="803148" y="133141"/>
                </a:lnTo>
                <a:lnTo>
                  <a:pt x="840676" y="167050"/>
                </a:lnTo>
                <a:lnTo>
                  <a:pt x="858226" y="185005"/>
                </a:lnTo>
                <a:lnTo>
                  <a:pt x="874776" y="203245"/>
                </a:lnTo>
              </a:path>
            </a:pathLst>
          </a:custGeom>
          <a:ln w="28956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185111" y="1950243"/>
            <a:ext cx="1327150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Arial MT"/>
                <a:cs typeface="Arial MT"/>
              </a:rPr>
              <a:t>Revenue</a:t>
            </a:r>
            <a:r>
              <a:rPr sz="1250" spc="-35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Sources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28944" y="4062984"/>
            <a:ext cx="873760" cy="204470"/>
          </a:xfrm>
          <a:custGeom>
            <a:avLst/>
            <a:gdLst/>
            <a:ahLst/>
            <a:cxnLst/>
            <a:rect l="l" t="t" r="r" b="b"/>
            <a:pathLst>
              <a:path w="873759" h="204470">
                <a:moveTo>
                  <a:pt x="873251" y="0"/>
                </a:moveTo>
                <a:lnTo>
                  <a:pt x="841705" y="34756"/>
                </a:lnTo>
                <a:lnTo>
                  <a:pt x="808010" y="66319"/>
                </a:lnTo>
                <a:lnTo>
                  <a:pt x="772375" y="94676"/>
                </a:lnTo>
                <a:lnTo>
                  <a:pt x="735006" y="119810"/>
                </a:lnTo>
                <a:lnTo>
                  <a:pt x="696110" y="141708"/>
                </a:lnTo>
                <a:lnTo>
                  <a:pt x="655894" y="160353"/>
                </a:lnTo>
                <a:lnTo>
                  <a:pt x="614564" y="175732"/>
                </a:lnTo>
                <a:lnTo>
                  <a:pt x="572328" y="187829"/>
                </a:lnTo>
                <a:lnTo>
                  <a:pt x="529393" y="196630"/>
                </a:lnTo>
                <a:lnTo>
                  <a:pt x="485965" y="202120"/>
                </a:lnTo>
                <a:lnTo>
                  <a:pt x="442251" y="204284"/>
                </a:lnTo>
                <a:lnTo>
                  <a:pt x="398458" y="203106"/>
                </a:lnTo>
                <a:lnTo>
                  <a:pt x="354793" y="198573"/>
                </a:lnTo>
                <a:lnTo>
                  <a:pt x="311464" y="190669"/>
                </a:lnTo>
                <a:lnTo>
                  <a:pt x="268676" y="179379"/>
                </a:lnTo>
                <a:lnTo>
                  <a:pt x="226636" y="164689"/>
                </a:lnTo>
                <a:lnTo>
                  <a:pt x="185553" y="146584"/>
                </a:lnTo>
                <a:lnTo>
                  <a:pt x="145631" y="125048"/>
                </a:lnTo>
                <a:lnTo>
                  <a:pt x="107079" y="100068"/>
                </a:lnTo>
                <a:lnTo>
                  <a:pt x="70103" y="71627"/>
                </a:lnTo>
                <a:lnTo>
                  <a:pt x="33337" y="37528"/>
                </a:lnTo>
                <a:lnTo>
                  <a:pt x="16311" y="19121"/>
                </a:lnTo>
                <a:lnTo>
                  <a:pt x="0" y="0"/>
                </a:lnTo>
              </a:path>
            </a:pathLst>
          </a:custGeom>
          <a:ln w="28956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11212" y="3317209"/>
            <a:ext cx="2107565" cy="7289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ctr">
              <a:lnSpc>
                <a:spcPts val="1330"/>
              </a:lnSpc>
              <a:spcBef>
                <a:spcPts val="320"/>
              </a:spcBef>
            </a:pPr>
            <a:r>
              <a:rPr sz="1250" spc="15" dirty="0">
                <a:latin typeface="Arial MT"/>
                <a:cs typeface="Arial MT"/>
              </a:rPr>
              <a:t>Hospitals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spc="10" dirty="0">
                <a:latin typeface="Arial MT"/>
                <a:cs typeface="Arial MT"/>
              </a:rPr>
              <a:t>to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be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charged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upto </a:t>
            </a:r>
            <a:r>
              <a:rPr sz="1250" spc="-330" dirty="0">
                <a:latin typeface="Arial MT"/>
                <a:cs typeface="Arial MT"/>
              </a:rPr>
              <a:t> </a:t>
            </a:r>
            <a:r>
              <a:rPr sz="1250" spc="20" dirty="0">
                <a:latin typeface="Arial MT"/>
                <a:cs typeface="Arial MT"/>
              </a:rPr>
              <a:t>3% </a:t>
            </a:r>
            <a:r>
              <a:rPr sz="1250" spc="10" dirty="0">
                <a:latin typeface="Arial MT"/>
                <a:cs typeface="Arial MT"/>
              </a:rPr>
              <a:t>for every </a:t>
            </a:r>
            <a:r>
              <a:rPr sz="1250" spc="15" dirty="0">
                <a:latin typeface="Arial MT"/>
                <a:cs typeface="Arial MT"/>
              </a:rPr>
              <a:t>transaction 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happening through the 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platform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974079" y="1595628"/>
            <a:ext cx="3740150" cy="1748789"/>
            <a:chOff x="5974079" y="1595628"/>
            <a:chExt cx="3740150" cy="1748789"/>
          </a:xfrm>
        </p:grpSpPr>
        <p:sp>
          <p:nvSpPr>
            <p:cNvPr id="44" name="object 44"/>
            <p:cNvSpPr/>
            <p:nvPr/>
          </p:nvSpPr>
          <p:spPr>
            <a:xfrm>
              <a:off x="8790431" y="3125909"/>
              <a:ext cx="875030" cy="204470"/>
            </a:xfrm>
            <a:custGeom>
              <a:avLst/>
              <a:gdLst/>
              <a:ahLst/>
              <a:cxnLst/>
              <a:rect l="l" t="t" r="r" b="b"/>
              <a:pathLst>
                <a:path w="875029" h="204470">
                  <a:moveTo>
                    <a:pt x="0" y="204030"/>
                  </a:moveTo>
                  <a:lnTo>
                    <a:pt x="31546" y="169274"/>
                  </a:lnTo>
                  <a:lnTo>
                    <a:pt x="65242" y="137712"/>
                  </a:lnTo>
                  <a:lnTo>
                    <a:pt x="100881" y="109359"/>
                  </a:lnTo>
                  <a:lnTo>
                    <a:pt x="138257" y="84231"/>
                  </a:lnTo>
                  <a:lnTo>
                    <a:pt x="177164" y="62346"/>
                  </a:lnTo>
                  <a:lnTo>
                    <a:pt x="217398" y="43717"/>
                  </a:lnTo>
                  <a:lnTo>
                    <a:pt x="258752" y="28363"/>
                  </a:lnTo>
                  <a:lnTo>
                    <a:pt x="301020" y="16298"/>
                  </a:lnTo>
                  <a:lnTo>
                    <a:pt x="343997" y="7538"/>
                  </a:lnTo>
                  <a:lnTo>
                    <a:pt x="387476" y="2100"/>
                  </a:lnTo>
                  <a:lnTo>
                    <a:pt x="431253" y="0"/>
                  </a:lnTo>
                  <a:lnTo>
                    <a:pt x="475122" y="1253"/>
                  </a:lnTo>
                  <a:lnTo>
                    <a:pt x="518876" y="5875"/>
                  </a:lnTo>
                  <a:lnTo>
                    <a:pt x="562310" y="13883"/>
                  </a:lnTo>
                  <a:lnTo>
                    <a:pt x="605218" y="25293"/>
                  </a:lnTo>
                  <a:lnTo>
                    <a:pt x="647394" y="40121"/>
                  </a:lnTo>
                  <a:lnTo>
                    <a:pt x="688634" y="58382"/>
                  </a:lnTo>
                  <a:lnTo>
                    <a:pt x="728730" y="80092"/>
                  </a:lnTo>
                  <a:lnTo>
                    <a:pt x="767478" y="105268"/>
                  </a:lnTo>
                  <a:lnTo>
                    <a:pt x="804671" y="133926"/>
                  </a:lnTo>
                  <a:lnTo>
                    <a:pt x="840866" y="167264"/>
                  </a:lnTo>
                  <a:lnTo>
                    <a:pt x="858249" y="185147"/>
                  </a:lnTo>
                  <a:lnTo>
                    <a:pt x="874775" y="204030"/>
                  </a:lnTo>
                </a:path>
              </a:pathLst>
            </a:custGeom>
            <a:ln w="28956">
              <a:solidFill>
                <a:srgbClr val="8AAA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031" y="1595628"/>
              <a:ext cx="1075943" cy="10820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9" y="1595628"/>
              <a:ext cx="1075943" cy="1082039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8790432" y="4062984"/>
            <a:ext cx="875030" cy="204470"/>
          </a:xfrm>
          <a:custGeom>
            <a:avLst/>
            <a:gdLst/>
            <a:ahLst/>
            <a:cxnLst/>
            <a:rect l="l" t="t" r="r" b="b"/>
            <a:pathLst>
              <a:path w="875029" h="204470">
                <a:moveTo>
                  <a:pt x="874775" y="0"/>
                </a:moveTo>
                <a:lnTo>
                  <a:pt x="843228" y="34756"/>
                </a:lnTo>
                <a:lnTo>
                  <a:pt x="809533" y="66319"/>
                </a:lnTo>
                <a:lnTo>
                  <a:pt x="773894" y="94676"/>
                </a:lnTo>
                <a:lnTo>
                  <a:pt x="736518" y="119810"/>
                </a:lnTo>
                <a:lnTo>
                  <a:pt x="697610" y="141708"/>
                </a:lnTo>
                <a:lnTo>
                  <a:pt x="657377" y="160353"/>
                </a:lnTo>
                <a:lnTo>
                  <a:pt x="616023" y="175732"/>
                </a:lnTo>
                <a:lnTo>
                  <a:pt x="573755" y="187829"/>
                </a:lnTo>
                <a:lnTo>
                  <a:pt x="530778" y="196630"/>
                </a:lnTo>
                <a:lnTo>
                  <a:pt x="487298" y="202120"/>
                </a:lnTo>
                <a:lnTo>
                  <a:pt x="443521" y="204284"/>
                </a:lnTo>
                <a:lnTo>
                  <a:pt x="399653" y="203106"/>
                </a:lnTo>
                <a:lnTo>
                  <a:pt x="355899" y="198573"/>
                </a:lnTo>
                <a:lnTo>
                  <a:pt x="312465" y="190669"/>
                </a:lnTo>
                <a:lnTo>
                  <a:pt x="269557" y="179379"/>
                </a:lnTo>
                <a:lnTo>
                  <a:pt x="227380" y="164689"/>
                </a:lnTo>
                <a:lnTo>
                  <a:pt x="186141" y="146584"/>
                </a:lnTo>
                <a:lnTo>
                  <a:pt x="146044" y="125048"/>
                </a:lnTo>
                <a:lnTo>
                  <a:pt x="107297" y="100068"/>
                </a:lnTo>
                <a:lnTo>
                  <a:pt x="70103" y="71627"/>
                </a:lnTo>
                <a:lnTo>
                  <a:pt x="33337" y="37528"/>
                </a:lnTo>
                <a:lnTo>
                  <a:pt x="16311" y="19121"/>
                </a:lnTo>
                <a:lnTo>
                  <a:pt x="0" y="0"/>
                </a:lnTo>
              </a:path>
            </a:pathLst>
          </a:custGeom>
          <a:ln w="28956">
            <a:solidFill>
              <a:srgbClr val="8AAA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204682" y="3402565"/>
            <a:ext cx="2047875" cy="5594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-1270" algn="ctr">
              <a:lnSpc>
                <a:spcPts val="1330"/>
              </a:lnSpc>
              <a:spcBef>
                <a:spcPts val="320"/>
              </a:spcBef>
            </a:pPr>
            <a:r>
              <a:rPr sz="1250" spc="10" dirty="0">
                <a:latin typeface="Arial MT"/>
                <a:cs typeface="Arial MT"/>
              </a:rPr>
              <a:t>Financial Institutes to </a:t>
            </a:r>
            <a:r>
              <a:rPr sz="1250" spc="15" dirty="0">
                <a:latin typeface="Arial MT"/>
                <a:cs typeface="Arial MT"/>
              </a:rPr>
              <a:t>be </a:t>
            </a:r>
            <a:r>
              <a:rPr sz="1250" spc="2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charged as per the support </a:t>
            </a:r>
            <a:r>
              <a:rPr sz="1250" spc="20" dirty="0">
                <a:latin typeface="Arial MT"/>
                <a:cs typeface="Arial MT"/>
              </a:rPr>
              <a:t> scheme</a:t>
            </a:r>
            <a:r>
              <a:rPr sz="1250" spc="-35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opted</a:t>
            </a:r>
            <a:r>
              <a:rPr sz="1250" spc="-5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by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15" dirty="0">
                <a:latin typeface="Arial MT"/>
                <a:cs typeface="Arial MT"/>
              </a:rPr>
              <a:t>end-users</a:t>
            </a:r>
            <a:endParaRPr sz="1250">
              <a:latin typeface="Arial MT"/>
              <a:cs typeface="Arial MT"/>
            </a:endParaRPr>
          </a:p>
        </p:txBody>
      </p:sp>
      <p:pic>
        <p:nvPicPr>
          <p:cNvPr id="49" name="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562" y="4704974"/>
            <a:ext cx="4758226" cy="16663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56" y="1056131"/>
            <a:ext cx="3725545" cy="291465"/>
          </a:xfrm>
          <a:prstGeom prst="rect">
            <a:avLst/>
          </a:prstGeom>
          <a:solidFill>
            <a:srgbClr val="FDD82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20"/>
              </a:lnSpc>
            </a:pPr>
            <a:r>
              <a:rPr spc="210" dirty="0"/>
              <a:t>M</a:t>
            </a:r>
            <a:r>
              <a:rPr spc="-40" dirty="0"/>
              <a:t>e</a:t>
            </a:r>
            <a:r>
              <a:rPr spc="40" dirty="0"/>
              <a:t>a</a:t>
            </a:r>
            <a:r>
              <a:rPr spc="80" dirty="0"/>
              <a:t>s</a:t>
            </a:r>
            <a:r>
              <a:rPr spc="-10" dirty="0"/>
              <a:t>u</a:t>
            </a:r>
            <a:r>
              <a:rPr spc="-120" dirty="0"/>
              <a:t>r</a:t>
            </a:r>
            <a:r>
              <a:rPr spc="-90" dirty="0"/>
              <a:t>i</a:t>
            </a:r>
            <a:r>
              <a:rPr spc="-10" dirty="0"/>
              <a:t>n</a:t>
            </a:r>
            <a:r>
              <a:rPr spc="165" dirty="0"/>
              <a:t>g</a:t>
            </a:r>
            <a:r>
              <a:rPr spc="-65" dirty="0"/>
              <a:t> </a:t>
            </a:r>
            <a:r>
              <a:rPr spc="175" dirty="0"/>
              <a:t>S</a:t>
            </a:r>
            <a:r>
              <a:rPr spc="-10" dirty="0"/>
              <a:t>u</a:t>
            </a:r>
            <a:r>
              <a:rPr spc="-15" dirty="0"/>
              <a:t>cc</a:t>
            </a:r>
            <a:r>
              <a:rPr spc="-40" dirty="0"/>
              <a:t>e</a:t>
            </a:r>
            <a:r>
              <a:rPr spc="80" dirty="0"/>
              <a:t>s</a:t>
            </a:r>
            <a:r>
              <a:rPr spc="95" dirty="0"/>
              <a:t>s</a:t>
            </a:r>
            <a:r>
              <a:rPr spc="-50" dirty="0"/>
              <a:t> </a:t>
            </a:r>
            <a:r>
              <a:rPr spc="15" dirty="0"/>
              <a:t>o</a:t>
            </a:r>
            <a:r>
              <a:rPr spc="-75" dirty="0"/>
              <a:t>f</a:t>
            </a:r>
            <a:r>
              <a:rPr spc="-85" dirty="0"/>
              <a:t> </a:t>
            </a:r>
            <a:r>
              <a:rPr spc="-105" dirty="0"/>
              <a:t>t</a:t>
            </a:r>
            <a:r>
              <a:rPr spc="-15" dirty="0"/>
              <a:t>h</a:t>
            </a:r>
            <a:r>
              <a:rPr spc="-30" dirty="0"/>
              <a:t>e</a:t>
            </a:r>
            <a:r>
              <a:rPr spc="-80" dirty="0"/>
              <a:t> </a:t>
            </a:r>
            <a:r>
              <a:rPr spc="175" dirty="0"/>
              <a:t>S</a:t>
            </a:r>
            <a:r>
              <a:rPr spc="35" dirty="0"/>
              <a:t>o</a:t>
            </a:r>
            <a:r>
              <a:rPr spc="-85" dirty="0"/>
              <a:t>l</a:t>
            </a:r>
            <a:r>
              <a:rPr spc="-30" dirty="0"/>
              <a:t>u</a:t>
            </a:r>
            <a:r>
              <a:rPr spc="-105" dirty="0"/>
              <a:t>t</a:t>
            </a:r>
            <a:r>
              <a:rPr spc="-90" dirty="0"/>
              <a:t>i</a:t>
            </a:r>
            <a:r>
              <a:rPr spc="35" dirty="0"/>
              <a:t>o</a:t>
            </a:r>
            <a:r>
              <a:rPr spc="-10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307" y="1753235"/>
            <a:ext cx="9309100" cy="4054475"/>
            <a:chOff x="43307" y="1753235"/>
            <a:chExt cx="9309100" cy="4054475"/>
          </a:xfrm>
        </p:grpSpPr>
        <p:sp>
          <p:nvSpPr>
            <p:cNvPr id="4" name="object 4"/>
            <p:cNvSpPr/>
            <p:nvPr/>
          </p:nvSpPr>
          <p:spPr>
            <a:xfrm>
              <a:off x="64008" y="1767840"/>
              <a:ext cx="852805" cy="4025265"/>
            </a:xfrm>
            <a:custGeom>
              <a:avLst/>
              <a:gdLst/>
              <a:ahLst/>
              <a:cxnLst/>
              <a:rect l="l" t="t" r="r" b="b"/>
              <a:pathLst>
                <a:path w="852805" h="4025265">
                  <a:moveTo>
                    <a:pt x="18287" y="0"/>
                  </a:moveTo>
                  <a:lnTo>
                    <a:pt x="52341" y="34579"/>
                  </a:lnTo>
                  <a:lnTo>
                    <a:pt x="85684" y="69591"/>
                  </a:lnTo>
                  <a:lnTo>
                    <a:pt x="118319" y="105026"/>
                  </a:lnTo>
                  <a:lnTo>
                    <a:pt x="150243" y="140875"/>
                  </a:lnTo>
                  <a:lnTo>
                    <a:pt x="181459" y="177129"/>
                  </a:lnTo>
                  <a:lnTo>
                    <a:pt x="211965" y="213778"/>
                  </a:lnTo>
                  <a:lnTo>
                    <a:pt x="241761" y="250814"/>
                  </a:lnTo>
                  <a:lnTo>
                    <a:pt x="270848" y="288228"/>
                  </a:lnTo>
                  <a:lnTo>
                    <a:pt x="299226" y="326010"/>
                  </a:lnTo>
                  <a:lnTo>
                    <a:pt x="326894" y="364151"/>
                  </a:lnTo>
                  <a:lnTo>
                    <a:pt x="353853" y="402643"/>
                  </a:lnTo>
                  <a:lnTo>
                    <a:pt x="380102" y="441475"/>
                  </a:lnTo>
                  <a:lnTo>
                    <a:pt x="405642" y="480640"/>
                  </a:lnTo>
                  <a:lnTo>
                    <a:pt x="430472" y="520128"/>
                  </a:lnTo>
                  <a:lnTo>
                    <a:pt x="454593" y="559929"/>
                  </a:lnTo>
                  <a:lnTo>
                    <a:pt x="478005" y="600036"/>
                  </a:lnTo>
                  <a:lnTo>
                    <a:pt x="500707" y="640438"/>
                  </a:lnTo>
                  <a:lnTo>
                    <a:pt x="522699" y="681126"/>
                  </a:lnTo>
                  <a:lnTo>
                    <a:pt x="543982" y="722092"/>
                  </a:lnTo>
                  <a:lnTo>
                    <a:pt x="564556" y="763327"/>
                  </a:lnTo>
                  <a:lnTo>
                    <a:pt x="584421" y="804820"/>
                  </a:lnTo>
                  <a:lnTo>
                    <a:pt x="603575" y="846564"/>
                  </a:lnTo>
                  <a:lnTo>
                    <a:pt x="622021" y="888549"/>
                  </a:lnTo>
                  <a:lnTo>
                    <a:pt x="639757" y="930766"/>
                  </a:lnTo>
                  <a:lnTo>
                    <a:pt x="656783" y="973206"/>
                  </a:lnTo>
                  <a:lnTo>
                    <a:pt x="673101" y="1015859"/>
                  </a:lnTo>
                  <a:lnTo>
                    <a:pt x="688708" y="1058717"/>
                  </a:lnTo>
                  <a:lnTo>
                    <a:pt x="703606" y="1101771"/>
                  </a:lnTo>
                  <a:lnTo>
                    <a:pt x="717795" y="1145012"/>
                  </a:lnTo>
                  <a:lnTo>
                    <a:pt x="731275" y="1188429"/>
                  </a:lnTo>
                  <a:lnTo>
                    <a:pt x="744045" y="1232015"/>
                  </a:lnTo>
                  <a:lnTo>
                    <a:pt x="756105" y="1275760"/>
                  </a:lnTo>
                  <a:lnTo>
                    <a:pt x="767456" y="1319656"/>
                  </a:lnTo>
                  <a:lnTo>
                    <a:pt x="778098" y="1363692"/>
                  </a:lnTo>
                  <a:lnTo>
                    <a:pt x="788030" y="1407860"/>
                  </a:lnTo>
                  <a:lnTo>
                    <a:pt x="797253" y="1452151"/>
                  </a:lnTo>
                  <a:lnTo>
                    <a:pt x="805766" y="1496556"/>
                  </a:lnTo>
                  <a:lnTo>
                    <a:pt x="813570" y="1541065"/>
                  </a:lnTo>
                  <a:lnTo>
                    <a:pt x="820664" y="1585670"/>
                  </a:lnTo>
                  <a:lnTo>
                    <a:pt x="827049" y="1630362"/>
                  </a:lnTo>
                  <a:lnTo>
                    <a:pt x="832725" y="1675130"/>
                  </a:lnTo>
                  <a:lnTo>
                    <a:pt x="837691" y="1719967"/>
                  </a:lnTo>
                  <a:lnTo>
                    <a:pt x="841947" y="1764863"/>
                  </a:lnTo>
                  <a:lnTo>
                    <a:pt x="845494" y="1809809"/>
                  </a:lnTo>
                  <a:lnTo>
                    <a:pt x="848332" y="1854796"/>
                  </a:lnTo>
                  <a:lnTo>
                    <a:pt x="850461" y="1899815"/>
                  </a:lnTo>
                  <a:lnTo>
                    <a:pt x="851879" y="1944856"/>
                  </a:lnTo>
                  <a:lnTo>
                    <a:pt x="852589" y="1989912"/>
                  </a:lnTo>
                  <a:lnTo>
                    <a:pt x="852589" y="2034971"/>
                  </a:lnTo>
                  <a:lnTo>
                    <a:pt x="851879" y="2080027"/>
                  </a:lnTo>
                  <a:lnTo>
                    <a:pt x="850461" y="2125068"/>
                  </a:lnTo>
                  <a:lnTo>
                    <a:pt x="848332" y="2170087"/>
                  </a:lnTo>
                  <a:lnTo>
                    <a:pt x="845494" y="2215074"/>
                  </a:lnTo>
                  <a:lnTo>
                    <a:pt x="841947" y="2260020"/>
                  </a:lnTo>
                  <a:lnTo>
                    <a:pt x="837691" y="2304916"/>
                  </a:lnTo>
                  <a:lnTo>
                    <a:pt x="832725" y="2349753"/>
                  </a:lnTo>
                  <a:lnTo>
                    <a:pt x="827049" y="2394521"/>
                  </a:lnTo>
                  <a:lnTo>
                    <a:pt x="820664" y="2439213"/>
                  </a:lnTo>
                  <a:lnTo>
                    <a:pt x="813570" y="2483818"/>
                  </a:lnTo>
                  <a:lnTo>
                    <a:pt x="805766" y="2528327"/>
                  </a:lnTo>
                  <a:lnTo>
                    <a:pt x="797253" y="2572732"/>
                  </a:lnTo>
                  <a:lnTo>
                    <a:pt x="788030" y="2617023"/>
                  </a:lnTo>
                  <a:lnTo>
                    <a:pt x="778098" y="2661191"/>
                  </a:lnTo>
                  <a:lnTo>
                    <a:pt x="767456" y="2705227"/>
                  </a:lnTo>
                  <a:lnTo>
                    <a:pt x="756105" y="2749123"/>
                  </a:lnTo>
                  <a:lnTo>
                    <a:pt x="744045" y="2792868"/>
                  </a:lnTo>
                  <a:lnTo>
                    <a:pt x="731275" y="2836454"/>
                  </a:lnTo>
                  <a:lnTo>
                    <a:pt x="717795" y="2879872"/>
                  </a:lnTo>
                  <a:lnTo>
                    <a:pt x="703606" y="2923112"/>
                  </a:lnTo>
                  <a:lnTo>
                    <a:pt x="688708" y="2966166"/>
                  </a:lnTo>
                  <a:lnTo>
                    <a:pt x="673101" y="3009024"/>
                  </a:lnTo>
                  <a:lnTo>
                    <a:pt x="656783" y="3051677"/>
                  </a:lnTo>
                  <a:lnTo>
                    <a:pt x="639757" y="3094117"/>
                  </a:lnTo>
                  <a:lnTo>
                    <a:pt x="622021" y="3136334"/>
                  </a:lnTo>
                  <a:lnTo>
                    <a:pt x="603575" y="3178319"/>
                  </a:lnTo>
                  <a:lnTo>
                    <a:pt x="584421" y="3220063"/>
                  </a:lnTo>
                  <a:lnTo>
                    <a:pt x="564556" y="3261556"/>
                  </a:lnTo>
                  <a:lnTo>
                    <a:pt x="543982" y="3302791"/>
                  </a:lnTo>
                  <a:lnTo>
                    <a:pt x="522699" y="3343757"/>
                  </a:lnTo>
                  <a:lnTo>
                    <a:pt x="500707" y="3384445"/>
                  </a:lnTo>
                  <a:lnTo>
                    <a:pt x="478005" y="3424847"/>
                  </a:lnTo>
                  <a:lnTo>
                    <a:pt x="454593" y="3464954"/>
                  </a:lnTo>
                  <a:lnTo>
                    <a:pt x="430472" y="3504755"/>
                  </a:lnTo>
                  <a:lnTo>
                    <a:pt x="405642" y="3544243"/>
                  </a:lnTo>
                  <a:lnTo>
                    <a:pt x="380102" y="3583408"/>
                  </a:lnTo>
                  <a:lnTo>
                    <a:pt x="353853" y="3622240"/>
                  </a:lnTo>
                  <a:lnTo>
                    <a:pt x="326894" y="3660732"/>
                  </a:lnTo>
                  <a:lnTo>
                    <a:pt x="299226" y="3698873"/>
                  </a:lnTo>
                  <a:lnTo>
                    <a:pt x="270848" y="3736655"/>
                  </a:lnTo>
                  <a:lnTo>
                    <a:pt x="241761" y="3774069"/>
                  </a:lnTo>
                  <a:lnTo>
                    <a:pt x="211965" y="3811105"/>
                  </a:lnTo>
                  <a:lnTo>
                    <a:pt x="181459" y="3847754"/>
                  </a:lnTo>
                  <a:lnTo>
                    <a:pt x="150243" y="3884008"/>
                  </a:lnTo>
                  <a:lnTo>
                    <a:pt x="118319" y="3919857"/>
                  </a:lnTo>
                  <a:lnTo>
                    <a:pt x="85684" y="3955292"/>
                  </a:lnTo>
                  <a:lnTo>
                    <a:pt x="52341" y="3990304"/>
                  </a:lnTo>
                  <a:lnTo>
                    <a:pt x="18287" y="4024883"/>
                  </a:lnTo>
                  <a:lnTo>
                    <a:pt x="0" y="4008119"/>
                  </a:lnTo>
                  <a:lnTo>
                    <a:pt x="33726" y="3973824"/>
                  </a:lnTo>
                  <a:lnTo>
                    <a:pt x="66750" y="3939101"/>
                  </a:lnTo>
                  <a:lnTo>
                    <a:pt x="99071" y="3903958"/>
                  </a:lnTo>
                  <a:lnTo>
                    <a:pt x="130690" y="3868405"/>
                  </a:lnTo>
                  <a:lnTo>
                    <a:pt x="161606" y="3832451"/>
                  </a:lnTo>
                  <a:lnTo>
                    <a:pt x="191819" y="3796105"/>
                  </a:lnTo>
                  <a:lnTo>
                    <a:pt x="221330" y="3759375"/>
                  </a:lnTo>
                  <a:lnTo>
                    <a:pt x="250138" y="3722271"/>
                  </a:lnTo>
                  <a:lnTo>
                    <a:pt x="278244" y="3684802"/>
                  </a:lnTo>
                  <a:lnTo>
                    <a:pt x="305647" y="3646977"/>
                  </a:lnTo>
                  <a:lnTo>
                    <a:pt x="332347" y="3608805"/>
                  </a:lnTo>
                  <a:lnTo>
                    <a:pt x="358344" y="3570294"/>
                  </a:lnTo>
                  <a:lnTo>
                    <a:pt x="383639" y="3531454"/>
                  </a:lnTo>
                  <a:lnTo>
                    <a:pt x="408232" y="3492295"/>
                  </a:lnTo>
                  <a:lnTo>
                    <a:pt x="432121" y="3452824"/>
                  </a:lnTo>
                  <a:lnTo>
                    <a:pt x="455308" y="3413051"/>
                  </a:lnTo>
                  <a:lnTo>
                    <a:pt x="477793" y="3372985"/>
                  </a:lnTo>
                  <a:lnTo>
                    <a:pt x="499574" y="3332635"/>
                  </a:lnTo>
                  <a:lnTo>
                    <a:pt x="520654" y="3292010"/>
                  </a:lnTo>
                  <a:lnTo>
                    <a:pt x="541030" y="3251119"/>
                  </a:lnTo>
                  <a:lnTo>
                    <a:pt x="560704" y="3209971"/>
                  </a:lnTo>
                  <a:lnTo>
                    <a:pt x="579675" y="3168575"/>
                  </a:lnTo>
                  <a:lnTo>
                    <a:pt x="597944" y="3126940"/>
                  </a:lnTo>
                  <a:lnTo>
                    <a:pt x="615510" y="3085075"/>
                  </a:lnTo>
                  <a:lnTo>
                    <a:pt x="632373" y="3042989"/>
                  </a:lnTo>
                  <a:lnTo>
                    <a:pt x="648534" y="3000692"/>
                  </a:lnTo>
                  <a:lnTo>
                    <a:pt x="663992" y="2958191"/>
                  </a:lnTo>
                  <a:lnTo>
                    <a:pt x="678747" y="2915497"/>
                  </a:lnTo>
                  <a:lnTo>
                    <a:pt x="692800" y="2872618"/>
                  </a:lnTo>
                  <a:lnTo>
                    <a:pt x="706150" y="2829562"/>
                  </a:lnTo>
                  <a:lnTo>
                    <a:pt x="718797" y="2786341"/>
                  </a:lnTo>
                  <a:lnTo>
                    <a:pt x="730742" y="2742961"/>
                  </a:lnTo>
                  <a:lnTo>
                    <a:pt x="741984" y="2699432"/>
                  </a:lnTo>
                  <a:lnTo>
                    <a:pt x="752524" y="2655764"/>
                  </a:lnTo>
                  <a:lnTo>
                    <a:pt x="762361" y="2611965"/>
                  </a:lnTo>
                  <a:lnTo>
                    <a:pt x="771495" y="2568044"/>
                  </a:lnTo>
                  <a:lnTo>
                    <a:pt x="779927" y="2524011"/>
                  </a:lnTo>
                  <a:lnTo>
                    <a:pt x="787656" y="2479874"/>
                  </a:lnTo>
                  <a:lnTo>
                    <a:pt x="794682" y="2435642"/>
                  </a:lnTo>
                  <a:lnTo>
                    <a:pt x="801006" y="2391324"/>
                  </a:lnTo>
                  <a:lnTo>
                    <a:pt x="806627" y="2346930"/>
                  </a:lnTo>
                  <a:lnTo>
                    <a:pt x="811545" y="2302469"/>
                  </a:lnTo>
                  <a:lnTo>
                    <a:pt x="815761" y="2257948"/>
                  </a:lnTo>
                  <a:lnTo>
                    <a:pt x="819274" y="2213378"/>
                  </a:lnTo>
                  <a:lnTo>
                    <a:pt x="822085" y="2168768"/>
                  </a:lnTo>
                  <a:lnTo>
                    <a:pt x="824193" y="2124126"/>
                  </a:lnTo>
                  <a:lnTo>
                    <a:pt x="825598" y="2079461"/>
                  </a:lnTo>
                  <a:lnTo>
                    <a:pt x="826301" y="2034783"/>
                  </a:lnTo>
                  <a:lnTo>
                    <a:pt x="826301" y="1990100"/>
                  </a:lnTo>
                  <a:lnTo>
                    <a:pt x="825598" y="1945422"/>
                  </a:lnTo>
                  <a:lnTo>
                    <a:pt x="824193" y="1900757"/>
                  </a:lnTo>
                  <a:lnTo>
                    <a:pt x="822085" y="1856115"/>
                  </a:lnTo>
                  <a:lnTo>
                    <a:pt x="819274" y="1811505"/>
                  </a:lnTo>
                  <a:lnTo>
                    <a:pt x="815761" y="1766935"/>
                  </a:lnTo>
                  <a:lnTo>
                    <a:pt x="811545" y="1722414"/>
                  </a:lnTo>
                  <a:lnTo>
                    <a:pt x="806627" y="1677953"/>
                  </a:lnTo>
                  <a:lnTo>
                    <a:pt x="801006" y="1633558"/>
                  </a:lnTo>
                  <a:lnTo>
                    <a:pt x="794682" y="1589241"/>
                  </a:lnTo>
                  <a:lnTo>
                    <a:pt x="787656" y="1545009"/>
                  </a:lnTo>
                  <a:lnTo>
                    <a:pt x="779927" y="1500872"/>
                  </a:lnTo>
                  <a:lnTo>
                    <a:pt x="771495" y="1456839"/>
                  </a:lnTo>
                  <a:lnTo>
                    <a:pt x="762361" y="1412918"/>
                  </a:lnTo>
                  <a:lnTo>
                    <a:pt x="752524" y="1369119"/>
                  </a:lnTo>
                  <a:lnTo>
                    <a:pt x="741984" y="1325451"/>
                  </a:lnTo>
                  <a:lnTo>
                    <a:pt x="730742" y="1281922"/>
                  </a:lnTo>
                  <a:lnTo>
                    <a:pt x="718797" y="1238542"/>
                  </a:lnTo>
                  <a:lnTo>
                    <a:pt x="706150" y="1195320"/>
                  </a:lnTo>
                  <a:lnTo>
                    <a:pt x="692800" y="1152265"/>
                  </a:lnTo>
                  <a:lnTo>
                    <a:pt x="678747" y="1109386"/>
                  </a:lnTo>
                  <a:lnTo>
                    <a:pt x="663992" y="1066692"/>
                  </a:lnTo>
                  <a:lnTo>
                    <a:pt x="648534" y="1024191"/>
                  </a:lnTo>
                  <a:lnTo>
                    <a:pt x="632373" y="981893"/>
                  </a:lnTo>
                  <a:lnTo>
                    <a:pt x="615510" y="939808"/>
                  </a:lnTo>
                  <a:lnTo>
                    <a:pt x="597944" y="897943"/>
                  </a:lnTo>
                  <a:lnTo>
                    <a:pt x="579675" y="856308"/>
                  </a:lnTo>
                  <a:lnTo>
                    <a:pt x="560704" y="814912"/>
                  </a:lnTo>
                  <a:lnTo>
                    <a:pt x="541030" y="773764"/>
                  </a:lnTo>
                  <a:lnTo>
                    <a:pt x="520654" y="732873"/>
                  </a:lnTo>
                  <a:lnTo>
                    <a:pt x="499574" y="692248"/>
                  </a:lnTo>
                  <a:lnTo>
                    <a:pt x="477793" y="651898"/>
                  </a:lnTo>
                  <a:lnTo>
                    <a:pt x="455308" y="611832"/>
                  </a:lnTo>
                  <a:lnTo>
                    <a:pt x="432121" y="572059"/>
                  </a:lnTo>
                  <a:lnTo>
                    <a:pt x="408232" y="532588"/>
                  </a:lnTo>
                  <a:lnTo>
                    <a:pt x="383639" y="493428"/>
                  </a:lnTo>
                  <a:lnTo>
                    <a:pt x="358344" y="454589"/>
                  </a:lnTo>
                  <a:lnTo>
                    <a:pt x="332347" y="416078"/>
                  </a:lnTo>
                  <a:lnTo>
                    <a:pt x="305647" y="377906"/>
                  </a:lnTo>
                  <a:lnTo>
                    <a:pt x="278244" y="340081"/>
                  </a:lnTo>
                  <a:lnTo>
                    <a:pt x="250138" y="302612"/>
                  </a:lnTo>
                  <a:lnTo>
                    <a:pt x="221330" y="265508"/>
                  </a:lnTo>
                  <a:lnTo>
                    <a:pt x="191819" y="228778"/>
                  </a:lnTo>
                  <a:lnTo>
                    <a:pt x="161606" y="192432"/>
                  </a:lnTo>
                  <a:lnTo>
                    <a:pt x="130690" y="156478"/>
                  </a:lnTo>
                  <a:lnTo>
                    <a:pt x="99071" y="120925"/>
                  </a:lnTo>
                  <a:lnTo>
                    <a:pt x="66750" y="85782"/>
                  </a:lnTo>
                  <a:lnTo>
                    <a:pt x="33726" y="51059"/>
                  </a:lnTo>
                  <a:lnTo>
                    <a:pt x="0" y="16764"/>
                  </a:lnTo>
                  <a:lnTo>
                    <a:pt x="18287" y="0"/>
                  </a:lnTo>
                  <a:close/>
                </a:path>
              </a:pathLst>
            </a:custGeom>
            <a:ln w="2895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180" y="1859279"/>
              <a:ext cx="9040495" cy="384175"/>
            </a:xfrm>
            <a:custGeom>
              <a:avLst/>
              <a:gdLst/>
              <a:ahLst/>
              <a:cxnLst/>
              <a:rect l="l" t="t" r="r" b="b"/>
              <a:pathLst>
                <a:path w="9040495" h="384175">
                  <a:moveTo>
                    <a:pt x="9040368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9040368" y="0"/>
                  </a:lnTo>
                  <a:lnTo>
                    <a:pt x="9040368" y="384048"/>
                  </a:lnTo>
                  <a:close/>
                </a:path>
              </a:pathLst>
            </a:custGeom>
            <a:solidFill>
              <a:srgbClr val="8A8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" y="1859279"/>
              <a:ext cx="9040495" cy="384175"/>
            </a:xfrm>
            <a:custGeom>
              <a:avLst/>
              <a:gdLst/>
              <a:ahLst/>
              <a:cxnLst/>
              <a:rect l="l" t="t" r="r" b="b"/>
              <a:pathLst>
                <a:path w="9040495" h="384175">
                  <a:moveTo>
                    <a:pt x="0" y="0"/>
                  </a:moveTo>
                  <a:lnTo>
                    <a:pt x="9040368" y="0"/>
                  </a:lnTo>
                  <a:lnTo>
                    <a:pt x="9040368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2" y="1810511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39268" y="480060"/>
                  </a:moveTo>
                  <a:lnTo>
                    <a:pt x="190919" y="475217"/>
                  </a:lnTo>
                  <a:lnTo>
                    <a:pt x="145946" y="461319"/>
                  </a:lnTo>
                  <a:lnTo>
                    <a:pt x="105295" y="439313"/>
                  </a:lnTo>
                  <a:lnTo>
                    <a:pt x="69913" y="410146"/>
                  </a:lnTo>
                  <a:lnTo>
                    <a:pt x="40746" y="374764"/>
                  </a:lnTo>
                  <a:lnTo>
                    <a:pt x="18740" y="334113"/>
                  </a:lnTo>
                  <a:lnTo>
                    <a:pt x="4842" y="289140"/>
                  </a:lnTo>
                  <a:lnTo>
                    <a:pt x="0" y="240792"/>
                  </a:lnTo>
                  <a:lnTo>
                    <a:pt x="4842" y="192378"/>
                  </a:lnTo>
                  <a:lnTo>
                    <a:pt x="18740" y="147232"/>
                  </a:lnTo>
                  <a:lnTo>
                    <a:pt x="40746" y="106337"/>
                  </a:lnTo>
                  <a:lnTo>
                    <a:pt x="69913" y="70675"/>
                  </a:lnTo>
                  <a:lnTo>
                    <a:pt x="105295" y="41228"/>
                  </a:lnTo>
                  <a:lnTo>
                    <a:pt x="145946" y="18978"/>
                  </a:lnTo>
                  <a:lnTo>
                    <a:pt x="190919" y="4908"/>
                  </a:lnTo>
                  <a:lnTo>
                    <a:pt x="239268" y="0"/>
                  </a:lnTo>
                  <a:lnTo>
                    <a:pt x="287681" y="4908"/>
                  </a:lnTo>
                  <a:lnTo>
                    <a:pt x="332827" y="18978"/>
                  </a:lnTo>
                  <a:lnTo>
                    <a:pt x="373722" y="41228"/>
                  </a:lnTo>
                  <a:lnTo>
                    <a:pt x="409384" y="70675"/>
                  </a:lnTo>
                  <a:lnTo>
                    <a:pt x="438831" y="106337"/>
                  </a:lnTo>
                  <a:lnTo>
                    <a:pt x="461081" y="147232"/>
                  </a:lnTo>
                  <a:lnTo>
                    <a:pt x="475151" y="192378"/>
                  </a:lnTo>
                  <a:lnTo>
                    <a:pt x="480060" y="240792"/>
                  </a:lnTo>
                  <a:lnTo>
                    <a:pt x="475151" y="289140"/>
                  </a:lnTo>
                  <a:lnTo>
                    <a:pt x="461081" y="334113"/>
                  </a:lnTo>
                  <a:lnTo>
                    <a:pt x="438831" y="374764"/>
                  </a:lnTo>
                  <a:lnTo>
                    <a:pt x="409384" y="410146"/>
                  </a:lnTo>
                  <a:lnTo>
                    <a:pt x="373722" y="439313"/>
                  </a:lnTo>
                  <a:lnTo>
                    <a:pt x="332827" y="461319"/>
                  </a:lnTo>
                  <a:lnTo>
                    <a:pt x="287681" y="475217"/>
                  </a:lnTo>
                  <a:lnTo>
                    <a:pt x="239268" y="480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912" y="1810511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240792"/>
                  </a:moveTo>
                  <a:lnTo>
                    <a:pt x="4842" y="192378"/>
                  </a:lnTo>
                  <a:lnTo>
                    <a:pt x="18740" y="147232"/>
                  </a:lnTo>
                  <a:lnTo>
                    <a:pt x="40746" y="106337"/>
                  </a:lnTo>
                  <a:lnTo>
                    <a:pt x="69913" y="70675"/>
                  </a:lnTo>
                  <a:lnTo>
                    <a:pt x="105295" y="41228"/>
                  </a:lnTo>
                  <a:lnTo>
                    <a:pt x="145946" y="18978"/>
                  </a:lnTo>
                  <a:lnTo>
                    <a:pt x="190919" y="4908"/>
                  </a:lnTo>
                  <a:lnTo>
                    <a:pt x="239268" y="0"/>
                  </a:lnTo>
                  <a:lnTo>
                    <a:pt x="287681" y="4908"/>
                  </a:lnTo>
                  <a:lnTo>
                    <a:pt x="332827" y="18978"/>
                  </a:lnTo>
                  <a:lnTo>
                    <a:pt x="373722" y="41228"/>
                  </a:lnTo>
                  <a:lnTo>
                    <a:pt x="409384" y="70675"/>
                  </a:lnTo>
                  <a:lnTo>
                    <a:pt x="438831" y="106337"/>
                  </a:lnTo>
                  <a:lnTo>
                    <a:pt x="461081" y="147232"/>
                  </a:lnTo>
                  <a:lnTo>
                    <a:pt x="475151" y="192378"/>
                  </a:lnTo>
                  <a:lnTo>
                    <a:pt x="480060" y="240792"/>
                  </a:lnTo>
                  <a:lnTo>
                    <a:pt x="475151" y="289140"/>
                  </a:lnTo>
                  <a:lnTo>
                    <a:pt x="461081" y="334113"/>
                  </a:lnTo>
                  <a:lnTo>
                    <a:pt x="438831" y="374764"/>
                  </a:lnTo>
                  <a:lnTo>
                    <a:pt x="409384" y="410146"/>
                  </a:lnTo>
                  <a:lnTo>
                    <a:pt x="373722" y="439313"/>
                  </a:lnTo>
                  <a:lnTo>
                    <a:pt x="332827" y="461319"/>
                  </a:lnTo>
                  <a:lnTo>
                    <a:pt x="287681" y="475217"/>
                  </a:lnTo>
                  <a:lnTo>
                    <a:pt x="239268" y="480060"/>
                  </a:lnTo>
                  <a:lnTo>
                    <a:pt x="190919" y="475217"/>
                  </a:lnTo>
                  <a:lnTo>
                    <a:pt x="145946" y="461319"/>
                  </a:lnTo>
                  <a:lnTo>
                    <a:pt x="105295" y="439313"/>
                  </a:lnTo>
                  <a:lnTo>
                    <a:pt x="69913" y="410146"/>
                  </a:lnTo>
                  <a:lnTo>
                    <a:pt x="40746" y="374764"/>
                  </a:lnTo>
                  <a:lnTo>
                    <a:pt x="18740" y="334113"/>
                  </a:lnTo>
                  <a:lnTo>
                    <a:pt x="4842" y="289140"/>
                  </a:lnTo>
                  <a:lnTo>
                    <a:pt x="0" y="240792"/>
                  </a:lnTo>
                </a:path>
              </a:pathLst>
            </a:custGeom>
            <a:ln w="28956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651" y="2435351"/>
              <a:ext cx="8693150" cy="384175"/>
            </a:xfrm>
            <a:custGeom>
              <a:avLst/>
              <a:gdLst/>
              <a:ahLst/>
              <a:cxnLst/>
              <a:rect l="l" t="t" r="r" b="b"/>
              <a:pathLst>
                <a:path w="8693150" h="384175">
                  <a:moveTo>
                    <a:pt x="8692896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8692896" y="0"/>
                  </a:lnTo>
                  <a:lnTo>
                    <a:pt x="8692896" y="384048"/>
                  </a:lnTo>
                  <a:close/>
                </a:path>
              </a:pathLst>
            </a:custGeom>
            <a:solidFill>
              <a:srgbClr val="977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651" y="2435351"/>
              <a:ext cx="8693150" cy="384175"/>
            </a:xfrm>
            <a:custGeom>
              <a:avLst/>
              <a:gdLst/>
              <a:ahLst/>
              <a:cxnLst/>
              <a:rect l="l" t="t" r="r" b="b"/>
              <a:pathLst>
                <a:path w="8693150" h="384175">
                  <a:moveTo>
                    <a:pt x="0" y="0"/>
                  </a:moveTo>
                  <a:lnTo>
                    <a:pt x="8692896" y="0"/>
                  </a:lnTo>
                  <a:lnTo>
                    <a:pt x="8692896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384" y="2388107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39268" y="480060"/>
                  </a:moveTo>
                  <a:lnTo>
                    <a:pt x="190919" y="475151"/>
                  </a:lnTo>
                  <a:lnTo>
                    <a:pt x="145946" y="461081"/>
                  </a:lnTo>
                  <a:lnTo>
                    <a:pt x="105295" y="438831"/>
                  </a:lnTo>
                  <a:lnTo>
                    <a:pt x="69913" y="409384"/>
                  </a:lnTo>
                  <a:lnTo>
                    <a:pt x="40746" y="373722"/>
                  </a:lnTo>
                  <a:lnTo>
                    <a:pt x="18740" y="332827"/>
                  </a:lnTo>
                  <a:lnTo>
                    <a:pt x="4842" y="287681"/>
                  </a:lnTo>
                  <a:lnTo>
                    <a:pt x="0" y="239268"/>
                  </a:lnTo>
                  <a:lnTo>
                    <a:pt x="4842" y="190919"/>
                  </a:lnTo>
                  <a:lnTo>
                    <a:pt x="18740" y="145946"/>
                  </a:lnTo>
                  <a:lnTo>
                    <a:pt x="40746" y="105295"/>
                  </a:lnTo>
                  <a:lnTo>
                    <a:pt x="69913" y="69913"/>
                  </a:lnTo>
                  <a:lnTo>
                    <a:pt x="105295" y="40746"/>
                  </a:lnTo>
                  <a:lnTo>
                    <a:pt x="145946" y="18740"/>
                  </a:lnTo>
                  <a:lnTo>
                    <a:pt x="190919" y="4842"/>
                  </a:lnTo>
                  <a:lnTo>
                    <a:pt x="239268" y="0"/>
                  </a:lnTo>
                  <a:lnTo>
                    <a:pt x="287681" y="4842"/>
                  </a:lnTo>
                  <a:lnTo>
                    <a:pt x="332827" y="18740"/>
                  </a:lnTo>
                  <a:lnTo>
                    <a:pt x="373722" y="40746"/>
                  </a:lnTo>
                  <a:lnTo>
                    <a:pt x="409384" y="69913"/>
                  </a:lnTo>
                  <a:lnTo>
                    <a:pt x="438831" y="105295"/>
                  </a:lnTo>
                  <a:lnTo>
                    <a:pt x="461081" y="145946"/>
                  </a:lnTo>
                  <a:lnTo>
                    <a:pt x="475151" y="190919"/>
                  </a:lnTo>
                  <a:lnTo>
                    <a:pt x="480060" y="239268"/>
                  </a:lnTo>
                  <a:lnTo>
                    <a:pt x="475151" y="287681"/>
                  </a:lnTo>
                  <a:lnTo>
                    <a:pt x="461081" y="332827"/>
                  </a:lnTo>
                  <a:lnTo>
                    <a:pt x="438831" y="373722"/>
                  </a:lnTo>
                  <a:lnTo>
                    <a:pt x="409384" y="409384"/>
                  </a:lnTo>
                  <a:lnTo>
                    <a:pt x="373722" y="438831"/>
                  </a:lnTo>
                  <a:lnTo>
                    <a:pt x="332827" y="461081"/>
                  </a:lnTo>
                  <a:lnTo>
                    <a:pt x="287681" y="475151"/>
                  </a:lnTo>
                  <a:lnTo>
                    <a:pt x="239268" y="480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384" y="2388107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239268"/>
                  </a:moveTo>
                  <a:lnTo>
                    <a:pt x="4842" y="190919"/>
                  </a:lnTo>
                  <a:lnTo>
                    <a:pt x="18740" y="145946"/>
                  </a:lnTo>
                  <a:lnTo>
                    <a:pt x="40746" y="105295"/>
                  </a:lnTo>
                  <a:lnTo>
                    <a:pt x="69913" y="69913"/>
                  </a:lnTo>
                  <a:lnTo>
                    <a:pt x="105295" y="40746"/>
                  </a:lnTo>
                  <a:lnTo>
                    <a:pt x="145946" y="18740"/>
                  </a:lnTo>
                  <a:lnTo>
                    <a:pt x="190919" y="4842"/>
                  </a:lnTo>
                  <a:lnTo>
                    <a:pt x="239268" y="0"/>
                  </a:lnTo>
                  <a:lnTo>
                    <a:pt x="287681" y="4842"/>
                  </a:lnTo>
                  <a:lnTo>
                    <a:pt x="332827" y="18740"/>
                  </a:lnTo>
                  <a:lnTo>
                    <a:pt x="373722" y="40746"/>
                  </a:lnTo>
                  <a:lnTo>
                    <a:pt x="409384" y="69913"/>
                  </a:lnTo>
                  <a:lnTo>
                    <a:pt x="438831" y="105295"/>
                  </a:lnTo>
                  <a:lnTo>
                    <a:pt x="461081" y="145946"/>
                  </a:lnTo>
                  <a:lnTo>
                    <a:pt x="475151" y="190919"/>
                  </a:lnTo>
                  <a:lnTo>
                    <a:pt x="480060" y="239268"/>
                  </a:lnTo>
                  <a:lnTo>
                    <a:pt x="475151" y="287681"/>
                  </a:lnTo>
                  <a:lnTo>
                    <a:pt x="461081" y="332827"/>
                  </a:lnTo>
                  <a:lnTo>
                    <a:pt x="438831" y="373722"/>
                  </a:lnTo>
                  <a:lnTo>
                    <a:pt x="409384" y="409384"/>
                  </a:lnTo>
                  <a:lnTo>
                    <a:pt x="373722" y="438831"/>
                  </a:lnTo>
                  <a:lnTo>
                    <a:pt x="332827" y="461081"/>
                  </a:lnTo>
                  <a:lnTo>
                    <a:pt x="287681" y="475151"/>
                  </a:lnTo>
                  <a:lnTo>
                    <a:pt x="239268" y="480060"/>
                  </a:lnTo>
                  <a:lnTo>
                    <a:pt x="190919" y="475151"/>
                  </a:lnTo>
                  <a:lnTo>
                    <a:pt x="145946" y="461081"/>
                  </a:lnTo>
                  <a:lnTo>
                    <a:pt x="105295" y="438831"/>
                  </a:lnTo>
                  <a:lnTo>
                    <a:pt x="69913" y="409384"/>
                  </a:lnTo>
                  <a:lnTo>
                    <a:pt x="40746" y="373722"/>
                  </a:lnTo>
                  <a:lnTo>
                    <a:pt x="18740" y="332827"/>
                  </a:lnTo>
                  <a:lnTo>
                    <a:pt x="4842" y="287681"/>
                  </a:lnTo>
                  <a:lnTo>
                    <a:pt x="0" y="239268"/>
                  </a:lnTo>
                </a:path>
              </a:pathLst>
            </a:custGeom>
            <a:ln w="28956">
              <a:solidFill>
                <a:srgbClr val="977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6675" y="3011424"/>
              <a:ext cx="8501380" cy="384175"/>
            </a:xfrm>
            <a:custGeom>
              <a:avLst/>
              <a:gdLst/>
              <a:ahLst/>
              <a:cxnLst/>
              <a:rect l="l" t="t" r="r" b="b"/>
              <a:pathLst>
                <a:path w="8501380" h="384175">
                  <a:moveTo>
                    <a:pt x="8500872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8500872" y="0"/>
                  </a:lnTo>
                  <a:lnTo>
                    <a:pt x="8500872" y="384048"/>
                  </a:lnTo>
                  <a:close/>
                </a:path>
              </a:pathLst>
            </a:custGeom>
            <a:solidFill>
              <a:srgbClr val="AC5D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6675" y="3011424"/>
              <a:ext cx="8501380" cy="384175"/>
            </a:xfrm>
            <a:custGeom>
              <a:avLst/>
              <a:gdLst/>
              <a:ahLst/>
              <a:cxnLst/>
              <a:rect l="l" t="t" r="r" b="b"/>
              <a:pathLst>
                <a:path w="8501380" h="384175">
                  <a:moveTo>
                    <a:pt x="0" y="0"/>
                  </a:moveTo>
                  <a:lnTo>
                    <a:pt x="8500872" y="0"/>
                  </a:lnTo>
                  <a:lnTo>
                    <a:pt x="8500872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884" y="2964180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40792" y="480060"/>
                  </a:moveTo>
                  <a:lnTo>
                    <a:pt x="192378" y="475151"/>
                  </a:lnTo>
                  <a:lnTo>
                    <a:pt x="147232" y="461081"/>
                  </a:lnTo>
                  <a:lnTo>
                    <a:pt x="106337" y="438831"/>
                  </a:lnTo>
                  <a:lnTo>
                    <a:pt x="70675" y="409384"/>
                  </a:lnTo>
                  <a:lnTo>
                    <a:pt x="41228" y="373722"/>
                  </a:lnTo>
                  <a:lnTo>
                    <a:pt x="18978" y="332827"/>
                  </a:lnTo>
                  <a:lnTo>
                    <a:pt x="4908" y="287681"/>
                  </a:lnTo>
                  <a:lnTo>
                    <a:pt x="0" y="239268"/>
                  </a:lnTo>
                  <a:lnTo>
                    <a:pt x="4908" y="190919"/>
                  </a:lnTo>
                  <a:lnTo>
                    <a:pt x="18978" y="145946"/>
                  </a:lnTo>
                  <a:lnTo>
                    <a:pt x="41228" y="105295"/>
                  </a:lnTo>
                  <a:lnTo>
                    <a:pt x="70675" y="69913"/>
                  </a:lnTo>
                  <a:lnTo>
                    <a:pt x="106337" y="40746"/>
                  </a:lnTo>
                  <a:lnTo>
                    <a:pt x="147232" y="18740"/>
                  </a:lnTo>
                  <a:lnTo>
                    <a:pt x="192378" y="4842"/>
                  </a:lnTo>
                  <a:lnTo>
                    <a:pt x="240792" y="0"/>
                  </a:lnTo>
                  <a:lnTo>
                    <a:pt x="289140" y="4842"/>
                  </a:lnTo>
                  <a:lnTo>
                    <a:pt x="334113" y="18740"/>
                  </a:lnTo>
                  <a:lnTo>
                    <a:pt x="374764" y="40746"/>
                  </a:lnTo>
                  <a:lnTo>
                    <a:pt x="410146" y="69913"/>
                  </a:lnTo>
                  <a:lnTo>
                    <a:pt x="439313" y="105295"/>
                  </a:lnTo>
                  <a:lnTo>
                    <a:pt x="461319" y="145946"/>
                  </a:lnTo>
                  <a:lnTo>
                    <a:pt x="475217" y="190919"/>
                  </a:lnTo>
                  <a:lnTo>
                    <a:pt x="480060" y="239268"/>
                  </a:lnTo>
                  <a:lnTo>
                    <a:pt x="475217" y="287681"/>
                  </a:lnTo>
                  <a:lnTo>
                    <a:pt x="461319" y="332827"/>
                  </a:lnTo>
                  <a:lnTo>
                    <a:pt x="439313" y="373722"/>
                  </a:lnTo>
                  <a:lnTo>
                    <a:pt x="410146" y="409384"/>
                  </a:lnTo>
                  <a:lnTo>
                    <a:pt x="374764" y="438831"/>
                  </a:lnTo>
                  <a:lnTo>
                    <a:pt x="334113" y="461081"/>
                  </a:lnTo>
                  <a:lnTo>
                    <a:pt x="289140" y="475151"/>
                  </a:lnTo>
                  <a:lnTo>
                    <a:pt x="240792" y="480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5884" y="2964180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239268"/>
                  </a:moveTo>
                  <a:lnTo>
                    <a:pt x="4908" y="190919"/>
                  </a:lnTo>
                  <a:lnTo>
                    <a:pt x="18978" y="145946"/>
                  </a:lnTo>
                  <a:lnTo>
                    <a:pt x="41228" y="105295"/>
                  </a:lnTo>
                  <a:lnTo>
                    <a:pt x="70675" y="69913"/>
                  </a:lnTo>
                  <a:lnTo>
                    <a:pt x="106337" y="40746"/>
                  </a:lnTo>
                  <a:lnTo>
                    <a:pt x="147232" y="18740"/>
                  </a:lnTo>
                  <a:lnTo>
                    <a:pt x="192378" y="4842"/>
                  </a:lnTo>
                  <a:lnTo>
                    <a:pt x="240792" y="0"/>
                  </a:lnTo>
                  <a:lnTo>
                    <a:pt x="289140" y="4842"/>
                  </a:lnTo>
                  <a:lnTo>
                    <a:pt x="334113" y="18740"/>
                  </a:lnTo>
                  <a:lnTo>
                    <a:pt x="374764" y="40746"/>
                  </a:lnTo>
                  <a:lnTo>
                    <a:pt x="410146" y="69913"/>
                  </a:lnTo>
                  <a:lnTo>
                    <a:pt x="439313" y="105295"/>
                  </a:lnTo>
                  <a:lnTo>
                    <a:pt x="461319" y="145946"/>
                  </a:lnTo>
                  <a:lnTo>
                    <a:pt x="475217" y="190919"/>
                  </a:lnTo>
                  <a:lnTo>
                    <a:pt x="480060" y="239268"/>
                  </a:lnTo>
                  <a:lnTo>
                    <a:pt x="475217" y="287681"/>
                  </a:lnTo>
                  <a:lnTo>
                    <a:pt x="461319" y="332827"/>
                  </a:lnTo>
                  <a:lnTo>
                    <a:pt x="439313" y="373722"/>
                  </a:lnTo>
                  <a:lnTo>
                    <a:pt x="410146" y="409384"/>
                  </a:lnTo>
                  <a:lnTo>
                    <a:pt x="374764" y="438831"/>
                  </a:lnTo>
                  <a:lnTo>
                    <a:pt x="334113" y="461081"/>
                  </a:lnTo>
                  <a:lnTo>
                    <a:pt x="289140" y="475151"/>
                  </a:lnTo>
                  <a:lnTo>
                    <a:pt x="240792" y="480060"/>
                  </a:lnTo>
                  <a:lnTo>
                    <a:pt x="192378" y="475151"/>
                  </a:lnTo>
                  <a:lnTo>
                    <a:pt x="147232" y="461081"/>
                  </a:lnTo>
                  <a:lnTo>
                    <a:pt x="106337" y="438831"/>
                  </a:lnTo>
                  <a:lnTo>
                    <a:pt x="70675" y="409384"/>
                  </a:lnTo>
                  <a:lnTo>
                    <a:pt x="41228" y="373722"/>
                  </a:lnTo>
                  <a:lnTo>
                    <a:pt x="18978" y="332827"/>
                  </a:lnTo>
                  <a:lnTo>
                    <a:pt x="4908" y="287681"/>
                  </a:lnTo>
                  <a:lnTo>
                    <a:pt x="0" y="239268"/>
                  </a:lnTo>
                </a:path>
              </a:pathLst>
            </a:custGeom>
            <a:ln w="28956">
              <a:solidFill>
                <a:srgbClr val="AC5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112" y="3589019"/>
              <a:ext cx="8441690" cy="384175"/>
            </a:xfrm>
            <a:custGeom>
              <a:avLst/>
              <a:gdLst/>
              <a:ahLst/>
              <a:cxnLst/>
              <a:rect l="l" t="t" r="r" b="b"/>
              <a:pathLst>
                <a:path w="8441690" h="384175">
                  <a:moveTo>
                    <a:pt x="8441436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8441436" y="0"/>
                  </a:lnTo>
                  <a:lnTo>
                    <a:pt x="8441436" y="384048"/>
                  </a:lnTo>
                  <a:close/>
                </a:path>
              </a:pathLst>
            </a:custGeom>
            <a:solidFill>
              <a:srgbClr val="C14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112" y="3589019"/>
              <a:ext cx="8441690" cy="384175"/>
            </a:xfrm>
            <a:custGeom>
              <a:avLst/>
              <a:gdLst/>
              <a:ahLst/>
              <a:cxnLst/>
              <a:rect l="l" t="t" r="r" b="b"/>
              <a:pathLst>
                <a:path w="8441690" h="384175">
                  <a:moveTo>
                    <a:pt x="0" y="0"/>
                  </a:moveTo>
                  <a:lnTo>
                    <a:pt x="8441436" y="0"/>
                  </a:lnTo>
                  <a:lnTo>
                    <a:pt x="8441436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6843" y="3540251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39268" y="480060"/>
                  </a:moveTo>
                  <a:lnTo>
                    <a:pt x="190919" y="475217"/>
                  </a:lnTo>
                  <a:lnTo>
                    <a:pt x="145946" y="461319"/>
                  </a:lnTo>
                  <a:lnTo>
                    <a:pt x="105295" y="439313"/>
                  </a:lnTo>
                  <a:lnTo>
                    <a:pt x="69913" y="410146"/>
                  </a:lnTo>
                  <a:lnTo>
                    <a:pt x="40746" y="374764"/>
                  </a:lnTo>
                  <a:lnTo>
                    <a:pt x="18740" y="334113"/>
                  </a:lnTo>
                  <a:lnTo>
                    <a:pt x="4842" y="289140"/>
                  </a:lnTo>
                  <a:lnTo>
                    <a:pt x="0" y="240792"/>
                  </a:lnTo>
                  <a:lnTo>
                    <a:pt x="4842" y="192378"/>
                  </a:lnTo>
                  <a:lnTo>
                    <a:pt x="18740" y="147232"/>
                  </a:lnTo>
                  <a:lnTo>
                    <a:pt x="40746" y="106337"/>
                  </a:lnTo>
                  <a:lnTo>
                    <a:pt x="69913" y="70675"/>
                  </a:lnTo>
                  <a:lnTo>
                    <a:pt x="105295" y="41228"/>
                  </a:lnTo>
                  <a:lnTo>
                    <a:pt x="145946" y="18978"/>
                  </a:lnTo>
                  <a:lnTo>
                    <a:pt x="190919" y="4908"/>
                  </a:lnTo>
                  <a:lnTo>
                    <a:pt x="239268" y="0"/>
                  </a:lnTo>
                  <a:lnTo>
                    <a:pt x="287681" y="4908"/>
                  </a:lnTo>
                  <a:lnTo>
                    <a:pt x="332827" y="18978"/>
                  </a:lnTo>
                  <a:lnTo>
                    <a:pt x="373722" y="41228"/>
                  </a:lnTo>
                  <a:lnTo>
                    <a:pt x="409384" y="70675"/>
                  </a:lnTo>
                  <a:lnTo>
                    <a:pt x="438831" y="106337"/>
                  </a:lnTo>
                  <a:lnTo>
                    <a:pt x="461081" y="147232"/>
                  </a:lnTo>
                  <a:lnTo>
                    <a:pt x="475151" y="192378"/>
                  </a:lnTo>
                  <a:lnTo>
                    <a:pt x="480060" y="240792"/>
                  </a:lnTo>
                  <a:lnTo>
                    <a:pt x="475151" y="289140"/>
                  </a:lnTo>
                  <a:lnTo>
                    <a:pt x="461081" y="334113"/>
                  </a:lnTo>
                  <a:lnTo>
                    <a:pt x="438831" y="374764"/>
                  </a:lnTo>
                  <a:lnTo>
                    <a:pt x="409384" y="410146"/>
                  </a:lnTo>
                  <a:lnTo>
                    <a:pt x="373722" y="439313"/>
                  </a:lnTo>
                  <a:lnTo>
                    <a:pt x="332827" y="461319"/>
                  </a:lnTo>
                  <a:lnTo>
                    <a:pt x="287681" y="475217"/>
                  </a:lnTo>
                  <a:lnTo>
                    <a:pt x="239268" y="480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843" y="3540251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240792"/>
                  </a:moveTo>
                  <a:lnTo>
                    <a:pt x="4842" y="192378"/>
                  </a:lnTo>
                  <a:lnTo>
                    <a:pt x="18740" y="147232"/>
                  </a:lnTo>
                  <a:lnTo>
                    <a:pt x="40746" y="106337"/>
                  </a:lnTo>
                  <a:lnTo>
                    <a:pt x="69913" y="70675"/>
                  </a:lnTo>
                  <a:lnTo>
                    <a:pt x="105295" y="41228"/>
                  </a:lnTo>
                  <a:lnTo>
                    <a:pt x="145946" y="18978"/>
                  </a:lnTo>
                  <a:lnTo>
                    <a:pt x="190919" y="4908"/>
                  </a:lnTo>
                  <a:lnTo>
                    <a:pt x="239268" y="0"/>
                  </a:lnTo>
                  <a:lnTo>
                    <a:pt x="287681" y="4908"/>
                  </a:lnTo>
                  <a:lnTo>
                    <a:pt x="332827" y="18978"/>
                  </a:lnTo>
                  <a:lnTo>
                    <a:pt x="373722" y="41228"/>
                  </a:lnTo>
                  <a:lnTo>
                    <a:pt x="409384" y="70675"/>
                  </a:lnTo>
                  <a:lnTo>
                    <a:pt x="438831" y="106337"/>
                  </a:lnTo>
                  <a:lnTo>
                    <a:pt x="461081" y="147232"/>
                  </a:lnTo>
                  <a:lnTo>
                    <a:pt x="475151" y="192378"/>
                  </a:lnTo>
                  <a:lnTo>
                    <a:pt x="480060" y="240792"/>
                  </a:lnTo>
                  <a:lnTo>
                    <a:pt x="475151" y="289140"/>
                  </a:lnTo>
                  <a:lnTo>
                    <a:pt x="461081" y="334113"/>
                  </a:lnTo>
                  <a:lnTo>
                    <a:pt x="438831" y="374764"/>
                  </a:lnTo>
                  <a:lnTo>
                    <a:pt x="409384" y="410146"/>
                  </a:lnTo>
                  <a:lnTo>
                    <a:pt x="373722" y="439313"/>
                  </a:lnTo>
                  <a:lnTo>
                    <a:pt x="332827" y="461319"/>
                  </a:lnTo>
                  <a:lnTo>
                    <a:pt x="287681" y="475217"/>
                  </a:lnTo>
                  <a:lnTo>
                    <a:pt x="239268" y="480060"/>
                  </a:lnTo>
                  <a:lnTo>
                    <a:pt x="190919" y="475217"/>
                  </a:lnTo>
                  <a:lnTo>
                    <a:pt x="145946" y="461319"/>
                  </a:lnTo>
                  <a:lnTo>
                    <a:pt x="105295" y="439313"/>
                  </a:lnTo>
                  <a:lnTo>
                    <a:pt x="69913" y="410146"/>
                  </a:lnTo>
                  <a:lnTo>
                    <a:pt x="40746" y="374764"/>
                  </a:lnTo>
                  <a:lnTo>
                    <a:pt x="18740" y="334113"/>
                  </a:lnTo>
                  <a:lnTo>
                    <a:pt x="4842" y="289140"/>
                  </a:lnTo>
                  <a:lnTo>
                    <a:pt x="0" y="240792"/>
                  </a:lnTo>
                </a:path>
              </a:pathLst>
            </a:custGeom>
            <a:ln w="28956">
              <a:solidFill>
                <a:srgbClr val="C14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675" y="4165091"/>
              <a:ext cx="8501380" cy="384175"/>
            </a:xfrm>
            <a:custGeom>
              <a:avLst/>
              <a:gdLst/>
              <a:ahLst/>
              <a:cxnLst/>
              <a:rect l="l" t="t" r="r" b="b"/>
              <a:pathLst>
                <a:path w="8501380" h="384175">
                  <a:moveTo>
                    <a:pt x="8500872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8500872" y="0"/>
                  </a:lnTo>
                  <a:lnTo>
                    <a:pt x="8500872" y="384048"/>
                  </a:lnTo>
                  <a:close/>
                </a:path>
              </a:pathLst>
            </a:custGeom>
            <a:solidFill>
              <a:srgbClr val="B83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6675" y="4165091"/>
              <a:ext cx="8501380" cy="384175"/>
            </a:xfrm>
            <a:custGeom>
              <a:avLst/>
              <a:gdLst/>
              <a:ahLst/>
              <a:cxnLst/>
              <a:rect l="l" t="t" r="r" b="b"/>
              <a:pathLst>
                <a:path w="8501380" h="384175">
                  <a:moveTo>
                    <a:pt x="0" y="0"/>
                  </a:moveTo>
                  <a:lnTo>
                    <a:pt x="8500872" y="0"/>
                  </a:lnTo>
                  <a:lnTo>
                    <a:pt x="8500872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5884" y="4116323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40792" y="480060"/>
                  </a:moveTo>
                  <a:lnTo>
                    <a:pt x="192378" y="475217"/>
                  </a:lnTo>
                  <a:lnTo>
                    <a:pt x="147232" y="461319"/>
                  </a:lnTo>
                  <a:lnTo>
                    <a:pt x="106337" y="439313"/>
                  </a:lnTo>
                  <a:lnTo>
                    <a:pt x="70675" y="410146"/>
                  </a:lnTo>
                  <a:lnTo>
                    <a:pt x="41228" y="374764"/>
                  </a:lnTo>
                  <a:lnTo>
                    <a:pt x="18978" y="334113"/>
                  </a:lnTo>
                  <a:lnTo>
                    <a:pt x="4908" y="289140"/>
                  </a:lnTo>
                  <a:lnTo>
                    <a:pt x="0" y="240792"/>
                  </a:lnTo>
                  <a:lnTo>
                    <a:pt x="4908" y="192378"/>
                  </a:lnTo>
                  <a:lnTo>
                    <a:pt x="18978" y="147232"/>
                  </a:lnTo>
                  <a:lnTo>
                    <a:pt x="41228" y="106337"/>
                  </a:lnTo>
                  <a:lnTo>
                    <a:pt x="70675" y="70675"/>
                  </a:lnTo>
                  <a:lnTo>
                    <a:pt x="106337" y="41228"/>
                  </a:lnTo>
                  <a:lnTo>
                    <a:pt x="147232" y="18978"/>
                  </a:lnTo>
                  <a:lnTo>
                    <a:pt x="192378" y="4908"/>
                  </a:lnTo>
                  <a:lnTo>
                    <a:pt x="240792" y="0"/>
                  </a:lnTo>
                  <a:lnTo>
                    <a:pt x="289140" y="4908"/>
                  </a:lnTo>
                  <a:lnTo>
                    <a:pt x="334113" y="18978"/>
                  </a:lnTo>
                  <a:lnTo>
                    <a:pt x="374764" y="41228"/>
                  </a:lnTo>
                  <a:lnTo>
                    <a:pt x="410146" y="70675"/>
                  </a:lnTo>
                  <a:lnTo>
                    <a:pt x="439313" y="106337"/>
                  </a:lnTo>
                  <a:lnTo>
                    <a:pt x="461319" y="147232"/>
                  </a:lnTo>
                  <a:lnTo>
                    <a:pt x="475217" y="192378"/>
                  </a:lnTo>
                  <a:lnTo>
                    <a:pt x="480060" y="240792"/>
                  </a:lnTo>
                  <a:lnTo>
                    <a:pt x="475217" y="289140"/>
                  </a:lnTo>
                  <a:lnTo>
                    <a:pt x="461319" y="334113"/>
                  </a:lnTo>
                  <a:lnTo>
                    <a:pt x="439313" y="374764"/>
                  </a:lnTo>
                  <a:lnTo>
                    <a:pt x="410146" y="410146"/>
                  </a:lnTo>
                  <a:lnTo>
                    <a:pt x="374764" y="439313"/>
                  </a:lnTo>
                  <a:lnTo>
                    <a:pt x="334113" y="461319"/>
                  </a:lnTo>
                  <a:lnTo>
                    <a:pt x="289140" y="475217"/>
                  </a:lnTo>
                  <a:lnTo>
                    <a:pt x="240792" y="480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884" y="4116323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240792"/>
                  </a:moveTo>
                  <a:lnTo>
                    <a:pt x="4908" y="192378"/>
                  </a:lnTo>
                  <a:lnTo>
                    <a:pt x="18978" y="147232"/>
                  </a:lnTo>
                  <a:lnTo>
                    <a:pt x="41228" y="106337"/>
                  </a:lnTo>
                  <a:lnTo>
                    <a:pt x="70675" y="70675"/>
                  </a:lnTo>
                  <a:lnTo>
                    <a:pt x="106337" y="41228"/>
                  </a:lnTo>
                  <a:lnTo>
                    <a:pt x="147232" y="18978"/>
                  </a:lnTo>
                  <a:lnTo>
                    <a:pt x="192378" y="4908"/>
                  </a:lnTo>
                  <a:lnTo>
                    <a:pt x="240792" y="0"/>
                  </a:lnTo>
                  <a:lnTo>
                    <a:pt x="289140" y="4908"/>
                  </a:lnTo>
                  <a:lnTo>
                    <a:pt x="334113" y="18978"/>
                  </a:lnTo>
                  <a:lnTo>
                    <a:pt x="374764" y="41228"/>
                  </a:lnTo>
                  <a:lnTo>
                    <a:pt x="410146" y="70675"/>
                  </a:lnTo>
                  <a:lnTo>
                    <a:pt x="439313" y="106337"/>
                  </a:lnTo>
                  <a:lnTo>
                    <a:pt x="461319" y="147232"/>
                  </a:lnTo>
                  <a:lnTo>
                    <a:pt x="475217" y="192378"/>
                  </a:lnTo>
                  <a:lnTo>
                    <a:pt x="480060" y="240792"/>
                  </a:lnTo>
                  <a:lnTo>
                    <a:pt x="475217" y="289140"/>
                  </a:lnTo>
                  <a:lnTo>
                    <a:pt x="461319" y="334113"/>
                  </a:lnTo>
                  <a:lnTo>
                    <a:pt x="439313" y="374764"/>
                  </a:lnTo>
                  <a:lnTo>
                    <a:pt x="410146" y="410146"/>
                  </a:lnTo>
                  <a:lnTo>
                    <a:pt x="374764" y="439313"/>
                  </a:lnTo>
                  <a:lnTo>
                    <a:pt x="334113" y="461319"/>
                  </a:lnTo>
                  <a:lnTo>
                    <a:pt x="289140" y="475217"/>
                  </a:lnTo>
                  <a:lnTo>
                    <a:pt x="240792" y="480060"/>
                  </a:lnTo>
                  <a:lnTo>
                    <a:pt x="192378" y="475217"/>
                  </a:lnTo>
                  <a:lnTo>
                    <a:pt x="147232" y="461319"/>
                  </a:lnTo>
                  <a:lnTo>
                    <a:pt x="106337" y="439313"/>
                  </a:lnTo>
                  <a:lnTo>
                    <a:pt x="70675" y="410146"/>
                  </a:lnTo>
                  <a:lnTo>
                    <a:pt x="41228" y="374764"/>
                  </a:lnTo>
                  <a:lnTo>
                    <a:pt x="18978" y="334113"/>
                  </a:lnTo>
                  <a:lnTo>
                    <a:pt x="4908" y="289140"/>
                  </a:lnTo>
                  <a:lnTo>
                    <a:pt x="0" y="240792"/>
                  </a:lnTo>
                </a:path>
              </a:pathLst>
            </a:custGeom>
            <a:ln w="28956">
              <a:solidFill>
                <a:srgbClr val="B83F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4651" y="4741164"/>
              <a:ext cx="8693150" cy="384175"/>
            </a:xfrm>
            <a:custGeom>
              <a:avLst/>
              <a:gdLst/>
              <a:ahLst/>
              <a:cxnLst/>
              <a:rect l="l" t="t" r="r" b="b"/>
              <a:pathLst>
                <a:path w="8693150" h="384175">
                  <a:moveTo>
                    <a:pt x="8692896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8692896" y="0"/>
                  </a:lnTo>
                  <a:lnTo>
                    <a:pt x="8692896" y="384048"/>
                  </a:lnTo>
                  <a:close/>
                </a:path>
              </a:pathLst>
            </a:custGeom>
            <a:solidFill>
              <a:srgbClr val="A73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4651" y="4741164"/>
              <a:ext cx="8693150" cy="384175"/>
            </a:xfrm>
            <a:custGeom>
              <a:avLst/>
              <a:gdLst/>
              <a:ahLst/>
              <a:cxnLst/>
              <a:rect l="l" t="t" r="r" b="b"/>
              <a:pathLst>
                <a:path w="8693150" h="384175">
                  <a:moveTo>
                    <a:pt x="0" y="0"/>
                  </a:moveTo>
                  <a:lnTo>
                    <a:pt x="8692896" y="0"/>
                  </a:lnTo>
                  <a:lnTo>
                    <a:pt x="8692896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384" y="4692395"/>
              <a:ext cx="480059" cy="481965"/>
            </a:xfrm>
            <a:custGeom>
              <a:avLst/>
              <a:gdLst/>
              <a:ahLst/>
              <a:cxnLst/>
              <a:rect l="l" t="t" r="r" b="b"/>
              <a:pathLst>
                <a:path w="480059" h="481964">
                  <a:moveTo>
                    <a:pt x="239268" y="481584"/>
                  </a:moveTo>
                  <a:lnTo>
                    <a:pt x="190919" y="476675"/>
                  </a:lnTo>
                  <a:lnTo>
                    <a:pt x="145946" y="462605"/>
                  </a:lnTo>
                  <a:lnTo>
                    <a:pt x="105295" y="440355"/>
                  </a:lnTo>
                  <a:lnTo>
                    <a:pt x="69913" y="410908"/>
                  </a:lnTo>
                  <a:lnTo>
                    <a:pt x="40746" y="375246"/>
                  </a:lnTo>
                  <a:lnTo>
                    <a:pt x="18740" y="334351"/>
                  </a:lnTo>
                  <a:lnTo>
                    <a:pt x="4842" y="289205"/>
                  </a:lnTo>
                  <a:lnTo>
                    <a:pt x="0" y="240792"/>
                  </a:lnTo>
                  <a:lnTo>
                    <a:pt x="4842" y="192378"/>
                  </a:lnTo>
                  <a:lnTo>
                    <a:pt x="18740" y="147232"/>
                  </a:lnTo>
                  <a:lnTo>
                    <a:pt x="40746" y="106337"/>
                  </a:lnTo>
                  <a:lnTo>
                    <a:pt x="69913" y="70675"/>
                  </a:lnTo>
                  <a:lnTo>
                    <a:pt x="105295" y="41228"/>
                  </a:lnTo>
                  <a:lnTo>
                    <a:pt x="145946" y="18978"/>
                  </a:lnTo>
                  <a:lnTo>
                    <a:pt x="190919" y="4908"/>
                  </a:lnTo>
                  <a:lnTo>
                    <a:pt x="239268" y="0"/>
                  </a:lnTo>
                  <a:lnTo>
                    <a:pt x="287681" y="4908"/>
                  </a:lnTo>
                  <a:lnTo>
                    <a:pt x="332827" y="18978"/>
                  </a:lnTo>
                  <a:lnTo>
                    <a:pt x="373722" y="41228"/>
                  </a:lnTo>
                  <a:lnTo>
                    <a:pt x="409384" y="70675"/>
                  </a:lnTo>
                  <a:lnTo>
                    <a:pt x="438831" y="106337"/>
                  </a:lnTo>
                  <a:lnTo>
                    <a:pt x="461081" y="147232"/>
                  </a:lnTo>
                  <a:lnTo>
                    <a:pt x="475151" y="192378"/>
                  </a:lnTo>
                  <a:lnTo>
                    <a:pt x="480060" y="240792"/>
                  </a:lnTo>
                  <a:lnTo>
                    <a:pt x="475151" y="289205"/>
                  </a:lnTo>
                  <a:lnTo>
                    <a:pt x="461081" y="334351"/>
                  </a:lnTo>
                  <a:lnTo>
                    <a:pt x="438831" y="375246"/>
                  </a:lnTo>
                  <a:lnTo>
                    <a:pt x="409384" y="410908"/>
                  </a:lnTo>
                  <a:lnTo>
                    <a:pt x="373722" y="440355"/>
                  </a:lnTo>
                  <a:lnTo>
                    <a:pt x="332827" y="462605"/>
                  </a:lnTo>
                  <a:lnTo>
                    <a:pt x="287681" y="476675"/>
                  </a:lnTo>
                  <a:lnTo>
                    <a:pt x="239268" y="481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384" y="4692395"/>
              <a:ext cx="480059" cy="481965"/>
            </a:xfrm>
            <a:custGeom>
              <a:avLst/>
              <a:gdLst/>
              <a:ahLst/>
              <a:cxnLst/>
              <a:rect l="l" t="t" r="r" b="b"/>
              <a:pathLst>
                <a:path w="480059" h="481964">
                  <a:moveTo>
                    <a:pt x="0" y="240792"/>
                  </a:moveTo>
                  <a:lnTo>
                    <a:pt x="4842" y="192378"/>
                  </a:lnTo>
                  <a:lnTo>
                    <a:pt x="18740" y="147232"/>
                  </a:lnTo>
                  <a:lnTo>
                    <a:pt x="40746" y="106337"/>
                  </a:lnTo>
                  <a:lnTo>
                    <a:pt x="69913" y="70675"/>
                  </a:lnTo>
                  <a:lnTo>
                    <a:pt x="105295" y="41228"/>
                  </a:lnTo>
                  <a:lnTo>
                    <a:pt x="145946" y="18978"/>
                  </a:lnTo>
                  <a:lnTo>
                    <a:pt x="190919" y="4908"/>
                  </a:lnTo>
                  <a:lnTo>
                    <a:pt x="239268" y="0"/>
                  </a:lnTo>
                  <a:lnTo>
                    <a:pt x="287681" y="4908"/>
                  </a:lnTo>
                  <a:lnTo>
                    <a:pt x="332827" y="18978"/>
                  </a:lnTo>
                  <a:lnTo>
                    <a:pt x="373722" y="41228"/>
                  </a:lnTo>
                  <a:lnTo>
                    <a:pt x="409384" y="70675"/>
                  </a:lnTo>
                  <a:lnTo>
                    <a:pt x="438831" y="106337"/>
                  </a:lnTo>
                  <a:lnTo>
                    <a:pt x="461081" y="147232"/>
                  </a:lnTo>
                  <a:lnTo>
                    <a:pt x="475151" y="192378"/>
                  </a:lnTo>
                  <a:lnTo>
                    <a:pt x="480060" y="240792"/>
                  </a:lnTo>
                  <a:lnTo>
                    <a:pt x="475151" y="289205"/>
                  </a:lnTo>
                  <a:lnTo>
                    <a:pt x="461081" y="334351"/>
                  </a:lnTo>
                  <a:lnTo>
                    <a:pt x="438831" y="375246"/>
                  </a:lnTo>
                  <a:lnTo>
                    <a:pt x="409384" y="410908"/>
                  </a:lnTo>
                  <a:lnTo>
                    <a:pt x="373722" y="440355"/>
                  </a:lnTo>
                  <a:lnTo>
                    <a:pt x="332827" y="462605"/>
                  </a:lnTo>
                  <a:lnTo>
                    <a:pt x="287681" y="476675"/>
                  </a:lnTo>
                  <a:lnTo>
                    <a:pt x="239268" y="481584"/>
                  </a:lnTo>
                  <a:lnTo>
                    <a:pt x="190919" y="476675"/>
                  </a:lnTo>
                  <a:lnTo>
                    <a:pt x="145946" y="462605"/>
                  </a:lnTo>
                  <a:lnTo>
                    <a:pt x="105295" y="440355"/>
                  </a:lnTo>
                  <a:lnTo>
                    <a:pt x="69913" y="410908"/>
                  </a:lnTo>
                  <a:lnTo>
                    <a:pt x="40746" y="375246"/>
                  </a:lnTo>
                  <a:lnTo>
                    <a:pt x="18740" y="334351"/>
                  </a:lnTo>
                  <a:lnTo>
                    <a:pt x="4842" y="289205"/>
                  </a:lnTo>
                  <a:lnTo>
                    <a:pt x="0" y="240792"/>
                  </a:lnTo>
                </a:path>
              </a:pathLst>
            </a:custGeom>
            <a:ln w="28956">
              <a:solidFill>
                <a:srgbClr val="A73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7180" y="5317235"/>
              <a:ext cx="9040495" cy="384175"/>
            </a:xfrm>
            <a:custGeom>
              <a:avLst/>
              <a:gdLst/>
              <a:ahLst/>
              <a:cxnLst/>
              <a:rect l="l" t="t" r="r" b="b"/>
              <a:pathLst>
                <a:path w="9040495" h="384175">
                  <a:moveTo>
                    <a:pt x="9040368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9040368" y="0"/>
                  </a:lnTo>
                  <a:lnTo>
                    <a:pt x="9040368" y="384048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7180" y="5317235"/>
              <a:ext cx="9040495" cy="384175"/>
            </a:xfrm>
            <a:custGeom>
              <a:avLst/>
              <a:gdLst/>
              <a:ahLst/>
              <a:cxnLst/>
              <a:rect l="l" t="t" r="r" b="b"/>
              <a:pathLst>
                <a:path w="9040495" h="384175">
                  <a:moveTo>
                    <a:pt x="0" y="0"/>
                  </a:moveTo>
                  <a:lnTo>
                    <a:pt x="9040368" y="0"/>
                  </a:lnTo>
                  <a:lnTo>
                    <a:pt x="9040368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0831" y="1915171"/>
            <a:ext cx="8237220" cy="369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transactions and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analyzing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complete/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incomplete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requests,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unverified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60045">
              <a:lnSpc>
                <a:spcPct val="100000"/>
              </a:lnSpc>
              <a:spcBef>
                <a:spcPts val="113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(unique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total)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registered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endParaRPr sz="1400">
              <a:latin typeface="Arial MT"/>
              <a:cs typeface="Arial MT"/>
            </a:endParaRPr>
          </a:p>
          <a:p>
            <a:pPr marL="611505" marR="1748155" indent="-60960">
              <a:lnSpc>
                <a:spcPct val="270000"/>
              </a:lnSpc>
            </a:pP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taken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completely process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 request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made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end-user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Frequency of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selecting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recommended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facilities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profile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550545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Keeping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track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ratings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provided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each feature</a:t>
            </a:r>
            <a:endParaRPr sz="1400">
              <a:latin typeface="Arial MT"/>
              <a:cs typeface="Arial MT"/>
            </a:endParaRPr>
          </a:p>
          <a:p>
            <a:pPr marL="12700" marR="5080" indent="347345">
              <a:lnSpc>
                <a:spcPct val="270000"/>
              </a:lnSpc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Regularly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taking in-platform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feedback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user’s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views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like and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dislike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 platform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Net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promoter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score: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(percentage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promoters) – (percentage of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detractors)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{passives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included}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3434" y="880872"/>
            <a:ext cx="10640060" cy="5184775"/>
            <a:chOff x="43434" y="880872"/>
            <a:chExt cx="10640060" cy="5184775"/>
          </a:xfrm>
        </p:grpSpPr>
        <p:sp>
          <p:nvSpPr>
            <p:cNvPr id="33" name="object 33"/>
            <p:cNvSpPr/>
            <p:nvPr/>
          </p:nvSpPr>
          <p:spPr>
            <a:xfrm>
              <a:off x="57912" y="5269992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39268" y="480060"/>
                  </a:moveTo>
                  <a:lnTo>
                    <a:pt x="190919" y="475151"/>
                  </a:lnTo>
                  <a:lnTo>
                    <a:pt x="145946" y="461081"/>
                  </a:lnTo>
                  <a:lnTo>
                    <a:pt x="105295" y="438831"/>
                  </a:lnTo>
                  <a:lnTo>
                    <a:pt x="69913" y="409384"/>
                  </a:lnTo>
                  <a:lnTo>
                    <a:pt x="40746" y="373722"/>
                  </a:lnTo>
                  <a:lnTo>
                    <a:pt x="18740" y="332827"/>
                  </a:lnTo>
                  <a:lnTo>
                    <a:pt x="4842" y="287681"/>
                  </a:lnTo>
                  <a:lnTo>
                    <a:pt x="0" y="239268"/>
                  </a:lnTo>
                  <a:lnTo>
                    <a:pt x="4842" y="190919"/>
                  </a:lnTo>
                  <a:lnTo>
                    <a:pt x="18740" y="145946"/>
                  </a:lnTo>
                  <a:lnTo>
                    <a:pt x="40746" y="105295"/>
                  </a:lnTo>
                  <a:lnTo>
                    <a:pt x="69913" y="69913"/>
                  </a:lnTo>
                  <a:lnTo>
                    <a:pt x="105295" y="40746"/>
                  </a:lnTo>
                  <a:lnTo>
                    <a:pt x="145946" y="18740"/>
                  </a:lnTo>
                  <a:lnTo>
                    <a:pt x="190919" y="4842"/>
                  </a:lnTo>
                  <a:lnTo>
                    <a:pt x="239268" y="0"/>
                  </a:lnTo>
                  <a:lnTo>
                    <a:pt x="287681" y="4842"/>
                  </a:lnTo>
                  <a:lnTo>
                    <a:pt x="332827" y="18740"/>
                  </a:lnTo>
                  <a:lnTo>
                    <a:pt x="373722" y="40746"/>
                  </a:lnTo>
                  <a:lnTo>
                    <a:pt x="409384" y="69913"/>
                  </a:lnTo>
                  <a:lnTo>
                    <a:pt x="438831" y="105295"/>
                  </a:lnTo>
                  <a:lnTo>
                    <a:pt x="461081" y="145946"/>
                  </a:lnTo>
                  <a:lnTo>
                    <a:pt x="475151" y="190919"/>
                  </a:lnTo>
                  <a:lnTo>
                    <a:pt x="480060" y="239268"/>
                  </a:lnTo>
                  <a:lnTo>
                    <a:pt x="475151" y="287681"/>
                  </a:lnTo>
                  <a:lnTo>
                    <a:pt x="461081" y="332827"/>
                  </a:lnTo>
                  <a:lnTo>
                    <a:pt x="438831" y="373722"/>
                  </a:lnTo>
                  <a:lnTo>
                    <a:pt x="409384" y="409384"/>
                  </a:lnTo>
                  <a:lnTo>
                    <a:pt x="373722" y="438831"/>
                  </a:lnTo>
                  <a:lnTo>
                    <a:pt x="332827" y="461081"/>
                  </a:lnTo>
                  <a:lnTo>
                    <a:pt x="287681" y="475151"/>
                  </a:lnTo>
                  <a:lnTo>
                    <a:pt x="239268" y="480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912" y="5269992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0" y="239268"/>
                  </a:moveTo>
                  <a:lnTo>
                    <a:pt x="4842" y="190919"/>
                  </a:lnTo>
                  <a:lnTo>
                    <a:pt x="18740" y="145946"/>
                  </a:lnTo>
                  <a:lnTo>
                    <a:pt x="40746" y="105295"/>
                  </a:lnTo>
                  <a:lnTo>
                    <a:pt x="69913" y="69913"/>
                  </a:lnTo>
                  <a:lnTo>
                    <a:pt x="105295" y="40746"/>
                  </a:lnTo>
                  <a:lnTo>
                    <a:pt x="145946" y="18740"/>
                  </a:lnTo>
                  <a:lnTo>
                    <a:pt x="190919" y="4842"/>
                  </a:lnTo>
                  <a:lnTo>
                    <a:pt x="239268" y="0"/>
                  </a:lnTo>
                  <a:lnTo>
                    <a:pt x="287681" y="4842"/>
                  </a:lnTo>
                  <a:lnTo>
                    <a:pt x="332827" y="18740"/>
                  </a:lnTo>
                  <a:lnTo>
                    <a:pt x="373722" y="40746"/>
                  </a:lnTo>
                  <a:lnTo>
                    <a:pt x="409384" y="69913"/>
                  </a:lnTo>
                  <a:lnTo>
                    <a:pt x="438831" y="105295"/>
                  </a:lnTo>
                  <a:lnTo>
                    <a:pt x="461081" y="145946"/>
                  </a:lnTo>
                  <a:lnTo>
                    <a:pt x="475151" y="190919"/>
                  </a:lnTo>
                  <a:lnTo>
                    <a:pt x="480060" y="239268"/>
                  </a:lnTo>
                  <a:lnTo>
                    <a:pt x="475151" y="287681"/>
                  </a:lnTo>
                  <a:lnTo>
                    <a:pt x="461081" y="332827"/>
                  </a:lnTo>
                  <a:lnTo>
                    <a:pt x="438831" y="373722"/>
                  </a:lnTo>
                  <a:lnTo>
                    <a:pt x="409384" y="409384"/>
                  </a:lnTo>
                  <a:lnTo>
                    <a:pt x="373722" y="438831"/>
                  </a:lnTo>
                  <a:lnTo>
                    <a:pt x="332827" y="461081"/>
                  </a:lnTo>
                  <a:lnTo>
                    <a:pt x="287681" y="475151"/>
                  </a:lnTo>
                  <a:lnTo>
                    <a:pt x="239268" y="480060"/>
                  </a:lnTo>
                  <a:lnTo>
                    <a:pt x="190919" y="475151"/>
                  </a:lnTo>
                  <a:lnTo>
                    <a:pt x="145946" y="461081"/>
                  </a:lnTo>
                  <a:lnTo>
                    <a:pt x="105295" y="438831"/>
                  </a:lnTo>
                  <a:lnTo>
                    <a:pt x="69913" y="409384"/>
                  </a:lnTo>
                  <a:lnTo>
                    <a:pt x="40746" y="373722"/>
                  </a:lnTo>
                  <a:lnTo>
                    <a:pt x="18740" y="332827"/>
                  </a:lnTo>
                  <a:lnTo>
                    <a:pt x="4842" y="287681"/>
                  </a:lnTo>
                  <a:lnTo>
                    <a:pt x="0" y="239268"/>
                  </a:lnTo>
                </a:path>
              </a:pathLst>
            </a:custGeom>
            <a:ln w="28956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7884" y="880872"/>
              <a:ext cx="1301495" cy="13014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3292" y="3447288"/>
              <a:ext cx="1869947" cy="12466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3979" y="5132831"/>
              <a:ext cx="1648967" cy="93268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6860" y="2426208"/>
              <a:ext cx="1162811" cy="957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956" y="1039368"/>
            <a:ext cx="3900804" cy="291465"/>
          </a:xfrm>
          <a:prstGeom prst="rect">
            <a:avLst/>
          </a:prstGeom>
          <a:solidFill>
            <a:srgbClr val="FDD82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850" b="1" spc="10" dirty="0">
                <a:solidFill>
                  <a:srgbClr val="017CD4"/>
                </a:solidFill>
                <a:latin typeface="Trebuchet MS"/>
                <a:cs typeface="Trebuchet MS"/>
              </a:rPr>
              <a:t>Possible</a:t>
            </a:r>
            <a:r>
              <a:rPr sz="1850" b="1" spc="-70" dirty="0">
                <a:solidFill>
                  <a:srgbClr val="017CD4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017CD4"/>
                </a:solidFill>
                <a:latin typeface="Trebuchet MS"/>
                <a:cs typeface="Trebuchet MS"/>
              </a:rPr>
              <a:t>Drawbacks</a:t>
            </a:r>
            <a:r>
              <a:rPr sz="1850" b="1" spc="-95" dirty="0">
                <a:solidFill>
                  <a:srgbClr val="017CD4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017CD4"/>
                </a:solidFill>
                <a:latin typeface="Trebuchet MS"/>
                <a:cs typeface="Trebuchet MS"/>
              </a:rPr>
              <a:t>and</a:t>
            </a:r>
            <a:r>
              <a:rPr sz="1850" b="1" spc="-70" dirty="0">
                <a:solidFill>
                  <a:srgbClr val="017CD4"/>
                </a:solidFill>
                <a:latin typeface="Trebuchet MS"/>
                <a:cs typeface="Trebuchet MS"/>
              </a:rPr>
              <a:t> </a:t>
            </a:r>
            <a:r>
              <a:rPr sz="1850" b="1" spc="15" dirty="0">
                <a:solidFill>
                  <a:srgbClr val="017CD4"/>
                </a:solidFill>
                <a:latin typeface="Trebuchet MS"/>
                <a:cs typeface="Trebuchet MS"/>
              </a:rPr>
              <a:t>Challenges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5498" y="1590294"/>
            <a:ext cx="9118600" cy="1461770"/>
            <a:chOff x="555498" y="1590294"/>
            <a:chExt cx="9118600" cy="1461770"/>
          </a:xfrm>
        </p:grpSpPr>
        <p:sp>
          <p:nvSpPr>
            <p:cNvPr id="4" name="object 4"/>
            <p:cNvSpPr/>
            <p:nvPr/>
          </p:nvSpPr>
          <p:spPr>
            <a:xfrm>
              <a:off x="569976" y="1604772"/>
              <a:ext cx="9089390" cy="1432560"/>
            </a:xfrm>
            <a:custGeom>
              <a:avLst/>
              <a:gdLst/>
              <a:ahLst/>
              <a:cxnLst/>
              <a:rect l="l" t="t" r="r" b="b"/>
              <a:pathLst>
                <a:path w="9089390" h="1432560">
                  <a:moveTo>
                    <a:pt x="8945880" y="1432560"/>
                  </a:moveTo>
                  <a:lnTo>
                    <a:pt x="143256" y="1432560"/>
                  </a:lnTo>
                  <a:lnTo>
                    <a:pt x="98511" y="1425269"/>
                  </a:lnTo>
                  <a:lnTo>
                    <a:pt x="59253" y="1404957"/>
                  </a:lnTo>
                  <a:lnTo>
                    <a:pt x="28041" y="1373965"/>
                  </a:lnTo>
                  <a:lnTo>
                    <a:pt x="7437" y="1334633"/>
                  </a:lnTo>
                  <a:lnTo>
                    <a:pt x="0" y="1289303"/>
                  </a:lnTo>
                  <a:lnTo>
                    <a:pt x="0" y="143255"/>
                  </a:lnTo>
                  <a:lnTo>
                    <a:pt x="7437" y="97926"/>
                  </a:lnTo>
                  <a:lnTo>
                    <a:pt x="28041" y="58594"/>
                  </a:lnTo>
                  <a:lnTo>
                    <a:pt x="59253" y="27602"/>
                  </a:lnTo>
                  <a:lnTo>
                    <a:pt x="98511" y="7290"/>
                  </a:lnTo>
                  <a:lnTo>
                    <a:pt x="143256" y="0"/>
                  </a:lnTo>
                  <a:lnTo>
                    <a:pt x="8945880" y="0"/>
                  </a:lnTo>
                  <a:lnTo>
                    <a:pt x="8990624" y="7290"/>
                  </a:lnTo>
                  <a:lnTo>
                    <a:pt x="9029882" y="27602"/>
                  </a:lnTo>
                  <a:lnTo>
                    <a:pt x="9061094" y="58594"/>
                  </a:lnTo>
                  <a:lnTo>
                    <a:pt x="9081698" y="97926"/>
                  </a:lnTo>
                  <a:lnTo>
                    <a:pt x="9089135" y="143255"/>
                  </a:lnTo>
                  <a:lnTo>
                    <a:pt x="9089135" y="1289303"/>
                  </a:lnTo>
                  <a:lnTo>
                    <a:pt x="9081698" y="1334633"/>
                  </a:lnTo>
                  <a:lnTo>
                    <a:pt x="9061094" y="1373965"/>
                  </a:lnTo>
                  <a:lnTo>
                    <a:pt x="9029882" y="1404957"/>
                  </a:lnTo>
                  <a:lnTo>
                    <a:pt x="8990624" y="1425269"/>
                  </a:lnTo>
                  <a:lnTo>
                    <a:pt x="8945880" y="1432560"/>
                  </a:lnTo>
                  <a:close/>
                </a:path>
              </a:pathLst>
            </a:custGeom>
            <a:solidFill>
              <a:srgbClr val="56A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976" y="1604772"/>
              <a:ext cx="9089390" cy="1432560"/>
            </a:xfrm>
            <a:custGeom>
              <a:avLst/>
              <a:gdLst/>
              <a:ahLst/>
              <a:cxnLst/>
              <a:rect l="l" t="t" r="r" b="b"/>
              <a:pathLst>
                <a:path w="9089390" h="1432560">
                  <a:moveTo>
                    <a:pt x="0" y="143255"/>
                  </a:moveTo>
                  <a:lnTo>
                    <a:pt x="7437" y="97926"/>
                  </a:lnTo>
                  <a:lnTo>
                    <a:pt x="28041" y="58594"/>
                  </a:lnTo>
                  <a:lnTo>
                    <a:pt x="59253" y="27602"/>
                  </a:lnTo>
                  <a:lnTo>
                    <a:pt x="98511" y="7290"/>
                  </a:lnTo>
                  <a:lnTo>
                    <a:pt x="143256" y="0"/>
                  </a:lnTo>
                  <a:lnTo>
                    <a:pt x="8945880" y="0"/>
                  </a:lnTo>
                  <a:lnTo>
                    <a:pt x="8990624" y="7290"/>
                  </a:lnTo>
                  <a:lnTo>
                    <a:pt x="9029882" y="27602"/>
                  </a:lnTo>
                  <a:lnTo>
                    <a:pt x="9061094" y="58594"/>
                  </a:lnTo>
                  <a:lnTo>
                    <a:pt x="9081698" y="97926"/>
                  </a:lnTo>
                  <a:lnTo>
                    <a:pt x="9089135" y="143255"/>
                  </a:lnTo>
                  <a:lnTo>
                    <a:pt x="9089135" y="1289303"/>
                  </a:lnTo>
                  <a:lnTo>
                    <a:pt x="9081698" y="1334633"/>
                  </a:lnTo>
                  <a:lnTo>
                    <a:pt x="9061094" y="1373965"/>
                  </a:lnTo>
                  <a:lnTo>
                    <a:pt x="9029882" y="1404957"/>
                  </a:lnTo>
                  <a:lnTo>
                    <a:pt x="8990624" y="1425269"/>
                  </a:lnTo>
                  <a:lnTo>
                    <a:pt x="8945880" y="1432560"/>
                  </a:lnTo>
                  <a:lnTo>
                    <a:pt x="143256" y="1432560"/>
                  </a:lnTo>
                  <a:lnTo>
                    <a:pt x="98511" y="1425269"/>
                  </a:lnTo>
                  <a:lnTo>
                    <a:pt x="59253" y="1404957"/>
                  </a:lnTo>
                  <a:lnTo>
                    <a:pt x="28041" y="1373965"/>
                  </a:lnTo>
                  <a:lnTo>
                    <a:pt x="7437" y="1334633"/>
                  </a:lnTo>
                  <a:lnTo>
                    <a:pt x="0" y="1289303"/>
                  </a:lnTo>
                  <a:lnTo>
                    <a:pt x="0" y="14325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9830" y="1738165"/>
            <a:ext cx="3933190" cy="953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50" spc="490" dirty="0">
                <a:solidFill>
                  <a:srgbClr val="FFFFFF"/>
                </a:solidFill>
              </a:rPr>
              <a:t>C</a:t>
            </a:r>
            <a:r>
              <a:rPr sz="6050" spc="-60" dirty="0">
                <a:solidFill>
                  <a:srgbClr val="FFFFFF"/>
                </a:solidFill>
              </a:rPr>
              <a:t>h</a:t>
            </a:r>
            <a:r>
              <a:rPr sz="6050" spc="60" dirty="0">
                <a:solidFill>
                  <a:srgbClr val="FFFFFF"/>
                </a:solidFill>
              </a:rPr>
              <a:t>a</a:t>
            </a:r>
            <a:r>
              <a:rPr sz="6050" spc="-265" dirty="0">
                <a:solidFill>
                  <a:srgbClr val="FFFFFF"/>
                </a:solidFill>
              </a:rPr>
              <a:t>ll</a:t>
            </a:r>
            <a:r>
              <a:rPr sz="6050" spc="-75" dirty="0">
                <a:solidFill>
                  <a:srgbClr val="FFFFFF"/>
                </a:solidFill>
              </a:rPr>
              <a:t>e</a:t>
            </a:r>
            <a:r>
              <a:rPr sz="6050" spc="-45" dirty="0">
                <a:solidFill>
                  <a:srgbClr val="FFFFFF"/>
                </a:solidFill>
              </a:rPr>
              <a:t>n</a:t>
            </a:r>
            <a:r>
              <a:rPr sz="6050" spc="484" dirty="0">
                <a:solidFill>
                  <a:srgbClr val="FFFFFF"/>
                </a:solidFill>
              </a:rPr>
              <a:t>g</a:t>
            </a:r>
            <a:r>
              <a:rPr sz="6050" spc="-135" dirty="0">
                <a:solidFill>
                  <a:srgbClr val="FFFFFF"/>
                </a:solidFill>
              </a:rPr>
              <a:t>e</a:t>
            </a:r>
            <a:r>
              <a:rPr sz="6050" spc="295" dirty="0">
                <a:solidFill>
                  <a:srgbClr val="FFFFFF"/>
                </a:solidFill>
              </a:rPr>
              <a:t>s</a:t>
            </a:r>
            <a:endParaRPr sz="6050"/>
          </a:p>
        </p:txBody>
      </p:sp>
      <p:grpSp>
        <p:nvGrpSpPr>
          <p:cNvPr id="7" name="object 7"/>
          <p:cNvGrpSpPr/>
          <p:nvPr/>
        </p:nvGrpSpPr>
        <p:grpSpPr>
          <a:xfrm>
            <a:off x="555498" y="3179825"/>
            <a:ext cx="2234565" cy="1461770"/>
            <a:chOff x="555498" y="3179825"/>
            <a:chExt cx="2234565" cy="1461770"/>
          </a:xfrm>
        </p:grpSpPr>
        <p:sp>
          <p:nvSpPr>
            <p:cNvPr id="8" name="object 8"/>
            <p:cNvSpPr/>
            <p:nvPr/>
          </p:nvSpPr>
          <p:spPr>
            <a:xfrm>
              <a:off x="569976" y="3194303"/>
              <a:ext cx="2205355" cy="1432560"/>
            </a:xfrm>
            <a:custGeom>
              <a:avLst/>
              <a:gdLst/>
              <a:ahLst/>
              <a:cxnLst/>
              <a:rect l="l" t="t" r="r" b="b"/>
              <a:pathLst>
                <a:path w="2205355" h="1432560">
                  <a:moveTo>
                    <a:pt x="2061971" y="1432560"/>
                  </a:moveTo>
                  <a:lnTo>
                    <a:pt x="143256" y="1432560"/>
                  </a:lnTo>
                  <a:lnTo>
                    <a:pt x="98511" y="1425122"/>
                  </a:lnTo>
                  <a:lnTo>
                    <a:pt x="59253" y="1404518"/>
                  </a:lnTo>
                  <a:lnTo>
                    <a:pt x="28041" y="1373306"/>
                  </a:lnTo>
                  <a:lnTo>
                    <a:pt x="7437" y="1334048"/>
                  </a:lnTo>
                  <a:lnTo>
                    <a:pt x="0" y="1289303"/>
                  </a:lnTo>
                  <a:lnTo>
                    <a:pt x="0" y="143255"/>
                  </a:lnTo>
                  <a:lnTo>
                    <a:pt x="7437" y="97926"/>
                  </a:lnTo>
                  <a:lnTo>
                    <a:pt x="28041" y="58594"/>
                  </a:lnTo>
                  <a:lnTo>
                    <a:pt x="59253" y="27602"/>
                  </a:lnTo>
                  <a:lnTo>
                    <a:pt x="98511" y="7290"/>
                  </a:lnTo>
                  <a:lnTo>
                    <a:pt x="143256" y="0"/>
                  </a:lnTo>
                  <a:lnTo>
                    <a:pt x="2061971" y="0"/>
                  </a:lnTo>
                  <a:lnTo>
                    <a:pt x="2107301" y="7290"/>
                  </a:lnTo>
                  <a:lnTo>
                    <a:pt x="2146633" y="27602"/>
                  </a:lnTo>
                  <a:lnTo>
                    <a:pt x="2177625" y="58594"/>
                  </a:lnTo>
                  <a:lnTo>
                    <a:pt x="2197937" y="97926"/>
                  </a:lnTo>
                  <a:lnTo>
                    <a:pt x="2205228" y="143255"/>
                  </a:lnTo>
                  <a:lnTo>
                    <a:pt x="2205228" y="1289303"/>
                  </a:lnTo>
                  <a:lnTo>
                    <a:pt x="2197937" y="1334048"/>
                  </a:lnTo>
                  <a:lnTo>
                    <a:pt x="2177625" y="1373306"/>
                  </a:lnTo>
                  <a:lnTo>
                    <a:pt x="2146633" y="1404518"/>
                  </a:lnTo>
                  <a:lnTo>
                    <a:pt x="2107301" y="1425122"/>
                  </a:lnTo>
                  <a:lnTo>
                    <a:pt x="2061971" y="143256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976" y="3194303"/>
              <a:ext cx="2205355" cy="1432560"/>
            </a:xfrm>
            <a:custGeom>
              <a:avLst/>
              <a:gdLst/>
              <a:ahLst/>
              <a:cxnLst/>
              <a:rect l="l" t="t" r="r" b="b"/>
              <a:pathLst>
                <a:path w="2205355" h="1432560">
                  <a:moveTo>
                    <a:pt x="0" y="143255"/>
                  </a:moveTo>
                  <a:lnTo>
                    <a:pt x="7437" y="97926"/>
                  </a:lnTo>
                  <a:lnTo>
                    <a:pt x="28041" y="58594"/>
                  </a:lnTo>
                  <a:lnTo>
                    <a:pt x="59253" y="27602"/>
                  </a:lnTo>
                  <a:lnTo>
                    <a:pt x="98511" y="7290"/>
                  </a:lnTo>
                  <a:lnTo>
                    <a:pt x="143256" y="0"/>
                  </a:lnTo>
                  <a:lnTo>
                    <a:pt x="2061971" y="0"/>
                  </a:lnTo>
                  <a:lnTo>
                    <a:pt x="2107301" y="7290"/>
                  </a:lnTo>
                  <a:lnTo>
                    <a:pt x="2146633" y="27602"/>
                  </a:lnTo>
                  <a:lnTo>
                    <a:pt x="2177625" y="58594"/>
                  </a:lnTo>
                  <a:lnTo>
                    <a:pt x="2197937" y="97926"/>
                  </a:lnTo>
                  <a:lnTo>
                    <a:pt x="2205228" y="143255"/>
                  </a:lnTo>
                  <a:lnTo>
                    <a:pt x="2205228" y="1289303"/>
                  </a:lnTo>
                  <a:lnTo>
                    <a:pt x="2197937" y="1334048"/>
                  </a:lnTo>
                  <a:lnTo>
                    <a:pt x="2177625" y="1373306"/>
                  </a:lnTo>
                  <a:lnTo>
                    <a:pt x="2146633" y="1404518"/>
                  </a:lnTo>
                  <a:lnTo>
                    <a:pt x="2107301" y="1425122"/>
                  </a:lnTo>
                  <a:lnTo>
                    <a:pt x="2061971" y="1432560"/>
                  </a:lnTo>
                  <a:lnTo>
                    <a:pt x="143256" y="1432560"/>
                  </a:lnTo>
                  <a:lnTo>
                    <a:pt x="98511" y="1425122"/>
                  </a:lnTo>
                  <a:lnTo>
                    <a:pt x="59253" y="1404518"/>
                  </a:lnTo>
                  <a:lnTo>
                    <a:pt x="28041" y="1373306"/>
                  </a:lnTo>
                  <a:lnTo>
                    <a:pt x="7437" y="1334048"/>
                  </a:lnTo>
                  <a:lnTo>
                    <a:pt x="0" y="1289303"/>
                  </a:lnTo>
                  <a:lnTo>
                    <a:pt x="0" y="14325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9688" y="3437559"/>
            <a:ext cx="1288415" cy="84581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264795">
              <a:lnSpc>
                <a:spcPts val="3090"/>
              </a:lnSpc>
              <a:spcBef>
                <a:spcPts val="434"/>
              </a:spcBef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1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2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5370" y="4769230"/>
            <a:ext cx="1109980" cy="1460500"/>
            <a:chOff x="555370" y="4769230"/>
            <a:chExt cx="1109980" cy="1460500"/>
          </a:xfrm>
        </p:grpSpPr>
        <p:sp>
          <p:nvSpPr>
            <p:cNvPr id="12" name="object 12"/>
            <p:cNvSpPr/>
            <p:nvPr/>
          </p:nvSpPr>
          <p:spPr>
            <a:xfrm>
              <a:off x="569975" y="4783835"/>
              <a:ext cx="1080770" cy="1431290"/>
            </a:xfrm>
            <a:custGeom>
              <a:avLst/>
              <a:gdLst/>
              <a:ahLst/>
              <a:cxnLst/>
              <a:rect l="l" t="t" r="r" b="b"/>
              <a:pathLst>
                <a:path w="1080770" h="1431289">
                  <a:moveTo>
                    <a:pt x="972312" y="1431036"/>
                  </a:move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2312" y="0"/>
                  </a:lnTo>
                  <a:lnTo>
                    <a:pt x="1014293" y="8548"/>
                  </a:lnTo>
                  <a:lnTo>
                    <a:pt x="1048702" y="31813"/>
                  </a:lnTo>
                  <a:lnTo>
                    <a:pt x="1071967" y="66222"/>
                  </a:lnTo>
                  <a:lnTo>
                    <a:pt x="1080516" y="108203"/>
                  </a:lnTo>
                  <a:lnTo>
                    <a:pt x="1080516" y="1324355"/>
                  </a:lnTo>
                  <a:lnTo>
                    <a:pt x="1071967" y="1366099"/>
                  </a:lnTo>
                  <a:lnTo>
                    <a:pt x="1048702" y="1399984"/>
                  </a:lnTo>
                  <a:lnTo>
                    <a:pt x="1014293" y="1422725"/>
                  </a:lnTo>
                  <a:lnTo>
                    <a:pt x="972312" y="143103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975" y="4783835"/>
              <a:ext cx="1080770" cy="1431290"/>
            </a:xfrm>
            <a:custGeom>
              <a:avLst/>
              <a:gdLst/>
              <a:ahLst/>
              <a:cxnLst/>
              <a:rect l="l" t="t" r="r" b="b"/>
              <a:pathLst>
                <a:path w="1080770" h="1431289">
                  <a:moveTo>
                    <a:pt x="0" y="108203"/>
                  </a:move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2312" y="0"/>
                  </a:lnTo>
                  <a:lnTo>
                    <a:pt x="1014293" y="8548"/>
                  </a:lnTo>
                  <a:lnTo>
                    <a:pt x="1048702" y="31813"/>
                  </a:lnTo>
                  <a:lnTo>
                    <a:pt x="1071967" y="66222"/>
                  </a:lnTo>
                  <a:lnTo>
                    <a:pt x="1080516" y="108203"/>
                  </a:lnTo>
                  <a:lnTo>
                    <a:pt x="1080516" y="1324355"/>
                  </a:lnTo>
                  <a:lnTo>
                    <a:pt x="1071967" y="1366099"/>
                  </a:lnTo>
                  <a:lnTo>
                    <a:pt x="1048702" y="1399984"/>
                  </a:lnTo>
                  <a:lnTo>
                    <a:pt x="1014293" y="1422725"/>
                  </a:lnTo>
                  <a:lnTo>
                    <a:pt x="972312" y="1431036"/>
                  </a:ln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0941" y="4909838"/>
            <a:ext cx="895350" cy="11557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86500"/>
              </a:lnSpc>
              <a:spcBef>
                <a:spcPts val="27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sz="1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5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lot of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confidential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in the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system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needs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saved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attackers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80210" y="4769357"/>
            <a:ext cx="1109980" cy="1460500"/>
            <a:chOff x="1680210" y="4769357"/>
            <a:chExt cx="1109980" cy="1460500"/>
          </a:xfrm>
        </p:grpSpPr>
        <p:sp>
          <p:nvSpPr>
            <p:cNvPr id="16" name="object 16"/>
            <p:cNvSpPr/>
            <p:nvPr/>
          </p:nvSpPr>
          <p:spPr>
            <a:xfrm>
              <a:off x="1694688" y="4783835"/>
              <a:ext cx="1080770" cy="1431290"/>
            </a:xfrm>
            <a:custGeom>
              <a:avLst/>
              <a:gdLst/>
              <a:ahLst/>
              <a:cxnLst/>
              <a:rect l="l" t="t" r="r" b="b"/>
              <a:pathLst>
                <a:path w="1080770" h="1431289">
                  <a:moveTo>
                    <a:pt x="972312" y="1431036"/>
                  </a:move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2312" y="0"/>
                  </a:lnTo>
                  <a:lnTo>
                    <a:pt x="1014293" y="8548"/>
                  </a:lnTo>
                  <a:lnTo>
                    <a:pt x="1048702" y="31813"/>
                  </a:lnTo>
                  <a:lnTo>
                    <a:pt x="1071967" y="66222"/>
                  </a:lnTo>
                  <a:lnTo>
                    <a:pt x="1080516" y="108203"/>
                  </a:lnTo>
                  <a:lnTo>
                    <a:pt x="1080516" y="1324355"/>
                  </a:lnTo>
                  <a:lnTo>
                    <a:pt x="1071967" y="1366099"/>
                  </a:lnTo>
                  <a:lnTo>
                    <a:pt x="1048702" y="1399984"/>
                  </a:lnTo>
                  <a:lnTo>
                    <a:pt x="1014293" y="1422725"/>
                  </a:lnTo>
                  <a:lnTo>
                    <a:pt x="972312" y="143103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4688" y="4783835"/>
              <a:ext cx="1080770" cy="1431290"/>
            </a:xfrm>
            <a:custGeom>
              <a:avLst/>
              <a:gdLst/>
              <a:ahLst/>
              <a:cxnLst/>
              <a:rect l="l" t="t" r="r" b="b"/>
              <a:pathLst>
                <a:path w="1080770" h="1431289">
                  <a:moveTo>
                    <a:pt x="0" y="108203"/>
                  </a:move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2312" y="0"/>
                  </a:lnTo>
                  <a:lnTo>
                    <a:pt x="1014293" y="8548"/>
                  </a:lnTo>
                  <a:lnTo>
                    <a:pt x="1048702" y="31813"/>
                  </a:lnTo>
                  <a:lnTo>
                    <a:pt x="1071967" y="66222"/>
                  </a:lnTo>
                  <a:lnTo>
                    <a:pt x="1080516" y="108203"/>
                  </a:lnTo>
                  <a:lnTo>
                    <a:pt x="1080516" y="1324355"/>
                  </a:lnTo>
                  <a:lnTo>
                    <a:pt x="1071967" y="1366099"/>
                  </a:lnTo>
                  <a:lnTo>
                    <a:pt x="1048702" y="1399984"/>
                  </a:lnTo>
                  <a:lnTo>
                    <a:pt x="1014293" y="1422725"/>
                  </a:lnTo>
                  <a:lnTo>
                    <a:pt x="972312" y="1431036"/>
                  </a:ln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06990" y="4839728"/>
            <a:ext cx="852805" cy="12928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905" algn="ctr">
              <a:lnSpc>
                <a:spcPct val="86400"/>
              </a:lnSpc>
              <a:spcBef>
                <a:spcPts val="27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Blockchain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Technology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provides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cryptographic </a:t>
            </a:r>
            <a:r>
              <a:rPr sz="105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encryption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providing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security</a:t>
            </a:r>
            <a:r>
              <a:rPr sz="10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along </a:t>
            </a:r>
            <a:r>
              <a:rPr sz="105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transparency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50641" y="3179825"/>
            <a:ext cx="2232660" cy="1461770"/>
            <a:chOff x="2850641" y="3179825"/>
            <a:chExt cx="2232660" cy="1461770"/>
          </a:xfrm>
        </p:grpSpPr>
        <p:sp>
          <p:nvSpPr>
            <p:cNvPr id="20" name="object 20"/>
            <p:cNvSpPr/>
            <p:nvPr/>
          </p:nvSpPr>
          <p:spPr>
            <a:xfrm>
              <a:off x="2865119" y="3194303"/>
              <a:ext cx="2204085" cy="1432560"/>
            </a:xfrm>
            <a:custGeom>
              <a:avLst/>
              <a:gdLst/>
              <a:ahLst/>
              <a:cxnLst/>
              <a:rect l="l" t="t" r="r" b="b"/>
              <a:pathLst>
                <a:path w="2204085" h="1432560">
                  <a:moveTo>
                    <a:pt x="2060448" y="1432560"/>
                  </a:moveTo>
                  <a:lnTo>
                    <a:pt x="143256" y="1432560"/>
                  </a:lnTo>
                  <a:lnTo>
                    <a:pt x="97926" y="1425122"/>
                  </a:lnTo>
                  <a:lnTo>
                    <a:pt x="58594" y="1404518"/>
                  </a:lnTo>
                  <a:lnTo>
                    <a:pt x="27602" y="1373306"/>
                  </a:lnTo>
                  <a:lnTo>
                    <a:pt x="7290" y="1334048"/>
                  </a:lnTo>
                  <a:lnTo>
                    <a:pt x="0" y="1289303"/>
                  </a:lnTo>
                  <a:lnTo>
                    <a:pt x="0" y="143255"/>
                  </a:lnTo>
                  <a:lnTo>
                    <a:pt x="7290" y="97926"/>
                  </a:lnTo>
                  <a:lnTo>
                    <a:pt x="27602" y="58594"/>
                  </a:lnTo>
                  <a:lnTo>
                    <a:pt x="58594" y="27602"/>
                  </a:lnTo>
                  <a:lnTo>
                    <a:pt x="97926" y="7290"/>
                  </a:lnTo>
                  <a:lnTo>
                    <a:pt x="143256" y="0"/>
                  </a:lnTo>
                  <a:lnTo>
                    <a:pt x="2060448" y="0"/>
                  </a:lnTo>
                  <a:lnTo>
                    <a:pt x="2105777" y="7290"/>
                  </a:lnTo>
                  <a:lnTo>
                    <a:pt x="2145109" y="27602"/>
                  </a:lnTo>
                  <a:lnTo>
                    <a:pt x="2176101" y="58594"/>
                  </a:lnTo>
                  <a:lnTo>
                    <a:pt x="2196413" y="97926"/>
                  </a:lnTo>
                  <a:lnTo>
                    <a:pt x="2203704" y="143255"/>
                  </a:lnTo>
                  <a:lnTo>
                    <a:pt x="2203704" y="1289303"/>
                  </a:lnTo>
                  <a:lnTo>
                    <a:pt x="2196413" y="1334048"/>
                  </a:lnTo>
                  <a:lnTo>
                    <a:pt x="2176101" y="1373306"/>
                  </a:lnTo>
                  <a:lnTo>
                    <a:pt x="2145109" y="1404518"/>
                  </a:lnTo>
                  <a:lnTo>
                    <a:pt x="2105777" y="1425122"/>
                  </a:lnTo>
                  <a:lnTo>
                    <a:pt x="2060448" y="143256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5119" y="3194303"/>
              <a:ext cx="2204085" cy="1432560"/>
            </a:xfrm>
            <a:custGeom>
              <a:avLst/>
              <a:gdLst/>
              <a:ahLst/>
              <a:cxnLst/>
              <a:rect l="l" t="t" r="r" b="b"/>
              <a:pathLst>
                <a:path w="2204085" h="1432560">
                  <a:moveTo>
                    <a:pt x="0" y="143255"/>
                  </a:moveTo>
                  <a:lnTo>
                    <a:pt x="7290" y="97926"/>
                  </a:lnTo>
                  <a:lnTo>
                    <a:pt x="27602" y="58594"/>
                  </a:lnTo>
                  <a:lnTo>
                    <a:pt x="58594" y="27602"/>
                  </a:lnTo>
                  <a:lnTo>
                    <a:pt x="97926" y="7290"/>
                  </a:lnTo>
                  <a:lnTo>
                    <a:pt x="143256" y="0"/>
                  </a:lnTo>
                  <a:lnTo>
                    <a:pt x="2060448" y="0"/>
                  </a:lnTo>
                  <a:lnTo>
                    <a:pt x="2105777" y="7290"/>
                  </a:lnTo>
                  <a:lnTo>
                    <a:pt x="2145109" y="27602"/>
                  </a:lnTo>
                  <a:lnTo>
                    <a:pt x="2176101" y="58594"/>
                  </a:lnTo>
                  <a:lnTo>
                    <a:pt x="2196413" y="97926"/>
                  </a:lnTo>
                  <a:lnTo>
                    <a:pt x="2203704" y="143255"/>
                  </a:lnTo>
                  <a:lnTo>
                    <a:pt x="2203704" y="1289303"/>
                  </a:lnTo>
                  <a:lnTo>
                    <a:pt x="2196413" y="1334048"/>
                  </a:lnTo>
                  <a:lnTo>
                    <a:pt x="2176101" y="1373306"/>
                  </a:lnTo>
                  <a:lnTo>
                    <a:pt x="2145109" y="1404518"/>
                  </a:lnTo>
                  <a:lnTo>
                    <a:pt x="2105777" y="1425122"/>
                  </a:lnTo>
                  <a:lnTo>
                    <a:pt x="2060448" y="1432560"/>
                  </a:lnTo>
                  <a:lnTo>
                    <a:pt x="143256" y="1432560"/>
                  </a:lnTo>
                  <a:lnTo>
                    <a:pt x="97926" y="1425122"/>
                  </a:lnTo>
                  <a:lnTo>
                    <a:pt x="58594" y="1404518"/>
                  </a:lnTo>
                  <a:lnTo>
                    <a:pt x="27602" y="1373306"/>
                  </a:lnTo>
                  <a:lnTo>
                    <a:pt x="7290" y="1334048"/>
                  </a:lnTo>
                  <a:lnTo>
                    <a:pt x="0" y="1289303"/>
                  </a:lnTo>
                  <a:lnTo>
                    <a:pt x="0" y="14325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30660" y="3437559"/>
            <a:ext cx="1870710" cy="84581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3220" marR="5080" indent="-351155">
              <a:lnSpc>
                <a:spcPts val="3090"/>
              </a:lnSpc>
              <a:spcBef>
                <a:spcPts val="434"/>
              </a:spcBef>
            </a:pP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50514" y="4769230"/>
            <a:ext cx="1108710" cy="1460500"/>
            <a:chOff x="2850514" y="4769230"/>
            <a:chExt cx="1108710" cy="1460500"/>
          </a:xfrm>
        </p:grpSpPr>
        <p:sp>
          <p:nvSpPr>
            <p:cNvPr id="24" name="object 24"/>
            <p:cNvSpPr/>
            <p:nvPr/>
          </p:nvSpPr>
          <p:spPr>
            <a:xfrm>
              <a:off x="2865119" y="4783835"/>
              <a:ext cx="1079500" cy="1431290"/>
            </a:xfrm>
            <a:custGeom>
              <a:avLst/>
              <a:gdLst/>
              <a:ahLst/>
              <a:cxnLst/>
              <a:rect l="l" t="t" r="r" b="b"/>
              <a:pathLst>
                <a:path w="1079500" h="1431289">
                  <a:moveTo>
                    <a:pt x="970787" y="1431036"/>
                  </a:move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0787" y="0"/>
                  </a:lnTo>
                  <a:lnTo>
                    <a:pt x="1013412" y="8548"/>
                  </a:lnTo>
                  <a:lnTo>
                    <a:pt x="1047749" y="31813"/>
                  </a:lnTo>
                  <a:lnTo>
                    <a:pt x="1070657" y="66222"/>
                  </a:lnTo>
                  <a:lnTo>
                    <a:pt x="1078991" y="108203"/>
                  </a:lnTo>
                  <a:lnTo>
                    <a:pt x="1078991" y="1324355"/>
                  </a:lnTo>
                  <a:lnTo>
                    <a:pt x="1070657" y="1366099"/>
                  </a:lnTo>
                  <a:lnTo>
                    <a:pt x="1047749" y="1399984"/>
                  </a:lnTo>
                  <a:lnTo>
                    <a:pt x="1013412" y="1422725"/>
                  </a:lnTo>
                  <a:lnTo>
                    <a:pt x="970787" y="143103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65119" y="4783835"/>
              <a:ext cx="1079500" cy="1431290"/>
            </a:xfrm>
            <a:custGeom>
              <a:avLst/>
              <a:gdLst/>
              <a:ahLst/>
              <a:cxnLst/>
              <a:rect l="l" t="t" r="r" b="b"/>
              <a:pathLst>
                <a:path w="1079500" h="1431289">
                  <a:moveTo>
                    <a:pt x="0" y="108203"/>
                  </a:move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0787" y="0"/>
                  </a:lnTo>
                  <a:lnTo>
                    <a:pt x="1013412" y="8548"/>
                  </a:lnTo>
                  <a:lnTo>
                    <a:pt x="1047749" y="31813"/>
                  </a:lnTo>
                  <a:lnTo>
                    <a:pt x="1070657" y="66222"/>
                  </a:lnTo>
                  <a:lnTo>
                    <a:pt x="1078991" y="108203"/>
                  </a:lnTo>
                  <a:lnTo>
                    <a:pt x="1078991" y="1324355"/>
                  </a:lnTo>
                  <a:lnTo>
                    <a:pt x="1070657" y="1366099"/>
                  </a:lnTo>
                  <a:lnTo>
                    <a:pt x="1047749" y="1399984"/>
                  </a:lnTo>
                  <a:lnTo>
                    <a:pt x="1013412" y="1422725"/>
                  </a:lnTo>
                  <a:lnTo>
                    <a:pt x="970787" y="1431036"/>
                  </a:ln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71309" y="5046987"/>
            <a:ext cx="866775" cy="8788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-1270" algn="ctr">
              <a:lnSpc>
                <a:spcPct val="86500"/>
              </a:lnSpc>
              <a:spcBef>
                <a:spcPts val="275"/>
              </a:spcBef>
            </a:pP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Some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users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might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try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mmi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au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  by exploiting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flaws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in the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75353" y="4769357"/>
            <a:ext cx="1108075" cy="1460500"/>
            <a:chOff x="3975353" y="4769357"/>
            <a:chExt cx="1108075" cy="1460500"/>
          </a:xfrm>
        </p:grpSpPr>
        <p:sp>
          <p:nvSpPr>
            <p:cNvPr id="28" name="object 28"/>
            <p:cNvSpPr/>
            <p:nvPr/>
          </p:nvSpPr>
          <p:spPr>
            <a:xfrm>
              <a:off x="3989831" y="4783835"/>
              <a:ext cx="1079500" cy="1431290"/>
            </a:xfrm>
            <a:custGeom>
              <a:avLst/>
              <a:gdLst/>
              <a:ahLst/>
              <a:cxnLst/>
              <a:rect l="l" t="t" r="r" b="b"/>
              <a:pathLst>
                <a:path w="1079500" h="1431289">
                  <a:moveTo>
                    <a:pt x="970787" y="1431036"/>
                  </a:move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0787" y="0"/>
                  </a:lnTo>
                  <a:lnTo>
                    <a:pt x="1013412" y="8548"/>
                  </a:lnTo>
                  <a:lnTo>
                    <a:pt x="1047749" y="31813"/>
                  </a:lnTo>
                  <a:lnTo>
                    <a:pt x="1070657" y="66222"/>
                  </a:lnTo>
                  <a:lnTo>
                    <a:pt x="1078991" y="108203"/>
                  </a:lnTo>
                  <a:lnTo>
                    <a:pt x="1078991" y="1324355"/>
                  </a:lnTo>
                  <a:lnTo>
                    <a:pt x="1070657" y="1366099"/>
                  </a:lnTo>
                  <a:lnTo>
                    <a:pt x="1047749" y="1399984"/>
                  </a:lnTo>
                  <a:lnTo>
                    <a:pt x="1013412" y="1422725"/>
                  </a:lnTo>
                  <a:lnTo>
                    <a:pt x="970787" y="143103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89831" y="4783835"/>
              <a:ext cx="1079500" cy="1431290"/>
            </a:xfrm>
            <a:custGeom>
              <a:avLst/>
              <a:gdLst/>
              <a:ahLst/>
              <a:cxnLst/>
              <a:rect l="l" t="t" r="r" b="b"/>
              <a:pathLst>
                <a:path w="1079500" h="1431289">
                  <a:moveTo>
                    <a:pt x="0" y="108203"/>
                  </a:move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0787" y="0"/>
                  </a:lnTo>
                  <a:lnTo>
                    <a:pt x="1013412" y="8548"/>
                  </a:lnTo>
                  <a:lnTo>
                    <a:pt x="1047749" y="31813"/>
                  </a:lnTo>
                  <a:lnTo>
                    <a:pt x="1070657" y="66222"/>
                  </a:lnTo>
                  <a:lnTo>
                    <a:pt x="1078991" y="108203"/>
                  </a:lnTo>
                  <a:lnTo>
                    <a:pt x="1078991" y="1324355"/>
                  </a:lnTo>
                  <a:lnTo>
                    <a:pt x="1070657" y="1366099"/>
                  </a:lnTo>
                  <a:lnTo>
                    <a:pt x="1047749" y="1399984"/>
                  </a:lnTo>
                  <a:lnTo>
                    <a:pt x="1013412" y="1422725"/>
                  </a:lnTo>
                  <a:lnTo>
                    <a:pt x="970787" y="1431036"/>
                  </a:ln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83821" y="5185692"/>
            <a:ext cx="890905" cy="60261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66675" algn="just">
              <a:lnSpc>
                <a:spcPts val="1090"/>
              </a:lnSpc>
              <a:spcBef>
                <a:spcPts val="284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Making fool-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proof system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can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one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ch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ll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ng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45785" y="3179825"/>
            <a:ext cx="2232660" cy="1461770"/>
            <a:chOff x="5145785" y="3179825"/>
            <a:chExt cx="2232660" cy="1461770"/>
          </a:xfrm>
        </p:grpSpPr>
        <p:sp>
          <p:nvSpPr>
            <p:cNvPr id="32" name="object 32"/>
            <p:cNvSpPr/>
            <p:nvPr/>
          </p:nvSpPr>
          <p:spPr>
            <a:xfrm>
              <a:off x="5160263" y="3194303"/>
              <a:ext cx="2204085" cy="1432560"/>
            </a:xfrm>
            <a:custGeom>
              <a:avLst/>
              <a:gdLst/>
              <a:ahLst/>
              <a:cxnLst/>
              <a:rect l="l" t="t" r="r" b="b"/>
              <a:pathLst>
                <a:path w="2204084" h="1432560">
                  <a:moveTo>
                    <a:pt x="2060448" y="1432560"/>
                  </a:moveTo>
                  <a:lnTo>
                    <a:pt x="143256" y="1432560"/>
                  </a:lnTo>
                  <a:lnTo>
                    <a:pt x="97926" y="1425122"/>
                  </a:lnTo>
                  <a:lnTo>
                    <a:pt x="58594" y="1404518"/>
                  </a:lnTo>
                  <a:lnTo>
                    <a:pt x="27602" y="1373306"/>
                  </a:lnTo>
                  <a:lnTo>
                    <a:pt x="7290" y="1334048"/>
                  </a:lnTo>
                  <a:lnTo>
                    <a:pt x="0" y="1289303"/>
                  </a:lnTo>
                  <a:lnTo>
                    <a:pt x="0" y="143255"/>
                  </a:lnTo>
                  <a:lnTo>
                    <a:pt x="7290" y="97926"/>
                  </a:lnTo>
                  <a:lnTo>
                    <a:pt x="27602" y="58594"/>
                  </a:lnTo>
                  <a:lnTo>
                    <a:pt x="58594" y="27602"/>
                  </a:lnTo>
                  <a:lnTo>
                    <a:pt x="97926" y="7290"/>
                  </a:lnTo>
                  <a:lnTo>
                    <a:pt x="143256" y="0"/>
                  </a:lnTo>
                  <a:lnTo>
                    <a:pt x="2060448" y="0"/>
                  </a:lnTo>
                  <a:lnTo>
                    <a:pt x="2105777" y="7290"/>
                  </a:lnTo>
                  <a:lnTo>
                    <a:pt x="2145109" y="27602"/>
                  </a:lnTo>
                  <a:lnTo>
                    <a:pt x="2176101" y="58594"/>
                  </a:lnTo>
                  <a:lnTo>
                    <a:pt x="2196413" y="97926"/>
                  </a:lnTo>
                  <a:lnTo>
                    <a:pt x="2203704" y="143255"/>
                  </a:lnTo>
                  <a:lnTo>
                    <a:pt x="2203704" y="1289303"/>
                  </a:lnTo>
                  <a:lnTo>
                    <a:pt x="2196413" y="1334048"/>
                  </a:lnTo>
                  <a:lnTo>
                    <a:pt x="2176101" y="1373306"/>
                  </a:lnTo>
                  <a:lnTo>
                    <a:pt x="2145109" y="1404518"/>
                  </a:lnTo>
                  <a:lnTo>
                    <a:pt x="2105777" y="1425122"/>
                  </a:lnTo>
                  <a:lnTo>
                    <a:pt x="2060448" y="143256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60263" y="3194303"/>
              <a:ext cx="2204085" cy="1432560"/>
            </a:xfrm>
            <a:custGeom>
              <a:avLst/>
              <a:gdLst/>
              <a:ahLst/>
              <a:cxnLst/>
              <a:rect l="l" t="t" r="r" b="b"/>
              <a:pathLst>
                <a:path w="2204084" h="1432560">
                  <a:moveTo>
                    <a:pt x="0" y="143255"/>
                  </a:moveTo>
                  <a:lnTo>
                    <a:pt x="7290" y="97926"/>
                  </a:lnTo>
                  <a:lnTo>
                    <a:pt x="27602" y="58594"/>
                  </a:lnTo>
                  <a:lnTo>
                    <a:pt x="58594" y="27602"/>
                  </a:lnTo>
                  <a:lnTo>
                    <a:pt x="97926" y="7290"/>
                  </a:lnTo>
                  <a:lnTo>
                    <a:pt x="143256" y="0"/>
                  </a:lnTo>
                  <a:lnTo>
                    <a:pt x="2060448" y="0"/>
                  </a:lnTo>
                  <a:lnTo>
                    <a:pt x="2105777" y="7290"/>
                  </a:lnTo>
                  <a:lnTo>
                    <a:pt x="2145109" y="27602"/>
                  </a:lnTo>
                  <a:lnTo>
                    <a:pt x="2176101" y="58594"/>
                  </a:lnTo>
                  <a:lnTo>
                    <a:pt x="2196413" y="97926"/>
                  </a:lnTo>
                  <a:lnTo>
                    <a:pt x="2203704" y="143255"/>
                  </a:lnTo>
                  <a:lnTo>
                    <a:pt x="2203704" y="1289303"/>
                  </a:lnTo>
                  <a:lnTo>
                    <a:pt x="2196413" y="1334048"/>
                  </a:lnTo>
                  <a:lnTo>
                    <a:pt x="2176101" y="1373306"/>
                  </a:lnTo>
                  <a:lnTo>
                    <a:pt x="2145109" y="1404518"/>
                  </a:lnTo>
                  <a:lnTo>
                    <a:pt x="2105777" y="1425122"/>
                  </a:lnTo>
                  <a:lnTo>
                    <a:pt x="2060448" y="1432560"/>
                  </a:lnTo>
                  <a:lnTo>
                    <a:pt x="143256" y="1432560"/>
                  </a:lnTo>
                  <a:lnTo>
                    <a:pt x="97926" y="1425122"/>
                  </a:lnTo>
                  <a:lnTo>
                    <a:pt x="58594" y="1404518"/>
                  </a:lnTo>
                  <a:lnTo>
                    <a:pt x="27602" y="1373306"/>
                  </a:lnTo>
                  <a:lnTo>
                    <a:pt x="7290" y="1334048"/>
                  </a:lnTo>
                  <a:lnTo>
                    <a:pt x="0" y="1289303"/>
                  </a:lnTo>
                  <a:lnTo>
                    <a:pt x="0" y="14325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13987" y="3437559"/>
            <a:ext cx="1296670" cy="84581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3365" marR="5080" indent="-241300">
              <a:lnSpc>
                <a:spcPts val="3090"/>
              </a:lnSpc>
              <a:spcBef>
                <a:spcPts val="434"/>
              </a:spcBef>
            </a:pPr>
            <a:r>
              <a:rPr sz="2800" spc="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15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Trust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145659" y="4769230"/>
            <a:ext cx="1108710" cy="1460500"/>
            <a:chOff x="5145659" y="4769230"/>
            <a:chExt cx="1108710" cy="1460500"/>
          </a:xfrm>
        </p:grpSpPr>
        <p:sp>
          <p:nvSpPr>
            <p:cNvPr id="36" name="object 36"/>
            <p:cNvSpPr/>
            <p:nvPr/>
          </p:nvSpPr>
          <p:spPr>
            <a:xfrm>
              <a:off x="5160264" y="4783835"/>
              <a:ext cx="1079500" cy="1431290"/>
            </a:xfrm>
            <a:custGeom>
              <a:avLst/>
              <a:gdLst/>
              <a:ahLst/>
              <a:cxnLst/>
              <a:rect l="l" t="t" r="r" b="b"/>
              <a:pathLst>
                <a:path w="1079500" h="1431289">
                  <a:moveTo>
                    <a:pt x="970787" y="1431036"/>
                  </a:moveTo>
                  <a:lnTo>
                    <a:pt x="108204" y="1431036"/>
                  </a:lnTo>
                  <a:lnTo>
                    <a:pt x="65579" y="1422725"/>
                  </a:lnTo>
                  <a:lnTo>
                    <a:pt x="31242" y="1399984"/>
                  </a:lnTo>
                  <a:lnTo>
                    <a:pt x="8334" y="1366099"/>
                  </a:lnTo>
                  <a:lnTo>
                    <a:pt x="0" y="1324355"/>
                  </a:lnTo>
                  <a:lnTo>
                    <a:pt x="0" y="108203"/>
                  </a:lnTo>
                  <a:lnTo>
                    <a:pt x="8334" y="66222"/>
                  </a:lnTo>
                  <a:lnTo>
                    <a:pt x="31242" y="31813"/>
                  </a:lnTo>
                  <a:lnTo>
                    <a:pt x="65579" y="8548"/>
                  </a:lnTo>
                  <a:lnTo>
                    <a:pt x="108204" y="0"/>
                  </a:lnTo>
                  <a:lnTo>
                    <a:pt x="970787" y="0"/>
                  </a:lnTo>
                  <a:lnTo>
                    <a:pt x="1012769" y="8548"/>
                  </a:lnTo>
                  <a:lnTo>
                    <a:pt x="1047178" y="31813"/>
                  </a:lnTo>
                  <a:lnTo>
                    <a:pt x="1070443" y="66222"/>
                  </a:lnTo>
                  <a:lnTo>
                    <a:pt x="1078991" y="108203"/>
                  </a:lnTo>
                  <a:lnTo>
                    <a:pt x="1078991" y="1324355"/>
                  </a:lnTo>
                  <a:lnTo>
                    <a:pt x="1070443" y="1366099"/>
                  </a:lnTo>
                  <a:lnTo>
                    <a:pt x="1047178" y="1399984"/>
                  </a:lnTo>
                  <a:lnTo>
                    <a:pt x="1012769" y="1422725"/>
                  </a:lnTo>
                  <a:lnTo>
                    <a:pt x="970787" y="143103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0264" y="4783835"/>
              <a:ext cx="1079500" cy="1431290"/>
            </a:xfrm>
            <a:custGeom>
              <a:avLst/>
              <a:gdLst/>
              <a:ahLst/>
              <a:cxnLst/>
              <a:rect l="l" t="t" r="r" b="b"/>
              <a:pathLst>
                <a:path w="1079500" h="1431289">
                  <a:moveTo>
                    <a:pt x="0" y="108203"/>
                  </a:moveTo>
                  <a:lnTo>
                    <a:pt x="8334" y="66222"/>
                  </a:lnTo>
                  <a:lnTo>
                    <a:pt x="31242" y="31813"/>
                  </a:lnTo>
                  <a:lnTo>
                    <a:pt x="65579" y="8548"/>
                  </a:lnTo>
                  <a:lnTo>
                    <a:pt x="108204" y="0"/>
                  </a:lnTo>
                  <a:lnTo>
                    <a:pt x="970787" y="0"/>
                  </a:lnTo>
                  <a:lnTo>
                    <a:pt x="1012769" y="8548"/>
                  </a:lnTo>
                  <a:lnTo>
                    <a:pt x="1047178" y="31813"/>
                  </a:lnTo>
                  <a:lnTo>
                    <a:pt x="1070443" y="66222"/>
                  </a:lnTo>
                  <a:lnTo>
                    <a:pt x="1078991" y="108203"/>
                  </a:lnTo>
                  <a:lnTo>
                    <a:pt x="1078991" y="1324355"/>
                  </a:lnTo>
                  <a:lnTo>
                    <a:pt x="1070443" y="1366099"/>
                  </a:lnTo>
                  <a:lnTo>
                    <a:pt x="1047178" y="1399984"/>
                  </a:lnTo>
                  <a:lnTo>
                    <a:pt x="1012769" y="1422725"/>
                  </a:lnTo>
                  <a:lnTo>
                    <a:pt x="970787" y="1431036"/>
                  </a:lnTo>
                  <a:lnTo>
                    <a:pt x="108204" y="1431036"/>
                  </a:lnTo>
                  <a:lnTo>
                    <a:pt x="65579" y="1422725"/>
                  </a:lnTo>
                  <a:lnTo>
                    <a:pt x="31242" y="1399984"/>
                  </a:lnTo>
                  <a:lnTo>
                    <a:pt x="8334" y="1366099"/>
                  </a:lnTo>
                  <a:lnTo>
                    <a:pt x="0" y="1324355"/>
                  </a:lnTo>
                  <a:lnTo>
                    <a:pt x="0" y="1082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252724" y="4978433"/>
            <a:ext cx="890905" cy="101726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-1905" algn="ctr">
              <a:lnSpc>
                <a:spcPct val="86500"/>
              </a:lnSpc>
              <a:spcBef>
                <a:spcPts val="27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Need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build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trust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among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users,</a:t>
            </a:r>
            <a:r>
              <a:rPr sz="10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medical </a:t>
            </a:r>
            <a:r>
              <a:rPr sz="105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and financial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institutions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about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platform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70498" y="4769357"/>
            <a:ext cx="1108075" cy="1460500"/>
            <a:chOff x="6270498" y="4769357"/>
            <a:chExt cx="1108075" cy="1460500"/>
          </a:xfrm>
        </p:grpSpPr>
        <p:sp>
          <p:nvSpPr>
            <p:cNvPr id="40" name="object 40"/>
            <p:cNvSpPr/>
            <p:nvPr/>
          </p:nvSpPr>
          <p:spPr>
            <a:xfrm>
              <a:off x="6284976" y="4783835"/>
              <a:ext cx="1079500" cy="1431290"/>
            </a:xfrm>
            <a:custGeom>
              <a:avLst/>
              <a:gdLst/>
              <a:ahLst/>
              <a:cxnLst/>
              <a:rect l="l" t="t" r="r" b="b"/>
              <a:pathLst>
                <a:path w="1079500" h="1431289">
                  <a:moveTo>
                    <a:pt x="970787" y="1431036"/>
                  </a:moveTo>
                  <a:lnTo>
                    <a:pt x="108204" y="1431036"/>
                  </a:lnTo>
                  <a:lnTo>
                    <a:pt x="65579" y="1422725"/>
                  </a:lnTo>
                  <a:lnTo>
                    <a:pt x="31242" y="1399984"/>
                  </a:lnTo>
                  <a:lnTo>
                    <a:pt x="8334" y="1366099"/>
                  </a:lnTo>
                  <a:lnTo>
                    <a:pt x="0" y="1324355"/>
                  </a:lnTo>
                  <a:lnTo>
                    <a:pt x="0" y="108203"/>
                  </a:lnTo>
                  <a:lnTo>
                    <a:pt x="8334" y="66222"/>
                  </a:lnTo>
                  <a:lnTo>
                    <a:pt x="31242" y="31813"/>
                  </a:lnTo>
                  <a:lnTo>
                    <a:pt x="65579" y="8548"/>
                  </a:lnTo>
                  <a:lnTo>
                    <a:pt x="108204" y="0"/>
                  </a:lnTo>
                  <a:lnTo>
                    <a:pt x="970787" y="0"/>
                  </a:lnTo>
                  <a:lnTo>
                    <a:pt x="1012769" y="8548"/>
                  </a:lnTo>
                  <a:lnTo>
                    <a:pt x="1047178" y="31813"/>
                  </a:lnTo>
                  <a:lnTo>
                    <a:pt x="1070443" y="66222"/>
                  </a:lnTo>
                  <a:lnTo>
                    <a:pt x="1078991" y="108203"/>
                  </a:lnTo>
                  <a:lnTo>
                    <a:pt x="1078991" y="1324355"/>
                  </a:lnTo>
                  <a:lnTo>
                    <a:pt x="1070443" y="1366099"/>
                  </a:lnTo>
                  <a:lnTo>
                    <a:pt x="1047178" y="1399984"/>
                  </a:lnTo>
                  <a:lnTo>
                    <a:pt x="1012769" y="1422725"/>
                  </a:lnTo>
                  <a:lnTo>
                    <a:pt x="970787" y="143103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84976" y="4783835"/>
              <a:ext cx="1079500" cy="1431290"/>
            </a:xfrm>
            <a:custGeom>
              <a:avLst/>
              <a:gdLst/>
              <a:ahLst/>
              <a:cxnLst/>
              <a:rect l="l" t="t" r="r" b="b"/>
              <a:pathLst>
                <a:path w="1079500" h="1431289">
                  <a:moveTo>
                    <a:pt x="0" y="108203"/>
                  </a:moveTo>
                  <a:lnTo>
                    <a:pt x="8334" y="66222"/>
                  </a:lnTo>
                  <a:lnTo>
                    <a:pt x="31242" y="31813"/>
                  </a:lnTo>
                  <a:lnTo>
                    <a:pt x="65579" y="8548"/>
                  </a:lnTo>
                  <a:lnTo>
                    <a:pt x="108204" y="0"/>
                  </a:lnTo>
                  <a:lnTo>
                    <a:pt x="970787" y="0"/>
                  </a:lnTo>
                  <a:lnTo>
                    <a:pt x="1012769" y="8548"/>
                  </a:lnTo>
                  <a:lnTo>
                    <a:pt x="1047178" y="31813"/>
                  </a:lnTo>
                  <a:lnTo>
                    <a:pt x="1070443" y="66222"/>
                  </a:lnTo>
                  <a:lnTo>
                    <a:pt x="1078991" y="108203"/>
                  </a:lnTo>
                  <a:lnTo>
                    <a:pt x="1078991" y="1324355"/>
                  </a:lnTo>
                  <a:lnTo>
                    <a:pt x="1070443" y="1366099"/>
                  </a:lnTo>
                  <a:lnTo>
                    <a:pt x="1047178" y="1399984"/>
                  </a:lnTo>
                  <a:lnTo>
                    <a:pt x="1012769" y="1422725"/>
                  </a:lnTo>
                  <a:lnTo>
                    <a:pt x="970787" y="1431036"/>
                  </a:lnTo>
                  <a:lnTo>
                    <a:pt x="108204" y="1431036"/>
                  </a:lnTo>
                  <a:lnTo>
                    <a:pt x="65579" y="1422725"/>
                  </a:lnTo>
                  <a:lnTo>
                    <a:pt x="31242" y="1399984"/>
                  </a:lnTo>
                  <a:lnTo>
                    <a:pt x="8334" y="1366099"/>
                  </a:lnTo>
                  <a:lnTo>
                    <a:pt x="0" y="1324355"/>
                  </a:lnTo>
                  <a:lnTo>
                    <a:pt x="0" y="1082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63755" y="4978433"/>
            <a:ext cx="916940" cy="101726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-635" algn="ctr">
              <a:lnSpc>
                <a:spcPct val="86500"/>
              </a:lnSpc>
              <a:spcBef>
                <a:spcPts val="27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Need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incentivize the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institutes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so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that they come </a:t>
            </a:r>
            <a:r>
              <a:rPr sz="105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forward</a:t>
            </a:r>
            <a:r>
              <a:rPr sz="1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5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part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platform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439405" y="3179825"/>
            <a:ext cx="2234565" cy="1461770"/>
            <a:chOff x="7439405" y="3179825"/>
            <a:chExt cx="2234565" cy="1461770"/>
          </a:xfrm>
        </p:grpSpPr>
        <p:sp>
          <p:nvSpPr>
            <p:cNvPr id="44" name="object 44"/>
            <p:cNvSpPr/>
            <p:nvPr/>
          </p:nvSpPr>
          <p:spPr>
            <a:xfrm>
              <a:off x="7453883" y="3194303"/>
              <a:ext cx="2205355" cy="1432560"/>
            </a:xfrm>
            <a:custGeom>
              <a:avLst/>
              <a:gdLst/>
              <a:ahLst/>
              <a:cxnLst/>
              <a:rect l="l" t="t" r="r" b="b"/>
              <a:pathLst>
                <a:path w="2205354" h="1432560">
                  <a:moveTo>
                    <a:pt x="2061971" y="1432560"/>
                  </a:moveTo>
                  <a:lnTo>
                    <a:pt x="143256" y="1432560"/>
                  </a:lnTo>
                  <a:lnTo>
                    <a:pt x="97926" y="1425122"/>
                  </a:lnTo>
                  <a:lnTo>
                    <a:pt x="58594" y="1404518"/>
                  </a:lnTo>
                  <a:lnTo>
                    <a:pt x="27602" y="1373306"/>
                  </a:lnTo>
                  <a:lnTo>
                    <a:pt x="7290" y="1334048"/>
                  </a:lnTo>
                  <a:lnTo>
                    <a:pt x="0" y="1289303"/>
                  </a:lnTo>
                  <a:lnTo>
                    <a:pt x="0" y="143255"/>
                  </a:lnTo>
                  <a:lnTo>
                    <a:pt x="7290" y="97926"/>
                  </a:lnTo>
                  <a:lnTo>
                    <a:pt x="27602" y="58594"/>
                  </a:lnTo>
                  <a:lnTo>
                    <a:pt x="58594" y="27602"/>
                  </a:lnTo>
                  <a:lnTo>
                    <a:pt x="97926" y="7290"/>
                  </a:lnTo>
                  <a:lnTo>
                    <a:pt x="143256" y="0"/>
                  </a:lnTo>
                  <a:lnTo>
                    <a:pt x="2061971" y="0"/>
                  </a:lnTo>
                  <a:lnTo>
                    <a:pt x="2106716" y="7290"/>
                  </a:lnTo>
                  <a:lnTo>
                    <a:pt x="2145974" y="27602"/>
                  </a:lnTo>
                  <a:lnTo>
                    <a:pt x="2177186" y="58594"/>
                  </a:lnTo>
                  <a:lnTo>
                    <a:pt x="2197790" y="97926"/>
                  </a:lnTo>
                  <a:lnTo>
                    <a:pt x="2205228" y="143255"/>
                  </a:lnTo>
                  <a:lnTo>
                    <a:pt x="2205228" y="1289303"/>
                  </a:lnTo>
                  <a:lnTo>
                    <a:pt x="2197790" y="1334048"/>
                  </a:lnTo>
                  <a:lnTo>
                    <a:pt x="2177186" y="1373306"/>
                  </a:lnTo>
                  <a:lnTo>
                    <a:pt x="2145974" y="1404518"/>
                  </a:lnTo>
                  <a:lnTo>
                    <a:pt x="2106716" y="1425122"/>
                  </a:lnTo>
                  <a:lnTo>
                    <a:pt x="2061971" y="143256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53883" y="3194303"/>
              <a:ext cx="2205355" cy="1432560"/>
            </a:xfrm>
            <a:custGeom>
              <a:avLst/>
              <a:gdLst/>
              <a:ahLst/>
              <a:cxnLst/>
              <a:rect l="l" t="t" r="r" b="b"/>
              <a:pathLst>
                <a:path w="2205354" h="1432560">
                  <a:moveTo>
                    <a:pt x="0" y="143255"/>
                  </a:moveTo>
                  <a:lnTo>
                    <a:pt x="7290" y="97926"/>
                  </a:lnTo>
                  <a:lnTo>
                    <a:pt x="27602" y="58594"/>
                  </a:lnTo>
                  <a:lnTo>
                    <a:pt x="58594" y="27602"/>
                  </a:lnTo>
                  <a:lnTo>
                    <a:pt x="97926" y="7290"/>
                  </a:lnTo>
                  <a:lnTo>
                    <a:pt x="143256" y="0"/>
                  </a:lnTo>
                  <a:lnTo>
                    <a:pt x="2061971" y="0"/>
                  </a:lnTo>
                  <a:lnTo>
                    <a:pt x="2106716" y="7290"/>
                  </a:lnTo>
                  <a:lnTo>
                    <a:pt x="2145974" y="27602"/>
                  </a:lnTo>
                  <a:lnTo>
                    <a:pt x="2177186" y="58594"/>
                  </a:lnTo>
                  <a:lnTo>
                    <a:pt x="2197790" y="97926"/>
                  </a:lnTo>
                  <a:lnTo>
                    <a:pt x="2205228" y="143255"/>
                  </a:lnTo>
                  <a:lnTo>
                    <a:pt x="2205228" y="1289303"/>
                  </a:lnTo>
                  <a:lnTo>
                    <a:pt x="2197790" y="1334048"/>
                  </a:lnTo>
                  <a:lnTo>
                    <a:pt x="2177186" y="1373306"/>
                  </a:lnTo>
                  <a:lnTo>
                    <a:pt x="2145974" y="1404518"/>
                  </a:lnTo>
                  <a:lnTo>
                    <a:pt x="2106716" y="1425122"/>
                  </a:lnTo>
                  <a:lnTo>
                    <a:pt x="2061971" y="1432560"/>
                  </a:lnTo>
                  <a:lnTo>
                    <a:pt x="143256" y="1432560"/>
                  </a:lnTo>
                  <a:lnTo>
                    <a:pt x="97926" y="1425122"/>
                  </a:lnTo>
                  <a:lnTo>
                    <a:pt x="58594" y="1404518"/>
                  </a:lnTo>
                  <a:lnTo>
                    <a:pt x="27602" y="1373306"/>
                  </a:lnTo>
                  <a:lnTo>
                    <a:pt x="7290" y="1334048"/>
                  </a:lnTo>
                  <a:lnTo>
                    <a:pt x="0" y="1289303"/>
                  </a:lnTo>
                  <a:lnTo>
                    <a:pt x="0" y="14325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812881" y="3437559"/>
            <a:ext cx="1485900" cy="84581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2735" marR="5080" indent="-280670">
              <a:lnSpc>
                <a:spcPts val="3090"/>
              </a:lnSpc>
              <a:spcBef>
                <a:spcPts val="434"/>
              </a:spcBef>
            </a:pPr>
            <a:r>
              <a:rPr sz="2800" spc="2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spc="14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439279" y="4769230"/>
            <a:ext cx="1109980" cy="1460500"/>
            <a:chOff x="7439279" y="4769230"/>
            <a:chExt cx="1109980" cy="1460500"/>
          </a:xfrm>
        </p:grpSpPr>
        <p:sp>
          <p:nvSpPr>
            <p:cNvPr id="48" name="object 48"/>
            <p:cNvSpPr/>
            <p:nvPr/>
          </p:nvSpPr>
          <p:spPr>
            <a:xfrm>
              <a:off x="7453884" y="4783835"/>
              <a:ext cx="1080770" cy="1431290"/>
            </a:xfrm>
            <a:custGeom>
              <a:avLst/>
              <a:gdLst/>
              <a:ahLst/>
              <a:cxnLst/>
              <a:rect l="l" t="t" r="r" b="b"/>
              <a:pathLst>
                <a:path w="1080770" h="1431289">
                  <a:moveTo>
                    <a:pt x="972312" y="1431036"/>
                  </a:move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2312" y="0"/>
                  </a:lnTo>
                  <a:lnTo>
                    <a:pt x="1014293" y="8548"/>
                  </a:lnTo>
                  <a:lnTo>
                    <a:pt x="1048702" y="31813"/>
                  </a:lnTo>
                  <a:lnTo>
                    <a:pt x="1071967" y="66222"/>
                  </a:lnTo>
                  <a:lnTo>
                    <a:pt x="1080516" y="108203"/>
                  </a:lnTo>
                  <a:lnTo>
                    <a:pt x="1080516" y="1324355"/>
                  </a:lnTo>
                  <a:lnTo>
                    <a:pt x="1071967" y="1366099"/>
                  </a:lnTo>
                  <a:lnTo>
                    <a:pt x="1048702" y="1399984"/>
                  </a:lnTo>
                  <a:lnTo>
                    <a:pt x="1014293" y="1422725"/>
                  </a:lnTo>
                  <a:lnTo>
                    <a:pt x="972312" y="143103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53884" y="4783835"/>
              <a:ext cx="1080770" cy="1431290"/>
            </a:xfrm>
            <a:custGeom>
              <a:avLst/>
              <a:gdLst/>
              <a:ahLst/>
              <a:cxnLst/>
              <a:rect l="l" t="t" r="r" b="b"/>
              <a:pathLst>
                <a:path w="1080770" h="1431289">
                  <a:moveTo>
                    <a:pt x="0" y="108203"/>
                  </a:move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2312" y="0"/>
                  </a:lnTo>
                  <a:lnTo>
                    <a:pt x="1014293" y="8548"/>
                  </a:lnTo>
                  <a:lnTo>
                    <a:pt x="1048702" y="31813"/>
                  </a:lnTo>
                  <a:lnTo>
                    <a:pt x="1071967" y="66222"/>
                  </a:lnTo>
                  <a:lnTo>
                    <a:pt x="1080516" y="108203"/>
                  </a:lnTo>
                  <a:lnTo>
                    <a:pt x="1080516" y="1324355"/>
                  </a:lnTo>
                  <a:lnTo>
                    <a:pt x="1071967" y="1366099"/>
                  </a:lnTo>
                  <a:lnTo>
                    <a:pt x="1048702" y="1399984"/>
                  </a:lnTo>
                  <a:lnTo>
                    <a:pt x="1014293" y="1422725"/>
                  </a:lnTo>
                  <a:lnTo>
                    <a:pt x="972312" y="1431036"/>
                  </a:ln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14363" y="5046987"/>
            <a:ext cx="955040" cy="8788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175" algn="ctr">
              <a:lnSpc>
                <a:spcPct val="86500"/>
              </a:lnSpc>
              <a:spcBef>
                <a:spcPts val="27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Proper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r>
              <a:rPr sz="105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all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the provided </a:t>
            </a:r>
            <a:r>
              <a:rPr sz="105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documents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might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 time </a:t>
            </a:r>
            <a:r>
              <a:rPr sz="105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mi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ng</a:t>
            </a:r>
            <a:r>
              <a:rPr sz="1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sk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564118" y="4769357"/>
            <a:ext cx="1109980" cy="1460500"/>
            <a:chOff x="8564118" y="4769357"/>
            <a:chExt cx="1109980" cy="1460500"/>
          </a:xfrm>
        </p:grpSpPr>
        <p:sp>
          <p:nvSpPr>
            <p:cNvPr id="52" name="object 52"/>
            <p:cNvSpPr/>
            <p:nvPr/>
          </p:nvSpPr>
          <p:spPr>
            <a:xfrm>
              <a:off x="8578596" y="4783835"/>
              <a:ext cx="1080770" cy="1431290"/>
            </a:xfrm>
            <a:custGeom>
              <a:avLst/>
              <a:gdLst/>
              <a:ahLst/>
              <a:cxnLst/>
              <a:rect l="l" t="t" r="r" b="b"/>
              <a:pathLst>
                <a:path w="1080770" h="1431289">
                  <a:moveTo>
                    <a:pt x="972312" y="1431036"/>
                  </a:move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2312" y="0"/>
                  </a:lnTo>
                  <a:lnTo>
                    <a:pt x="1014293" y="8548"/>
                  </a:lnTo>
                  <a:lnTo>
                    <a:pt x="1048702" y="31813"/>
                  </a:lnTo>
                  <a:lnTo>
                    <a:pt x="1071967" y="66222"/>
                  </a:lnTo>
                  <a:lnTo>
                    <a:pt x="1080516" y="108203"/>
                  </a:lnTo>
                  <a:lnTo>
                    <a:pt x="1080516" y="1324355"/>
                  </a:lnTo>
                  <a:lnTo>
                    <a:pt x="1071967" y="1366099"/>
                  </a:lnTo>
                  <a:lnTo>
                    <a:pt x="1048702" y="1399984"/>
                  </a:lnTo>
                  <a:lnTo>
                    <a:pt x="1014293" y="1422725"/>
                  </a:lnTo>
                  <a:lnTo>
                    <a:pt x="972312" y="1431036"/>
                  </a:lnTo>
                  <a:close/>
                </a:path>
              </a:pathLst>
            </a:custGeom>
            <a:solidFill>
              <a:srgbClr val="3A80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78596" y="4783835"/>
              <a:ext cx="1080770" cy="1431290"/>
            </a:xfrm>
            <a:custGeom>
              <a:avLst/>
              <a:gdLst/>
              <a:ahLst/>
              <a:cxnLst/>
              <a:rect l="l" t="t" r="r" b="b"/>
              <a:pathLst>
                <a:path w="1080770" h="1431289">
                  <a:moveTo>
                    <a:pt x="0" y="108203"/>
                  </a:moveTo>
                  <a:lnTo>
                    <a:pt x="8548" y="66222"/>
                  </a:lnTo>
                  <a:lnTo>
                    <a:pt x="31813" y="31813"/>
                  </a:lnTo>
                  <a:lnTo>
                    <a:pt x="66222" y="8548"/>
                  </a:lnTo>
                  <a:lnTo>
                    <a:pt x="108204" y="0"/>
                  </a:lnTo>
                  <a:lnTo>
                    <a:pt x="972312" y="0"/>
                  </a:lnTo>
                  <a:lnTo>
                    <a:pt x="1014293" y="8548"/>
                  </a:lnTo>
                  <a:lnTo>
                    <a:pt x="1048702" y="31813"/>
                  </a:lnTo>
                  <a:lnTo>
                    <a:pt x="1071967" y="66222"/>
                  </a:lnTo>
                  <a:lnTo>
                    <a:pt x="1080516" y="108203"/>
                  </a:lnTo>
                  <a:lnTo>
                    <a:pt x="1080516" y="1324355"/>
                  </a:lnTo>
                  <a:lnTo>
                    <a:pt x="1071967" y="1366099"/>
                  </a:lnTo>
                  <a:lnTo>
                    <a:pt x="1048702" y="1399984"/>
                  </a:lnTo>
                  <a:lnTo>
                    <a:pt x="1014293" y="1422725"/>
                  </a:lnTo>
                  <a:lnTo>
                    <a:pt x="972312" y="1431036"/>
                  </a:lnTo>
                  <a:lnTo>
                    <a:pt x="108204" y="1431036"/>
                  </a:lnTo>
                  <a:lnTo>
                    <a:pt x="66222" y="1422725"/>
                  </a:lnTo>
                  <a:lnTo>
                    <a:pt x="31813" y="1399984"/>
                  </a:lnTo>
                  <a:lnTo>
                    <a:pt x="8548" y="1366099"/>
                  </a:lnTo>
                  <a:lnTo>
                    <a:pt x="0" y="1324355"/>
                  </a:lnTo>
                  <a:lnTo>
                    <a:pt x="0" y="1082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48231" y="5117097"/>
            <a:ext cx="939800" cy="7397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algn="ctr">
              <a:lnSpc>
                <a:spcPct val="86400"/>
              </a:lnSpc>
              <a:spcBef>
                <a:spcPts val="275"/>
              </a:spcBef>
            </a:pP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However,</a:t>
            </a:r>
            <a:r>
              <a:rPr sz="1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0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5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one time task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so it won’t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cause delay </a:t>
            </a:r>
            <a:r>
              <a:rPr sz="1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time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7CD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889</Words>
  <Application>Microsoft Office PowerPoint</Application>
  <PresentationFormat>Custom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MT</vt:lpstr>
      <vt:lpstr>Calibri</vt:lpstr>
      <vt:lpstr>Times New Roman</vt:lpstr>
      <vt:lpstr>Trebuchet MS</vt:lpstr>
      <vt:lpstr>Office Theme</vt:lpstr>
      <vt:lpstr>We regularly interact with a lot of people around us and notice  problems they face on a day-to-day basis. As a product manager  you have a keen eye for such hurdles and acknowledge the  need to work on it.</vt:lpstr>
      <vt:lpstr>Problem: Accessing Medical and Financial facil</vt:lpstr>
      <vt:lpstr>Getting Started with Digital Platform</vt:lpstr>
      <vt:lpstr>Using Blockchain Technology for Integration</vt:lpstr>
      <vt:lpstr>Potential Impacts of Solving the Problem</vt:lpstr>
      <vt:lpstr>Measuring Success of the Solution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Karan Chittora_IIT Bombay</dc:title>
  <dc:creator>krnch</dc:creator>
  <cp:lastModifiedBy>MALLURI HEMANTH KUMAR</cp:lastModifiedBy>
  <cp:revision>1</cp:revision>
  <dcterms:created xsi:type="dcterms:W3CDTF">2023-01-13T21:40:04Z</dcterms:created>
  <dcterms:modified xsi:type="dcterms:W3CDTF">2023-01-13T21:43:53Z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2021-12-31T00:00:00Z</vt:filetime>
  </property>
  <property fmtid="{D5CDD505-2E9C-101B-9397-08002B2CF9AE}" pid="3" name="LastSaved">
    <vt:filetime>2023-01-13T00:00:00Z</vt:filetime>
  </property>
</Properties>
</file>