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oboto Bold" charset="1" panose="02000000000000000000"/>
      <p:regular r:id="rId15"/>
    </p:embeddedFont>
    <p:embeddedFont>
      <p:font typeface="Roboto" charset="1" panose="02000000000000000000"/>
      <p:regular r:id="rId16"/>
    </p:embeddedFont>
    <p:embeddedFont>
      <p:font typeface="Roboto Bold Italics" charset="1" panose="02000000000000000000"/>
      <p:regular r:id="rId17"/>
    </p:embeddedFon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https://en.wikipedia.org/wiki/Mobile_phone_use_in_schools?utm_source=chatgpt.com" TargetMode="External" Type="http://schemas.openxmlformats.org/officeDocument/2006/relationships/hyperlink"/><Relationship Id="rId5" Target="https://en.wikipedia.org/wiki/Mobile_phone_use_in_schools?utm_source=chatgpt.com" TargetMode="External" Type="http://schemas.openxmlformats.org/officeDocument/2006/relationships/hyperlink"/><Relationship Id="rId6" Target="https://bmcophthalmol.biomedcentral.com/articles/10.1186/s12886-019-1082-5?utm_source=chatgpt.com" TargetMode="External" Type="http://schemas.openxmlformats.org/officeDocument/2006/relationships/hyperlink"/><Relationship Id="rId7" Target="https://www.dovepress.com/prevalence-of-digital-eye-strain-among-university-students-and-its-ass-peer-reviewed-fulltext-article-OPTH?utm_source=chatgpt.com"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sv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23" t="0" r="-223" b="0"/>
            </a:stretch>
          </a:blipFill>
        </p:spPr>
      </p:sp>
      <p:sp>
        <p:nvSpPr>
          <p:cNvPr name="TextBox 3" id="3"/>
          <p:cNvSpPr txBox="true"/>
          <p:nvPr/>
        </p:nvSpPr>
        <p:spPr>
          <a:xfrm rot="0">
            <a:off x="3378206" y="821824"/>
            <a:ext cx="11531589" cy="1437513"/>
          </a:xfrm>
          <a:prstGeom prst="rect">
            <a:avLst/>
          </a:prstGeom>
        </p:spPr>
        <p:txBody>
          <a:bodyPr anchor="t" rtlCol="false" tIns="0" lIns="0" bIns="0" rIns="0">
            <a:spAutoFit/>
          </a:bodyPr>
          <a:lstStyle/>
          <a:p>
            <a:pPr algn="ctr">
              <a:lnSpc>
                <a:spcPts val="11273"/>
              </a:lnSpc>
            </a:pPr>
            <a:r>
              <a:rPr lang="en-US" b="true" sz="9394">
                <a:solidFill>
                  <a:srgbClr val="FFBE40"/>
                </a:solidFill>
                <a:latin typeface="Roboto Bold"/>
                <a:ea typeface="Roboto Bold"/>
                <a:cs typeface="Roboto Bold"/>
                <a:sym typeface="Roboto Bold"/>
              </a:rPr>
              <a:t>AI </a:t>
            </a:r>
            <a:r>
              <a:rPr lang="en-US" b="true" sz="9394">
                <a:solidFill>
                  <a:srgbClr val="FFFFFF"/>
                </a:solidFill>
                <a:latin typeface="Roboto Bold"/>
                <a:ea typeface="Roboto Bold"/>
                <a:cs typeface="Roboto Bold"/>
                <a:sym typeface="Roboto Bold"/>
              </a:rPr>
              <a:t>HACK DAYS 2025</a:t>
            </a:r>
          </a:p>
        </p:txBody>
      </p:sp>
      <p:sp>
        <p:nvSpPr>
          <p:cNvPr name="TextBox 4" id="4"/>
          <p:cNvSpPr txBox="true"/>
          <p:nvPr/>
        </p:nvSpPr>
        <p:spPr>
          <a:xfrm rot="0">
            <a:off x="828842" y="5140560"/>
            <a:ext cx="3295843" cy="1257300"/>
          </a:xfrm>
          <a:prstGeom prst="rect">
            <a:avLst/>
          </a:prstGeom>
        </p:spPr>
        <p:txBody>
          <a:bodyPr anchor="t" rtlCol="false" tIns="0" lIns="0" bIns="0" rIns="0">
            <a:spAutoFit/>
          </a:bodyPr>
          <a:lstStyle/>
          <a:p>
            <a:pPr algn="l">
              <a:lnSpc>
                <a:spcPts val="4979"/>
              </a:lnSpc>
            </a:pPr>
            <a:r>
              <a:rPr lang="en-US" sz="4149" b="true">
                <a:solidFill>
                  <a:srgbClr val="FFBE40"/>
                </a:solidFill>
                <a:latin typeface="Roboto Bold"/>
                <a:ea typeface="Roboto Bold"/>
                <a:cs typeface="Roboto Bold"/>
                <a:sym typeface="Roboto Bold"/>
              </a:rPr>
              <a:t>Problem Statement:</a:t>
            </a:r>
          </a:p>
        </p:txBody>
      </p:sp>
      <p:sp>
        <p:nvSpPr>
          <p:cNvPr name="TextBox 5" id="5"/>
          <p:cNvSpPr txBox="true"/>
          <p:nvPr/>
        </p:nvSpPr>
        <p:spPr>
          <a:xfrm rot="0">
            <a:off x="4906925" y="5053704"/>
            <a:ext cx="12552232" cy="3668371"/>
          </a:xfrm>
          <a:prstGeom prst="rect">
            <a:avLst/>
          </a:prstGeom>
        </p:spPr>
        <p:txBody>
          <a:bodyPr anchor="t" rtlCol="false" tIns="0" lIns="0" bIns="0" rIns="0">
            <a:spAutoFit/>
          </a:bodyPr>
          <a:lstStyle/>
          <a:p>
            <a:pPr algn="just">
              <a:lnSpc>
                <a:spcPts val="5807"/>
              </a:lnSpc>
            </a:pPr>
            <a:r>
              <a:rPr lang="en-US" sz="4148">
                <a:solidFill>
                  <a:srgbClr val="FFFFFF"/>
                </a:solidFill>
                <a:latin typeface="Roboto"/>
                <a:ea typeface="Roboto"/>
                <a:cs typeface="Roboto"/>
                <a:sym typeface="Roboto"/>
              </a:rPr>
              <a:t>Develop an AI solution that helps students resolve doubts during study sessions without using their phones. This will minimize distractions, promote uninterrupted focus, and reduce screen time, leading to better health and improved study outcomes.</a:t>
            </a:r>
          </a:p>
        </p:txBody>
      </p:sp>
      <p:sp>
        <p:nvSpPr>
          <p:cNvPr name="TextBox 6" id="6"/>
          <p:cNvSpPr txBox="true"/>
          <p:nvPr/>
        </p:nvSpPr>
        <p:spPr>
          <a:xfrm rot="0">
            <a:off x="828842" y="4207110"/>
            <a:ext cx="2491447" cy="628650"/>
          </a:xfrm>
          <a:prstGeom prst="rect">
            <a:avLst/>
          </a:prstGeom>
        </p:spPr>
        <p:txBody>
          <a:bodyPr anchor="t" rtlCol="false" tIns="0" lIns="0" bIns="0" rIns="0">
            <a:spAutoFit/>
          </a:bodyPr>
          <a:lstStyle/>
          <a:p>
            <a:pPr algn="l">
              <a:lnSpc>
                <a:spcPts val="4979"/>
              </a:lnSpc>
            </a:pPr>
            <a:r>
              <a:rPr lang="en-US" sz="4149" b="true">
                <a:solidFill>
                  <a:srgbClr val="FFBE40"/>
                </a:solidFill>
                <a:latin typeface="Roboto Bold"/>
                <a:ea typeface="Roboto Bold"/>
                <a:cs typeface="Roboto Bold"/>
                <a:sym typeface="Roboto Bold"/>
              </a:rPr>
              <a:t>Domain:</a:t>
            </a:r>
          </a:p>
        </p:txBody>
      </p:sp>
      <p:sp>
        <p:nvSpPr>
          <p:cNvPr name="TextBox 7" id="7"/>
          <p:cNvSpPr txBox="true"/>
          <p:nvPr/>
        </p:nvSpPr>
        <p:spPr>
          <a:xfrm rot="0">
            <a:off x="4906925" y="4121385"/>
            <a:ext cx="3894595" cy="713243"/>
          </a:xfrm>
          <a:prstGeom prst="rect">
            <a:avLst/>
          </a:prstGeom>
        </p:spPr>
        <p:txBody>
          <a:bodyPr anchor="t" rtlCol="false" tIns="0" lIns="0" bIns="0" rIns="0">
            <a:spAutoFit/>
          </a:bodyPr>
          <a:lstStyle/>
          <a:p>
            <a:pPr algn="just">
              <a:lnSpc>
                <a:spcPts val="5804"/>
              </a:lnSpc>
            </a:pPr>
            <a:r>
              <a:rPr lang="en-US" sz="4146">
                <a:solidFill>
                  <a:srgbClr val="FFFFFF"/>
                </a:solidFill>
                <a:latin typeface="Roboto"/>
                <a:ea typeface="Roboto"/>
                <a:cs typeface="Roboto"/>
                <a:sym typeface="Roboto"/>
              </a:rPr>
              <a:t>AI For Education</a:t>
            </a:r>
          </a:p>
        </p:txBody>
      </p:sp>
      <p:sp>
        <p:nvSpPr>
          <p:cNvPr name="TextBox 8" id="8"/>
          <p:cNvSpPr txBox="true"/>
          <p:nvPr/>
        </p:nvSpPr>
        <p:spPr>
          <a:xfrm rot="0">
            <a:off x="828842" y="3272529"/>
            <a:ext cx="3500639" cy="628650"/>
          </a:xfrm>
          <a:prstGeom prst="rect">
            <a:avLst/>
          </a:prstGeom>
        </p:spPr>
        <p:txBody>
          <a:bodyPr anchor="t" rtlCol="false" tIns="0" lIns="0" bIns="0" rIns="0">
            <a:spAutoFit/>
          </a:bodyPr>
          <a:lstStyle/>
          <a:p>
            <a:pPr algn="l">
              <a:lnSpc>
                <a:spcPts val="4979"/>
              </a:lnSpc>
            </a:pPr>
            <a:r>
              <a:rPr lang="en-US" sz="4149" b="true">
                <a:solidFill>
                  <a:srgbClr val="FFBE40"/>
                </a:solidFill>
                <a:latin typeface="Roboto Bold"/>
                <a:ea typeface="Roboto Bold"/>
                <a:cs typeface="Roboto Bold"/>
                <a:sym typeface="Roboto Bold"/>
              </a:rPr>
              <a:t>Team Name:</a:t>
            </a:r>
          </a:p>
        </p:txBody>
      </p:sp>
      <p:sp>
        <p:nvSpPr>
          <p:cNvPr name="TextBox 9" id="9"/>
          <p:cNvSpPr txBox="true"/>
          <p:nvPr/>
        </p:nvSpPr>
        <p:spPr>
          <a:xfrm rot="0">
            <a:off x="4905628" y="3186804"/>
            <a:ext cx="3485551" cy="713243"/>
          </a:xfrm>
          <a:prstGeom prst="rect">
            <a:avLst/>
          </a:prstGeom>
        </p:spPr>
        <p:txBody>
          <a:bodyPr anchor="t" rtlCol="false" tIns="0" lIns="0" bIns="0" rIns="0">
            <a:spAutoFit/>
          </a:bodyPr>
          <a:lstStyle/>
          <a:p>
            <a:pPr algn="just">
              <a:lnSpc>
                <a:spcPts val="5804"/>
              </a:lnSpc>
            </a:pPr>
            <a:r>
              <a:rPr lang="en-US" sz="4146">
                <a:solidFill>
                  <a:srgbClr val="FFFFFF"/>
                </a:solidFill>
                <a:latin typeface="Roboto"/>
                <a:ea typeface="Roboto"/>
                <a:cs typeface="Roboto"/>
                <a:sym typeface="Roboto"/>
              </a:rPr>
              <a:t>Team Connect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sp>
        <p:nvSpPr>
          <p:cNvPr name="Freeform 2" id="2"/>
          <p:cNvSpPr/>
          <p:nvPr/>
        </p:nvSpPr>
        <p:spPr>
          <a:xfrm flipH="false" flipV="false" rot="0">
            <a:off x="935424" y="7886250"/>
            <a:ext cx="10867234" cy="1426784"/>
          </a:xfrm>
          <a:custGeom>
            <a:avLst/>
            <a:gdLst/>
            <a:ahLst/>
            <a:cxnLst/>
            <a:rect r="r" b="b" t="t" l="l"/>
            <a:pathLst>
              <a:path h="1426784" w="10867234">
                <a:moveTo>
                  <a:pt x="0" y="0"/>
                </a:moveTo>
                <a:lnTo>
                  <a:pt x="10867235" y="0"/>
                </a:lnTo>
                <a:lnTo>
                  <a:pt x="10867235" y="1426784"/>
                </a:lnTo>
                <a:lnTo>
                  <a:pt x="0" y="1426784"/>
                </a:lnTo>
                <a:lnTo>
                  <a:pt x="0" y="0"/>
                </a:lnTo>
                <a:close/>
              </a:path>
            </a:pathLst>
          </a:custGeom>
          <a:blipFill>
            <a:blip r:embed="rId2"/>
            <a:stretch>
              <a:fillRect l="-5444" t="-697" r="0" b="-697"/>
            </a:stretch>
          </a:blipFill>
        </p:spPr>
      </p:sp>
      <p:sp>
        <p:nvSpPr>
          <p:cNvPr name="Freeform 3" id="3"/>
          <p:cNvSpPr/>
          <p:nvPr/>
        </p:nvSpPr>
        <p:spPr>
          <a:xfrm flipH="false" flipV="false" rot="0">
            <a:off x="6606403" y="2022146"/>
            <a:ext cx="11301259" cy="1539797"/>
          </a:xfrm>
          <a:custGeom>
            <a:avLst/>
            <a:gdLst/>
            <a:ahLst/>
            <a:cxnLst/>
            <a:rect r="r" b="b" t="t" l="l"/>
            <a:pathLst>
              <a:path h="1539797" w="11301259">
                <a:moveTo>
                  <a:pt x="0" y="0"/>
                </a:moveTo>
                <a:lnTo>
                  <a:pt x="11301259" y="0"/>
                </a:lnTo>
                <a:lnTo>
                  <a:pt x="11301259" y="1539796"/>
                </a:lnTo>
                <a:lnTo>
                  <a:pt x="0" y="1539796"/>
                </a:lnTo>
                <a:lnTo>
                  <a:pt x="0" y="0"/>
                </a:lnTo>
                <a:close/>
              </a:path>
            </a:pathLst>
          </a:custGeom>
          <a:blipFill>
            <a:blip r:embed="rId3"/>
            <a:stretch>
              <a:fillRect l="0" t="0" r="0" b="0"/>
            </a:stretch>
          </a:blipFill>
        </p:spPr>
      </p:sp>
      <p:sp>
        <p:nvSpPr>
          <p:cNvPr name="TextBox 4" id="4"/>
          <p:cNvSpPr txBox="true"/>
          <p:nvPr/>
        </p:nvSpPr>
        <p:spPr>
          <a:xfrm rot="0">
            <a:off x="5931916" y="323850"/>
            <a:ext cx="6325116" cy="1390650"/>
          </a:xfrm>
          <a:prstGeom prst="rect">
            <a:avLst/>
          </a:prstGeom>
        </p:spPr>
        <p:txBody>
          <a:bodyPr anchor="t" rtlCol="false" tIns="0" lIns="0" bIns="0" rIns="0">
            <a:spAutoFit/>
          </a:bodyPr>
          <a:lstStyle/>
          <a:p>
            <a:pPr algn="ctr">
              <a:lnSpc>
                <a:spcPts val="10800"/>
              </a:lnSpc>
            </a:pPr>
            <a:r>
              <a:rPr lang="en-US" b="true" sz="9000">
                <a:solidFill>
                  <a:srgbClr val="FFBE40"/>
                </a:solidFill>
                <a:latin typeface="Roboto Bold"/>
                <a:ea typeface="Roboto Bold"/>
                <a:cs typeface="Roboto Bold"/>
                <a:sym typeface="Roboto Bold"/>
              </a:rPr>
              <a:t>PROBLEMS</a:t>
            </a:r>
          </a:p>
        </p:txBody>
      </p:sp>
      <p:sp>
        <p:nvSpPr>
          <p:cNvPr name="TextBox 5" id="5"/>
          <p:cNvSpPr txBox="true"/>
          <p:nvPr/>
        </p:nvSpPr>
        <p:spPr>
          <a:xfrm rot="0">
            <a:off x="1028700" y="1974521"/>
            <a:ext cx="5242504" cy="2333139"/>
          </a:xfrm>
          <a:prstGeom prst="rect">
            <a:avLst/>
          </a:prstGeom>
        </p:spPr>
        <p:txBody>
          <a:bodyPr anchor="t" rtlCol="false" tIns="0" lIns="0" bIns="0" rIns="0">
            <a:spAutoFit/>
          </a:bodyPr>
          <a:lstStyle/>
          <a:p>
            <a:pPr algn="just">
              <a:lnSpc>
                <a:spcPts val="2651"/>
              </a:lnSpc>
            </a:pPr>
            <a:r>
              <a:rPr lang="en-US" sz="1894">
                <a:solidFill>
                  <a:srgbClr val="F7F6F7"/>
                </a:solidFill>
                <a:latin typeface="Roboto"/>
                <a:ea typeface="Roboto"/>
                <a:cs typeface="Roboto"/>
                <a:sym typeface="Roboto"/>
              </a:rPr>
              <a:t>“Research indicates that students often experience distractions when using smartphones for study and doubt-solving purposes. A study published in Computers in Human Behavior found that students who used mobile phones during class had significantly lower test scores, even when the material was simple.”                                                   </a:t>
            </a:r>
          </a:p>
        </p:txBody>
      </p:sp>
      <p:sp>
        <p:nvSpPr>
          <p:cNvPr name="TextBox 6" id="6"/>
          <p:cNvSpPr txBox="true"/>
          <p:nvPr/>
        </p:nvSpPr>
        <p:spPr>
          <a:xfrm rot="0">
            <a:off x="5148564" y="4489823"/>
            <a:ext cx="1122640" cy="332889"/>
          </a:xfrm>
          <a:prstGeom prst="rect">
            <a:avLst/>
          </a:prstGeom>
        </p:spPr>
        <p:txBody>
          <a:bodyPr anchor="t" rtlCol="false" tIns="0" lIns="0" bIns="0" rIns="0">
            <a:spAutoFit/>
          </a:bodyPr>
          <a:lstStyle/>
          <a:p>
            <a:pPr algn="just">
              <a:lnSpc>
                <a:spcPts val="2651"/>
              </a:lnSpc>
            </a:pPr>
            <a:r>
              <a:rPr lang="en-US" sz="1894">
                <a:solidFill>
                  <a:srgbClr val="FFBE40"/>
                </a:solidFill>
                <a:latin typeface="Roboto"/>
                <a:ea typeface="Roboto"/>
                <a:cs typeface="Roboto"/>
                <a:sym typeface="Roboto"/>
              </a:rPr>
              <a:t>-</a:t>
            </a:r>
            <a:r>
              <a:rPr lang="en-US" sz="1894" u="sng">
                <a:solidFill>
                  <a:srgbClr val="FFBE40"/>
                </a:solidFill>
                <a:latin typeface="Roboto"/>
                <a:ea typeface="Roboto"/>
                <a:cs typeface="Roboto"/>
                <a:sym typeface="Roboto"/>
                <a:hlinkClick r:id="rId4" tooltip="https://en.wikipedia.org/wiki/Mobile_phone_use_in_schools?utm_source=chatgpt.com"/>
              </a:rPr>
              <a:t>Wikipedia</a:t>
            </a:r>
          </a:p>
        </p:txBody>
      </p:sp>
      <p:sp>
        <p:nvSpPr>
          <p:cNvPr name="TextBox 7" id="7"/>
          <p:cNvSpPr txBox="true"/>
          <p:nvPr/>
        </p:nvSpPr>
        <p:spPr>
          <a:xfrm rot="0">
            <a:off x="1028700" y="5201173"/>
            <a:ext cx="5242504" cy="1666389"/>
          </a:xfrm>
          <a:prstGeom prst="rect">
            <a:avLst/>
          </a:prstGeom>
        </p:spPr>
        <p:txBody>
          <a:bodyPr anchor="t" rtlCol="false" tIns="0" lIns="0" bIns="0" rIns="0">
            <a:spAutoFit/>
          </a:bodyPr>
          <a:lstStyle/>
          <a:p>
            <a:pPr algn="just">
              <a:lnSpc>
                <a:spcPts val="2651"/>
              </a:lnSpc>
            </a:pPr>
            <a:r>
              <a:rPr lang="en-US" sz="1894">
                <a:solidFill>
                  <a:srgbClr val="F7F6F7"/>
                </a:solidFill>
                <a:latin typeface="Roboto"/>
                <a:ea typeface="Roboto"/>
                <a:cs typeface="Roboto"/>
                <a:sym typeface="Roboto"/>
              </a:rPr>
              <a:t>“Additionally, a study in Applied Cognitive Psychology revealed that students who had access to cell phones during lectures retained less knowledge compared to those without access.”</a:t>
            </a:r>
          </a:p>
        </p:txBody>
      </p:sp>
      <p:sp>
        <p:nvSpPr>
          <p:cNvPr name="TextBox 8" id="8"/>
          <p:cNvSpPr txBox="true"/>
          <p:nvPr/>
        </p:nvSpPr>
        <p:spPr>
          <a:xfrm rot="0">
            <a:off x="5246402" y="7248561"/>
            <a:ext cx="1122640" cy="332889"/>
          </a:xfrm>
          <a:prstGeom prst="rect">
            <a:avLst/>
          </a:prstGeom>
        </p:spPr>
        <p:txBody>
          <a:bodyPr anchor="t" rtlCol="false" tIns="0" lIns="0" bIns="0" rIns="0">
            <a:spAutoFit/>
          </a:bodyPr>
          <a:lstStyle/>
          <a:p>
            <a:pPr algn="just">
              <a:lnSpc>
                <a:spcPts val="2651"/>
              </a:lnSpc>
            </a:pPr>
            <a:r>
              <a:rPr lang="en-US" sz="1894">
                <a:solidFill>
                  <a:srgbClr val="FFBE40"/>
                </a:solidFill>
                <a:latin typeface="Roboto"/>
                <a:ea typeface="Roboto"/>
                <a:cs typeface="Roboto"/>
                <a:sym typeface="Roboto"/>
              </a:rPr>
              <a:t>-</a:t>
            </a:r>
            <a:r>
              <a:rPr lang="en-US" sz="1894" u="sng">
                <a:solidFill>
                  <a:srgbClr val="FFBE40"/>
                </a:solidFill>
                <a:latin typeface="Roboto"/>
                <a:ea typeface="Roboto"/>
                <a:cs typeface="Roboto"/>
                <a:sym typeface="Roboto"/>
                <a:hlinkClick r:id="rId5" tooltip="https://en.wikipedia.org/wiki/Mobile_phone_use_in_schools?utm_source=chatgpt.com"/>
              </a:rPr>
              <a:t>Wikipedia</a:t>
            </a:r>
          </a:p>
        </p:txBody>
      </p:sp>
      <p:sp>
        <p:nvSpPr>
          <p:cNvPr name="TextBox 9" id="9"/>
          <p:cNvSpPr txBox="true"/>
          <p:nvPr/>
        </p:nvSpPr>
        <p:spPr>
          <a:xfrm rot="0">
            <a:off x="7014529" y="4048426"/>
            <a:ext cx="5242504" cy="1999764"/>
          </a:xfrm>
          <a:prstGeom prst="rect">
            <a:avLst/>
          </a:prstGeom>
        </p:spPr>
        <p:txBody>
          <a:bodyPr anchor="t" rtlCol="false" tIns="0" lIns="0" bIns="0" rIns="0">
            <a:spAutoFit/>
          </a:bodyPr>
          <a:lstStyle/>
          <a:p>
            <a:pPr algn="just">
              <a:lnSpc>
                <a:spcPts val="2651"/>
              </a:lnSpc>
            </a:pPr>
            <a:r>
              <a:rPr lang="en-US" sz="1894">
                <a:solidFill>
                  <a:srgbClr val="F7F6F7"/>
                </a:solidFill>
                <a:latin typeface="Roboto"/>
                <a:ea typeface="Roboto"/>
                <a:cs typeface="Roboto"/>
                <a:sym typeface="Roboto"/>
              </a:rPr>
              <a:t>“Prolonged use of smartphones for study and doubt-solving can lead to digital eye strain among students. A study published in BMC Ophthalmology found that </a:t>
            </a:r>
            <a:r>
              <a:rPr lang="en-US" sz="1894" u="sng">
                <a:solidFill>
                  <a:srgbClr val="FFBE40"/>
                </a:solidFill>
                <a:latin typeface="Roboto"/>
                <a:ea typeface="Roboto"/>
                <a:cs typeface="Roboto"/>
                <a:sym typeface="Roboto"/>
              </a:rPr>
              <a:t>18% of students experienced eye strain</a:t>
            </a:r>
            <a:r>
              <a:rPr lang="en-US" sz="1894">
                <a:solidFill>
                  <a:srgbClr val="F7F6F7"/>
                </a:solidFill>
                <a:latin typeface="Roboto"/>
                <a:ea typeface="Roboto"/>
                <a:cs typeface="Roboto"/>
                <a:sym typeface="Roboto"/>
              </a:rPr>
              <a:t> after working on digital devices throughout the day.”</a:t>
            </a:r>
          </a:p>
        </p:txBody>
      </p:sp>
      <p:sp>
        <p:nvSpPr>
          <p:cNvPr name="TextBox 10" id="10"/>
          <p:cNvSpPr txBox="true"/>
          <p:nvPr/>
        </p:nvSpPr>
        <p:spPr>
          <a:xfrm rot="0">
            <a:off x="9788747" y="6305364"/>
            <a:ext cx="2468285" cy="332889"/>
          </a:xfrm>
          <a:prstGeom prst="rect">
            <a:avLst/>
          </a:prstGeom>
        </p:spPr>
        <p:txBody>
          <a:bodyPr anchor="t" rtlCol="false" tIns="0" lIns="0" bIns="0" rIns="0">
            <a:spAutoFit/>
          </a:bodyPr>
          <a:lstStyle/>
          <a:p>
            <a:pPr algn="just">
              <a:lnSpc>
                <a:spcPts val="2651"/>
              </a:lnSpc>
            </a:pPr>
            <a:r>
              <a:rPr lang="en-US" sz="1894">
                <a:solidFill>
                  <a:srgbClr val="FFBE40"/>
                </a:solidFill>
                <a:latin typeface="Roboto"/>
                <a:ea typeface="Roboto"/>
                <a:cs typeface="Roboto"/>
                <a:sym typeface="Roboto"/>
              </a:rPr>
              <a:t>-</a:t>
            </a:r>
            <a:r>
              <a:rPr lang="en-US" sz="1894" u="sng">
                <a:solidFill>
                  <a:srgbClr val="FFBE40"/>
                </a:solidFill>
                <a:latin typeface="Roboto"/>
                <a:ea typeface="Roboto"/>
                <a:cs typeface="Roboto"/>
                <a:sym typeface="Roboto"/>
                <a:hlinkClick r:id="rId6" tooltip="https://bmcophthalmol.biomedcentral.com/articles/10.1186/s12886-019-1082-5?utm_source=chatgpt.com"/>
              </a:rPr>
              <a:t>BMC Ophthalmology</a:t>
            </a:r>
          </a:p>
        </p:txBody>
      </p:sp>
      <p:sp>
        <p:nvSpPr>
          <p:cNvPr name="TextBox 11" id="11"/>
          <p:cNvSpPr txBox="true"/>
          <p:nvPr/>
        </p:nvSpPr>
        <p:spPr>
          <a:xfrm rot="0">
            <a:off x="12975797" y="6010555"/>
            <a:ext cx="4037779" cy="1999764"/>
          </a:xfrm>
          <a:prstGeom prst="rect">
            <a:avLst/>
          </a:prstGeom>
        </p:spPr>
        <p:txBody>
          <a:bodyPr anchor="t" rtlCol="false" tIns="0" lIns="0" bIns="0" rIns="0">
            <a:spAutoFit/>
          </a:bodyPr>
          <a:lstStyle/>
          <a:p>
            <a:pPr algn="just">
              <a:lnSpc>
                <a:spcPts val="2651"/>
              </a:lnSpc>
            </a:pPr>
            <a:r>
              <a:rPr lang="en-US" sz="1894">
                <a:solidFill>
                  <a:srgbClr val="F7F6F7"/>
                </a:solidFill>
                <a:latin typeface="Roboto"/>
                <a:ea typeface="Roboto"/>
                <a:cs typeface="Roboto"/>
                <a:sym typeface="Roboto"/>
              </a:rPr>
              <a:t>“Similarly, research in Applied Ophthalmology &amp; Optometry reported that </a:t>
            </a:r>
            <a:r>
              <a:rPr lang="en-US" sz="1894" u="sng">
                <a:solidFill>
                  <a:srgbClr val="FFBE40"/>
                </a:solidFill>
                <a:latin typeface="Roboto"/>
                <a:ea typeface="Roboto"/>
                <a:cs typeface="Roboto"/>
                <a:sym typeface="Roboto"/>
              </a:rPr>
              <a:t>68.53% of university students experienced digital eye strain</a:t>
            </a:r>
            <a:r>
              <a:rPr lang="en-US" sz="1894">
                <a:solidFill>
                  <a:srgbClr val="F7F6F7"/>
                </a:solidFill>
                <a:latin typeface="Roboto"/>
                <a:ea typeface="Roboto"/>
                <a:cs typeface="Roboto"/>
                <a:sym typeface="Roboto"/>
              </a:rPr>
              <a:t>, with symptoms like headaches, dryness, and burning sensations.”</a:t>
            </a:r>
          </a:p>
        </p:txBody>
      </p:sp>
      <p:sp>
        <p:nvSpPr>
          <p:cNvPr name="TextBox 12" id="12"/>
          <p:cNvSpPr txBox="true"/>
          <p:nvPr/>
        </p:nvSpPr>
        <p:spPr>
          <a:xfrm rot="0">
            <a:off x="15779433" y="8266753"/>
            <a:ext cx="1234143" cy="332889"/>
          </a:xfrm>
          <a:prstGeom prst="rect">
            <a:avLst/>
          </a:prstGeom>
        </p:spPr>
        <p:txBody>
          <a:bodyPr anchor="t" rtlCol="false" tIns="0" lIns="0" bIns="0" rIns="0">
            <a:spAutoFit/>
          </a:bodyPr>
          <a:lstStyle/>
          <a:p>
            <a:pPr algn="just">
              <a:lnSpc>
                <a:spcPts val="2651"/>
              </a:lnSpc>
            </a:pPr>
            <a:r>
              <a:rPr lang="en-US" sz="1894">
                <a:solidFill>
                  <a:srgbClr val="FFBE40"/>
                </a:solidFill>
                <a:latin typeface="Roboto"/>
                <a:ea typeface="Roboto"/>
                <a:cs typeface="Roboto"/>
                <a:sym typeface="Roboto"/>
              </a:rPr>
              <a:t>-</a:t>
            </a:r>
            <a:r>
              <a:rPr lang="en-US" sz="1894" u="sng">
                <a:solidFill>
                  <a:srgbClr val="FFBE40"/>
                </a:solidFill>
                <a:latin typeface="Roboto"/>
                <a:ea typeface="Roboto"/>
                <a:cs typeface="Roboto"/>
                <a:sym typeface="Roboto"/>
                <a:hlinkClick r:id="rId7" tooltip="https://www.dovepress.com/prevalence-of-digital-eye-strain-among-university-students-and-its-ass-peer-reviewed-fulltext-article-OPTH?utm_source=chatgpt.com"/>
              </a:rPr>
              <a:t>Dovepress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1876018" y="519113"/>
            <a:ext cx="14215659" cy="2009775"/>
          </a:xfrm>
          <a:prstGeom prst="rect">
            <a:avLst/>
          </a:prstGeom>
        </p:spPr>
        <p:txBody>
          <a:bodyPr anchor="t" rtlCol="false" tIns="0" lIns="0" bIns="0" rIns="0">
            <a:spAutoFit/>
          </a:bodyPr>
          <a:lstStyle/>
          <a:p>
            <a:pPr algn="ctr">
              <a:lnSpc>
                <a:spcPts val="7903"/>
              </a:lnSpc>
            </a:pPr>
            <a:r>
              <a:rPr lang="en-US" b="true" sz="6586">
                <a:solidFill>
                  <a:srgbClr val="FFBE40"/>
                </a:solidFill>
                <a:latin typeface="Roboto Bold"/>
                <a:ea typeface="Roboto Bold"/>
                <a:cs typeface="Roboto Bold"/>
                <a:sym typeface="Roboto Bold"/>
              </a:rPr>
              <a:t>Staticstics</a:t>
            </a:r>
            <a:r>
              <a:rPr lang="en-US" b="true" sz="6586">
                <a:solidFill>
                  <a:srgbClr val="FFFFFF"/>
                </a:solidFill>
                <a:latin typeface="Roboto Bold"/>
                <a:ea typeface="Roboto Bold"/>
                <a:cs typeface="Roboto Bold"/>
                <a:sym typeface="Roboto Bold"/>
              </a:rPr>
              <a:t> related to Pre and Post Covid Era</a:t>
            </a:r>
          </a:p>
        </p:txBody>
      </p:sp>
      <p:pic>
        <p:nvPicPr>
          <p:cNvPr name="Picture 3" id="3"/>
          <p:cNvPicPr>
            <a:picLocks noChangeAspect="true"/>
          </p:cNvPicPr>
          <p:nvPr/>
        </p:nvPicPr>
        <p:blipFill>
          <a:blip r:embed="rId2"/>
          <a:stretch>
            <a:fillRect/>
          </a:stretch>
        </p:blipFill>
        <p:spPr>
          <a:xfrm rot="0">
            <a:off x="1361226" y="2427267"/>
            <a:ext cx="3252558" cy="7099756"/>
          </a:xfrm>
          <a:prstGeom prst="rect">
            <a:avLst/>
          </a:prstGeom>
        </p:spPr>
      </p:pic>
      <p:pic>
        <p:nvPicPr>
          <p:cNvPr name="Picture 4" id="4"/>
          <p:cNvPicPr>
            <a:picLocks noChangeAspect="true"/>
          </p:cNvPicPr>
          <p:nvPr/>
        </p:nvPicPr>
        <p:blipFill>
          <a:blip r:embed="rId3"/>
          <a:stretch>
            <a:fillRect/>
          </a:stretch>
        </p:blipFill>
        <p:spPr>
          <a:xfrm rot="0">
            <a:off x="5320744" y="2385719"/>
            <a:ext cx="3448428" cy="7099756"/>
          </a:xfrm>
          <a:prstGeom prst="rect">
            <a:avLst/>
          </a:prstGeom>
        </p:spPr>
      </p:pic>
      <p:pic>
        <p:nvPicPr>
          <p:cNvPr name="Picture 5" id="5"/>
          <p:cNvPicPr>
            <a:picLocks noChangeAspect="true"/>
          </p:cNvPicPr>
          <p:nvPr/>
        </p:nvPicPr>
        <p:blipFill>
          <a:blip r:embed="rId4"/>
          <a:stretch>
            <a:fillRect/>
          </a:stretch>
        </p:blipFill>
        <p:spPr>
          <a:xfrm rot="0">
            <a:off x="13153886" y="2381564"/>
            <a:ext cx="3456737" cy="7149613"/>
          </a:xfrm>
          <a:prstGeom prst="rect">
            <a:avLst/>
          </a:prstGeom>
        </p:spPr>
      </p:pic>
      <p:pic>
        <p:nvPicPr>
          <p:cNvPr name="Picture 6" id="6"/>
          <p:cNvPicPr>
            <a:picLocks noChangeAspect="true"/>
          </p:cNvPicPr>
          <p:nvPr/>
        </p:nvPicPr>
        <p:blipFill>
          <a:blip r:embed="rId5"/>
          <a:stretch>
            <a:fillRect/>
          </a:stretch>
        </p:blipFill>
        <p:spPr>
          <a:xfrm rot="0">
            <a:off x="9365818" y="2381564"/>
            <a:ext cx="3787028" cy="7149613"/>
          </a:xfrm>
          <a:prstGeom prst="rect">
            <a:avLst/>
          </a:prstGeom>
        </p:spPr>
      </p:pic>
      <p:sp>
        <p:nvSpPr>
          <p:cNvPr name="TextBox 7" id="7"/>
          <p:cNvSpPr txBox="true"/>
          <p:nvPr/>
        </p:nvSpPr>
        <p:spPr>
          <a:xfrm rot="0">
            <a:off x="16288873" y="9013299"/>
            <a:ext cx="1749206" cy="897339"/>
          </a:xfrm>
          <a:prstGeom prst="rect">
            <a:avLst/>
          </a:prstGeom>
        </p:spPr>
        <p:txBody>
          <a:bodyPr anchor="t" rtlCol="false" tIns="0" lIns="0" bIns="0" rIns="0">
            <a:spAutoFit/>
          </a:bodyPr>
          <a:lstStyle/>
          <a:p>
            <a:pPr algn="just">
              <a:lnSpc>
                <a:spcPts val="463"/>
              </a:lnSpc>
            </a:pPr>
            <a:r>
              <a:rPr lang="en-US" sz="330">
                <a:solidFill>
                  <a:srgbClr val="FFBE40"/>
                </a:solidFill>
                <a:latin typeface="Roboto"/>
                <a:ea typeface="Roboto"/>
                <a:cs typeface="Roboto"/>
                <a:sym typeface="Roboto"/>
              </a:rPr>
              <a:t>SOURCES</a:t>
            </a:r>
          </a:p>
          <a:p>
            <a:pPr algn="just">
              <a:lnSpc>
                <a:spcPts val="463"/>
              </a:lnSpc>
            </a:pPr>
            <a:r>
              <a:rPr lang="en-US" sz="330">
                <a:solidFill>
                  <a:srgbClr val="F7F6F7"/>
                </a:solidFill>
                <a:latin typeface="Roboto"/>
                <a:ea typeface="Roboto"/>
                <a:cs typeface="Roboto"/>
                <a:sym typeface="Roboto"/>
              </a:rPr>
              <a:t>Common Sense Media (2021):</a:t>
            </a:r>
          </a:p>
          <a:p>
            <a:pPr algn="just" marL="71417" indent="-35709" lvl="1">
              <a:lnSpc>
                <a:spcPts val="463"/>
              </a:lnSpc>
              <a:buFont typeface="Arial"/>
              <a:buChar char="•"/>
            </a:pPr>
            <a:r>
              <a:rPr lang="en-US" sz="330">
                <a:solidFill>
                  <a:srgbClr val="F7F6F7"/>
                </a:solidFill>
                <a:latin typeface="Roboto"/>
                <a:ea typeface="Roboto"/>
                <a:cs typeface="Roboto"/>
                <a:sym typeface="Roboto"/>
              </a:rPr>
              <a:t>Report on Media Use by Tweens and Teens: This report highlighted the increase in screen time during the pandemic and noted a surge in academic-related phone use.</a:t>
            </a:r>
          </a:p>
          <a:p>
            <a:pPr algn="just">
              <a:lnSpc>
                <a:spcPts val="463"/>
              </a:lnSpc>
            </a:pPr>
          </a:p>
          <a:p>
            <a:pPr algn="just">
              <a:lnSpc>
                <a:spcPts val="463"/>
              </a:lnSpc>
            </a:pPr>
            <a:r>
              <a:rPr lang="en-US" sz="330">
                <a:solidFill>
                  <a:srgbClr val="F7F6F7"/>
                </a:solidFill>
                <a:latin typeface="Roboto"/>
                <a:ea typeface="Roboto"/>
                <a:cs typeface="Roboto"/>
                <a:sym typeface="Roboto"/>
              </a:rPr>
              <a:t>Pearson's Global Learner Survey (2020):</a:t>
            </a:r>
          </a:p>
          <a:p>
            <a:pPr algn="just" marL="71417" indent="-35709" lvl="1">
              <a:lnSpc>
                <a:spcPts val="463"/>
              </a:lnSpc>
              <a:buFont typeface="Arial"/>
              <a:buChar char="•"/>
            </a:pPr>
            <a:r>
              <a:rPr lang="en-US" sz="330">
                <a:solidFill>
                  <a:srgbClr val="F7F6F7"/>
                </a:solidFill>
                <a:latin typeface="Roboto"/>
                <a:ea typeface="Roboto"/>
                <a:cs typeface="Roboto"/>
                <a:sym typeface="Roboto"/>
              </a:rPr>
              <a:t>This survey found that a large percentage of students shifted to online tools and mobile devices for academic support during COVID-19.</a:t>
            </a:r>
          </a:p>
          <a:p>
            <a:pPr algn="just">
              <a:lnSpc>
                <a:spcPts val="463"/>
              </a:lnSpc>
            </a:pPr>
          </a:p>
          <a:p>
            <a:pPr algn="just">
              <a:lnSpc>
                <a:spcPts val="463"/>
              </a:lnSpc>
            </a:pPr>
            <a:r>
              <a:rPr lang="en-US" sz="330">
                <a:solidFill>
                  <a:srgbClr val="F7F6F7"/>
                </a:solidFill>
                <a:latin typeface="Roboto"/>
                <a:ea typeface="Roboto"/>
                <a:cs typeface="Roboto"/>
                <a:sym typeface="Roboto"/>
              </a:rPr>
              <a:t>Stanford University's Study on Attention and Remote Learning (2020):</a:t>
            </a:r>
          </a:p>
          <a:p>
            <a:pPr algn="just" marL="71417" indent="-35709" lvl="1">
              <a:lnSpc>
                <a:spcPts val="463"/>
              </a:lnSpc>
              <a:buFont typeface="Arial"/>
              <a:buChar char="•"/>
            </a:pPr>
            <a:r>
              <a:rPr lang="en-US" sz="330">
                <a:solidFill>
                  <a:srgbClr val="F7F6F7"/>
                </a:solidFill>
                <a:latin typeface="Roboto"/>
                <a:ea typeface="Roboto"/>
                <a:cs typeface="Roboto"/>
                <a:sym typeface="Roboto"/>
              </a:rPr>
              <a:t>The study discussed how students were more distracted during online learning and spent more time on digital devices, including phones, for learning and solving doubts.</a:t>
            </a:r>
          </a:p>
          <a:p>
            <a:pPr algn="just">
              <a:lnSpc>
                <a:spcPts val="463"/>
              </a:lnSpc>
            </a:pPr>
          </a:p>
          <a:p>
            <a:pPr algn="just">
              <a:lnSpc>
                <a:spcPts val="463"/>
              </a:lnSpc>
            </a:pPr>
            <a:r>
              <a:rPr lang="en-US" sz="330">
                <a:solidFill>
                  <a:srgbClr val="F7F6F7"/>
                </a:solidFill>
                <a:latin typeface="Roboto"/>
                <a:ea typeface="Roboto"/>
                <a:cs typeface="Roboto"/>
                <a:sym typeface="Roboto"/>
              </a:rPr>
              <a:t>Global Web Index (2021):</a:t>
            </a:r>
          </a:p>
          <a:p>
            <a:pPr algn="just" marL="71417" indent="-35709" lvl="1">
              <a:lnSpc>
                <a:spcPts val="463"/>
              </a:lnSpc>
              <a:buFont typeface="Arial"/>
              <a:buChar char="•"/>
            </a:pPr>
            <a:r>
              <a:rPr lang="en-US" sz="330">
                <a:solidFill>
                  <a:srgbClr val="F7F6F7"/>
                </a:solidFill>
                <a:latin typeface="Roboto"/>
                <a:ea typeface="Roboto"/>
                <a:cs typeface="Roboto"/>
                <a:sym typeface="Roboto"/>
              </a:rPr>
              <a:t>This report covered global trends in increased screen time and the reliance on mobile phones for education during the pandemic.</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10000"/>
        </a:solidFill>
      </p:bgPr>
    </p:bg>
    <p:spTree>
      <p:nvGrpSpPr>
        <p:cNvPr id="1" name=""/>
        <p:cNvGrpSpPr/>
        <p:nvPr/>
      </p:nvGrpSpPr>
      <p:grpSpPr>
        <a:xfrm>
          <a:off x="0" y="0"/>
          <a:ext cx="0" cy="0"/>
          <a:chOff x="0" y="0"/>
          <a:chExt cx="0" cy="0"/>
        </a:xfrm>
      </p:grpSpPr>
      <p:sp>
        <p:nvSpPr>
          <p:cNvPr name="TextBox 2" id="2"/>
          <p:cNvSpPr txBox="true"/>
          <p:nvPr/>
        </p:nvSpPr>
        <p:spPr>
          <a:xfrm rot="0">
            <a:off x="7203518" y="552450"/>
            <a:ext cx="3880964" cy="933450"/>
          </a:xfrm>
          <a:prstGeom prst="rect">
            <a:avLst/>
          </a:prstGeom>
        </p:spPr>
        <p:txBody>
          <a:bodyPr anchor="t" rtlCol="false" tIns="0" lIns="0" bIns="0" rIns="0">
            <a:spAutoFit/>
          </a:bodyPr>
          <a:lstStyle/>
          <a:p>
            <a:pPr algn="l" marL="0" indent="0" lvl="0">
              <a:lnSpc>
                <a:spcPts val="7200"/>
              </a:lnSpc>
              <a:spcBef>
                <a:spcPct val="0"/>
              </a:spcBef>
            </a:pPr>
            <a:r>
              <a:rPr lang="en-US" b="true" sz="6000">
                <a:solidFill>
                  <a:srgbClr val="FFBE40"/>
                </a:solidFill>
                <a:latin typeface="Roboto Bold"/>
                <a:ea typeface="Roboto Bold"/>
                <a:cs typeface="Roboto Bold"/>
                <a:sym typeface="Roboto Bold"/>
              </a:rPr>
              <a:t>SOLUTION</a:t>
            </a:r>
          </a:p>
        </p:txBody>
      </p:sp>
      <p:sp>
        <p:nvSpPr>
          <p:cNvPr name="TextBox 3" id="3"/>
          <p:cNvSpPr txBox="true"/>
          <p:nvPr/>
        </p:nvSpPr>
        <p:spPr>
          <a:xfrm rot="0">
            <a:off x="4515581" y="3519188"/>
            <a:ext cx="9256839" cy="4181907"/>
          </a:xfrm>
          <a:prstGeom prst="rect">
            <a:avLst/>
          </a:prstGeom>
        </p:spPr>
        <p:txBody>
          <a:bodyPr anchor="t" rtlCol="false" tIns="0" lIns="0" bIns="0" rIns="0">
            <a:spAutoFit/>
          </a:bodyPr>
          <a:lstStyle/>
          <a:p>
            <a:pPr algn="ctr">
              <a:lnSpc>
                <a:spcPts val="4176"/>
              </a:lnSpc>
            </a:pPr>
            <a:r>
              <a:rPr lang="en-US" sz="2983">
                <a:solidFill>
                  <a:srgbClr val="FFFFFF"/>
                </a:solidFill>
                <a:latin typeface="Roboto"/>
                <a:ea typeface="Roboto"/>
                <a:cs typeface="Roboto"/>
                <a:sym typeface="Roboto"/>
              </a:rPr>
              <a:t>We propose an </a:t>
            </a:r>
            <a:r>
              <a:rPr lang="en-US" sz="2983">
                <a:solidFill>
                  <a:srgbClr val="FFBE40"/>
                </a:solidFill>
                <a:latin typeface="Roboto"/>
                <a:ea typeface="Roboto"/>
                <a:cs typeface="Roboto"/>
                <a:sym typeface="Roboto"/>
              </a:rPr>
              <a:t>AI-powered solution</a:t>
            </a:r>
            <a:r>
              <a:rPr lang="en-US" sz="2983">
                <a:solidFill>
                  <a:srgbClr val="FFFFFF"/>
                </a:solidFill>
                <a:latin typeface="Roboto"/>
                <a:ea typeface="Roboto"/>
                <a:cs typeface="Roboto"/>
                <a:sym typeface="Roboto"/>
              </a:rPr>
              <a:t> that allows students to solve doubts in real-time </a:t>
            </a:r>
            <a:r>
              <a:rPr lang="en-US" sz="2983">
                <a:solidFill>
                  <a:srgbClr val="FFBE40"/>
                </a:solidFill>
                <a:latin typeface="Roboto"/>
                <a:ea typeface="Roboto"/>
                <a:cs typeface="Roboto"/>
                <a:sym typeface="Roboto"/>
              </a:rPr>
              <a:t>without needing a phone or screen.</a:t>
            </a:r>
            <a:r>
              <a:rPr lang="en-US" sz="2983">
                <a:solidFill>
                  <a:srgbClr val="FFFFFF"/>
                </a:solidFill>
                <a:latin typeface="Roboto"/>
                <a:ea typeface="Roboto"/>
                <a:cs typeface="Roboto"/>
                <a:sym typeface="Roboto"/>
              </a:rPr>
              <a:t> By integrating </a:t>
            </a:r>
            <a:r>
              <a:rPr lang="en-US" sz="2983">
                <a:solidFill>
                  <a:srgbClr val="FFBE40"/>
                </a:solidFill>
                <a:latin typeface="Roboto"/>
                <a:ea typeface="Roboto"/>
                <a:cs typeface="Roboto"/>
                <a:sym typeface="Roboto"/>
              </a:rPr>
              <a:t>speech-to-text and natural language processing (NLP)</a:t>
            </a:r>
            <a:r>
              <a:rPr lang="en-US" sz="2983">
                <a:solidFill>
                  <a:srgbClr val="FFFFFF"/>
                </a:solidFill>
                <a:latin typeface="Roboto"/>
                <a:ea typeface="Roboto"/>
                <a:cs typeface="Roboto"/>
                <a:sym typeface="Roboto"/>
              </a:rPr>
              <a:t> technologies, students can ask questions verbally, and the AI will respond with answers. This reduces distractions and promotes healthier study habits by minimizing screen time.</a:t>
            </a:r>
          </a:p>
        </p:txBody>
      </p:sp>
      <p:sp>
        <p:nvSpPr>
          <p:cNvPr name="Freeform 4" id="4"/>
          <p:cNvSpPr/>
          <p:nvPr/>
        </p:nvSpPr>
        <p:spPr>
          <a:xfrm flipH="false" flipV="false" rot="-10800000">
            <a:off x="8774674" y="8472620"/>
            <a:ext cx="738653" cy="561376"/>
          </a:xfrm>
          <a:custGeom>
            <a:avLst/>
            <a:gdLst/>
            <a:ahLst/>
            <a:cxnLst/>
            <a:rect r="r" b="b" t="t" l="l"/>
            <a:pathLst>
              <a:path h="561376" w="738653">
                <a:moveTo>
                  <a:pt x="0" y="0"/>
                </a:moveTo>
                <a:lnTo>
                  <a:pt x="738652" y="0"/>
                </a:lnTo>
                <a:lnTo>
                  <a:pt x="738652" y="561376"/>
                </a:lnTo>
                <a:lnTo>
                  <a:pt x="0" y="561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774674" y="2255193"/>
            <a:ext cx="738653" cy="561376"/>
          </a:xfrm>
          <a:custGeom>
            <a:avLst/>
            <a:gdLst/>
            <a:ahLst/>
            <a:cxnLst/>
            <a:rect r="r" b="b" t="t" l="l"/>
            <a:pathLst>
              <a:path h="561376" w="738653">
                <a:moveTo>
                  <a:pt x="0" y="0"/>
                </a:moveTo>
                <a:lnTo>
                  <a:pt x="738652" y="0"/>
                </a:lnTo>
                <a:lnTo>
                  <a:pt x="738652" y="561377"/>
                </a:lnTo>
                <a:lnTo>
                  <a:pt x="0" y="5613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2036170" y="519113"/>
            <a:ext cx="14215659" cy="1009650"/>
          </a:xfrm>
          <a:prstGeom prst="rect">
            <a:avLst/>
          </a:prstGeom>
        </p:spPr>
        <p:txBody>
          <a:bodyPr anchor="t" rtlCol="false" tIns="0" lIns="0" bIns="0" rIns="0">
            <a:spAutoFit/>
          </a:bodyPr>
          <a:lstStyle/>
          <a:p>
            <a:pPr algn="ctr">
              <a:lnSpc>
                <a:spcPts val="7903"/>
              </a:lnSpc>
            </a:pPr>
            <a:r>
              <a:rPr lang="en-US" b="true" sz="6586">
                <a:solidFill>
                  <a:srgbClr val="FFBE40"/>
                </a:solidFill>
                <a:latin typeface="Roboto Bold"/>
                <a:ea typeface="Roboto Bold"/>
                <a:cs typeface="Roboto Bold"/>
                <a:sym typeface="Roboto Bold"/>
              </a:rPr>
              <a:t>Proposed </a:t>
            </a:r>
            <a:r>
              <a:rPr lang="en-US" b="true" sz="6586">
                <a:solidFill>
                  <a:srgbClr val="FFFFFF"/>
                </a:solidFill>
                <a:latin typeface="Roboto Bold"/>
                <a:ea typeface="Roboto Bold"/>
                <a:cs typeface="Roboto Bold"/>
                <a:sym typeface="Roboto Bold"/>
              </a:rPr>
              <a:t>Solution</a:t>
            </a:r>
          </a:p>
        </p:txBody>
      </p:sp>
      <p:sp>
        <p:nvSpPr>
          <p:cNvPr name="TextBox 3" id="3"/>
          <p:cNvSpPr txBox="true"/>
          <p:nvPr/>
        </p:nvSpPr>
        <p:spPr>
          <a:xfrm rot="0">
            <a:off x="574656" y="1780309"/>
            <a:ext cx="16197155" cy="2652765"/>
          </a:xfrm>
          <a:prstGeom prst="rect">
            <a:avLst/>
          </a:prstGeom>
        </p:spPr>
        <p:txBody>
          <a:bodyPr anchor="t" rtlCol="false" tIns="0" lIns="0" bIns="0" rIns="0">
            <a:spAutoFit/>
          </a:bodyPr>
          <a:lstStyle/>
          <a:p>
            <a:pPr algn="just">
              <a:lnSpc>
                <a:spcPts val="4265"/>
              </a:lnSpc>
            </a:pPr>
            <a:r>
              <a:rPr lang="en-US" sz="3046" b="true">
                <a:solidFill>
                  <a:srgbClr val="FFBE40"/>
                </a:solidFill>
                <a:latin typeface="Roboto Bold"/>
                <a:ea typeface="Roboto Bold"/>
                <a:cs typeface="Roboto Bold"/>
                <a:sym typeface="Roboto Bold"/>
              </a:rPr>
              <a:t>Overview </a:t>
            </a:r>
          </a:p>
          <a:p>
            <a:pPr algn="just">
              <a:lnSpc>
                <a:spcPts val="4265"/>
              </a:lnSpc>
            </a:pPr>
            <a:r>
              <a:rPr lang="en-US" sz="3046">
                <a:solidFill>
                  <a:srgbClr val="FFFFFF"/>
                </a:solidFill>
                <a:latin typeface="Roboto"/>
                <a:ea typeface="Roboto"/>
                <a:cs typeface="Roboto"/>
                <a:sym typeface="Roboto"/>
              </a:rPr>
              <a:t>Our solution is an AI-powered assistant designed to help students resolve doubts during study sessions, eliminating the need for phones and screens. By leveraging voice input/output, it ensures students remain focused on their studies, reducing distractions and decreasing overall screen time, which is essential for both mental focus and physical well-being.</a:t>
            </a:r>
          </a:p>
        </p:txBody>
      </p:sp>
      <p:sp>
        <p:nvSpPr>
          <p:cNvPr name="TextBox 4" id="4"/>
          <p:cNvSpPr txBox="true"/>
          <p:nvPr/>
        </p:nvSpPr>
        <p:spPr>
          <a:xfrm rot="0">
            <a:off x="574656" y="4843614"/>
            <a:ext cx="15677174" cy="4789805"/>
          </a:xfrm>
          <a:prstGeom prst="rect">
            <a:avLst/>
          </a:prstGeom>
        </p:spPr>
        <p:txBody>
          <a:bodyPr anchor="t" rtlCol="false" tIns="0" lIns="0" bIns="0" rIns="0">
            <a:spAutoFit/>
          </a:bodyPr>
          <a:lstStyle/>
          <a:p>
            <a:pPr algn="just">
              <a:lnSpc>
                <a:spcPts val="4270"/>
              </a:lnSpc>
            </a:pPr>
            <a:r>
              <a:rPr lang="en-US" sz="3050" b="true">
                <a:solidFill>
                  <a:srgbClr val="FFBE40"/>
                </a:solidFill>
                <a:latin typeface="Roboto Bold"/>
                <a:ea typeface="Roboto Bold"/>
                <a:cs typeface="Roboto Bold"/>
                <a:sym typeface="Roboto Bold"/>
              </a:rPr>
              <a:t>Key Features</a:t>
            </a:r>
          </a:p>
          <a:p>
            <a:pPr algn="just" marL="658496" indent="-329248" lvl="1">
              <a:lnSpc>
                <a:spcPts val="4270"/>
              </a:lnSpc>
              <a:buFont typeface="Arial"/>
              <a:buChar char="•"/>
            </a:pPr>
            <a:r>
              <a:rPr lang="en-US" b="true" sz="3050" i="true">
                <a:solidFill>
                  <a:srgbClr val="FFBE40"/>
                </a:solidFill>
                <a:latin typeface="Roboto Bold Italics"/>
                <a:ea typeface="Roboto Bold Italics"/>
                <a:cs typeface="Roboto Bold Italics"/>
                <a:sym typeface="Roboto Bold Italics"/>
              </a:rPr>
              <a:t>Hands-free, distraction-free environment:</a:t>
            </a:r>
            <a:r>
              <a:rPr lang="en-US" sz="3050">
                <a:solidFill>
                  <a:srgbClr val="FFFFFF"/>
                </a:solidFill>
                <a:latin typeface="Roboto"/>
                <a:ea typeface="Roboto"/>
                <a:cs typeface="Roboto"/>
                <a:sym typeface="Roboto"/>
              </a:rPr>
              <a:t> The AI assistant allows students to stay focused without needing to look at a phone or computer screen.</a:t>
            </a:r>
          </a:p>
          <a:p>
            <a:pPr algn="just" marL="658496" indent="-329248" lvl="1">
              <a:lnSpc>
                <a:spcPts val="4270"/>
              </a:lnSpc>
              <a:buFont typeface="Arial"/>
              <a:buChar char="•"/>
            </a:pPr>
            <a:r>
              <a:rPr lang="en-US" b="true" sz="3050" i="true">
                <a:solidFill>
                  <a:srgbClr val="FFBE40"/>
                </a:solidFill>
                <a:latin typeface="Roboto Bold Italics"/>
                <a:ea typeface="Roboto Bold Italics"/>
                <a:cs typeface="Roboto Bold Italics"/>
                <a:sym typeface="Roboto Bold Italics"/>
              </a:rPr>
              <a:t>Health-conscious</a:t>
            </a:r>
            <a:r>
              <a:rPr lang="en-US" sz="3050">
                <a:solidFill>
                  <a:srgbClr val="FFFFFF"/>
                </a:solidFill>
                <a:latin typeface="Roboto"/>
                <a:ea typeface="Roboto"/>
                <a:cs typeface="Roboto"/>
                <a:sym typeface="Roboto"/>
              </a:rPr>
              <a:t>: Reduces screen time, which can positively impact students’ eye health and overall well-being.</a:t>
            </a:r>
          </a:p>
          <a:p>
            <a:pPr algn="just" marL="658496" indent="-329248" lvl="1">
              <a:lnSpc>
                <a:spcPts val="4270"/>
              </a:lnSpc>
              <a:buFont typeface="Arial"/>
              <a:buChar char="•"/>
            </a:pPr>
            <a:r>
              <a:rPr lang="en-US" b="true" sz="3050">
                <a:solidFill>
                  <a:srgbClr val="FFBE40"/>
                </a:solidFill>
                <a:latin typeface="Roboto Bold"/>
                <a:ea typeface="Roboto Bold"/>
                <a:cs typeface="Roboto Bold"/>
                <a:sym typeface="Roboto Bold"/>
              </a:rPr>
              <a:t>Real-time assistance</a:t>
            </a:r>
            <a:r>
              <a:rPr lang="en-US" sz="3050">
                <a:solidFill>
                  <a:srgbClr val="FFFFFF"/>
                </a:solidFill>
                <a:latin typeface="Roboto"/>
                <a:ea typeface="Roboto"/>
                <a:cs typeface="Roboto"/>
                <a:sym typeface="Roboto"/>
              </a:rPr>
              <a:t>: The AI can respond to queries immediately, providing efficient support during study sessions.</a:t>
            </a:r>
          </a:p>
          <a:p>
            <a:pPr algn="just" marL="658496" indent="-329248" lvl="1">
              <a:lnSpc>
                <a:spcPts val="4270"/>
              </a:lnSpc>
              <a:buFont typeface="Arial"/>
              <a:buChar char="•"/>
            </a:pPr>
            <a:r>
              <a:rPr lang="en-US" b="true" sz="3050" i="true">
                <a:solidFill>
                  <a:srgbClr val="FFBE40"/>
                </a:solidFill>
                <a:latin typeface="Roboto Bold Italics"/>
                <a:ea typeface="Roboto Bold Italics"/>
                <a:cs typeface="Roboto Bold Italics"/>
                <a:sym typeface="Roboto Bold Italics"/>
              </a:rPr>
              <a:t>Customizable Knowledge Base</a:t>
            </a:r>
            <a:r>
              <a:rPr lang="en-US" sz="3050">
                <a:solidFill>
                  <a:srgbClr val="FFFFFF"/>
                </a:solidFill>
                <a:latin typeface="Roboto"/>
                <a:ea typeface="Roboto"/>
                <a:cs typeface="Roboto"/>
                <a:sym typeface="Roboto"/>
              </a:rPr>
              <a:t>: The AI can be trained with subject-specific knowledge, catering to different academic levels.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sp>
        <p:nvSpPr>
          <p:cNvPr name="Freeform 2" id="2"/>
          <p:cNvSpPr/>
          <p:nvPr/>
        </p:nvSpPr>
        <p:spPr>
          <a:xfrm flipH="false" flipV="false" rot="0">
            <a:off x="879498" y="2392923"/>
            <a:ext cx="2272168" cy="2045515"/>
          </a:xfrm>
          <a:custGeom>
            <a:avLst/>
            <a:gdLst/>
            <a:ahLst/>
            <a:cxnLst/>
            <a:rect r="r" b="b" t="t" l="l"/>
            <a:pathLst>
              <a:path h="2045515" w="2272168">
                <a:moveTo>
                  <a:pt x="0" y="0"/>
                </a:moveTo>
                <a:lnTo>
                  <a:pt x="2272169" y="0"/>
                </a:lnTo>
                <a:lnTo>
                  <a:pt x="2272169" y="2045514"/>
                </a:lnTo>
                <a:lnTo>
                  <a:pt x="0" y="2045514"/>
                </a:lnTo>
                <a:lnTo>
                  <a:pt x="0" y="0"/>
                </a:lnTo>
                <a:close/>
              </a:path>
            </a:pathLst>
          </a:custGeom>
          <a:blipFill>
            <a:blip r:embed="rId2"/>
            <a:stretch>
              <a:fillRect l="0" t="-11457" r="-364" b="-28"/>
            </a:stretch>
          </a:blipFill>
        </p:spPr>
      </p:sp>
      <p:sp>
        <p:nvSpPr>
          <p:cNvPr name="Freeform 3" id="3"/>
          <p:cNvSpPr/>
          <p:nvPr/>
        </p:nvSpPr>
        <p:spPr>
          <a:xfrm flipH="false" flipV="false" rot="0">
            <a:off x="4191223" y="2602509"/>
            <a:ext cx="1368465" cy="1373546"/>
          </a:xfrm>
          <a:custGeom>
            <a:avLst/>
            <a:gdLst/>
            <a:ahLst/>
            <a:cxnLst/>
            <a:rect r="r" b="b" t="t" l="l"/>
            <a:pathLst>
              <a:path h="1373546" w="1368465">
                <a:moveTo>
                  <a:pt x="0" y="0"/>
                </a:moveTo>
                <a:lnTo>
                  <a:pt x="1368466" y="0"/>
                </a:lnTo>
                <a:lnTo>
                  <a:pt x="1368466" y="1373546"/>
                </a:lnTo>
                <a:lnTo>
                  <a:pt x="0" y="1373546"/>
                </a:lnTo>
                <a:lnTo>
                  <a:pt x="0" y="0"/>
                </a:lnTo>
                <a:close/>
              </a:path>
            </a:pathLst>
          </a:custGeom>
          <a:blipFill>
            <a:blip r:embed="rId3"/>
            <a:stretch>
              <a:fillRect l="0" t="-1462" r="-1451" b="-1462"/>
            </a:stretch>
          </a:blipFill>
        </p:spPr>
      </p:sp>
      <p:sp>
        <p:nvSpPr>
          <p:cNvPr name="Freeform 4" id="4"/>
          <p:cNvSpPr/>
          <p:nvPr/>
        </p:nvSpPr>
        <p:spPr>
          <a:xfrm flipH="false" flipV="false" rot="0">
            <a:off x="6836176" y="2602509"/>
            <a:ext cx="2290354" cy="1468375"/>
          </a:xfrm>
          <a:custGeom>
            <a:avLst/>
            <a:gdLst/>
            <a:ahLst/>
            <a:cxnLst/>
            <a:rect r="r" b="b" t="t" l="l"/>
            <a:pathLst>
              <a:path h="1468375" w="2290354">
                <a:moveTo>
                  <a:pt x="0" y="0"/>
                </a:moveTo>
                <a:lnTo>
                  <a:pt x="2290354" y="0"/>
                </a:lnTo>
                <a:lnTo>
                  <a:pt x="2290354" y="1468374"/>
                </a:lnTo>
                <a:lnTo>
                  <a:pt x="0" y="1468374"/>
                </a:lnTo>
                <a:lnTo>
                  <a:pt x="0" y="0"/>
                </a:lnTo>
                <a:close/>
              </a:path>
            </a:pathLst>
          </a:custGeom>
          <a:blipFill>
            <a:blip r:embed="rId4"/>
            <a:stretch>
              <a:fillRect l="-6747" t="-32267" r="0" b="-34236"/>
            </a:stretch>
          </a:blipFill>
        </p:spPr>
      </p:sp>
      <p:sp>
        <p:nvSpPr>
          <p:cNvPr name="Freeform 5" id="5"/>
          <p:cNvSpPr/>
          <p:nvPr/>
        </p:nvSpPr>
        <p:spPr>
          <a:xfrm flipH="false" flipV="false" rot="0">
            <a:off x="9730327" y="2842724"/>
            <a:ext cx="2059177" cy="1198511"/>
          </a:xfrm>
          <a:custGeom>
            <a:avLst/>
            <a:gdLst/>
            <a:ahLst/>
            <a:cxnLst/>
            <a:rect r="r" b="b" t="t" l="l"/>
            <a:pathLst>
              <a:path h="1198511" w="2059177">
                <a:moveTo>
                  <a:pt x="0" y="0"/>
                </a:moveTo>
                <a:lnTo>
                  <a:pt x="2059177" y="0"/>
                </a:lnTo>
                <a:lnTo>
                  <a:pt x="2059177" y="1198511"/>
                </a:lnTo>
                <a:lnTo>
                  <a:pt x="0" y="1198511"/>
                </a:lnTo>
                <a:lnTo>
                  <a:pt x="0" y="0"/>
                </a:lnTo>
                <a:close/>
              </a:path>
            </a:pathLst>
          </a:custGeom>
          <a:blipFill>
            <a:blip r:embed="rId5"/>
            <a:stretch>
              <a:fillRect l="-34210" t="-26723" r="0" b="-26723"/>
            </a:stretch>
          </a:blipFill>
        </p:spPr>
      </p:sp>
      <p:sp>
        <p:nvSpPr>
          <p:cNvPr name="Freeform 6" id="6"/>
          <p:cNvSpPr/>
          <p:nvPr/>
        </p:nvSpPr>
        <p:spPr>
          <a:xfrm flipH="false" flipV="false" rot="0">
            <a:off x="12355632" y="2650732"/>
            <a:ext cx="1761359" cy="1282071"/>
          </a:xfrm>
          <a:custGeom>
            <a:avLst/>
            <a:gdLst/>
            <a:ahLst/>
            <a:cxnLst/>
            <a:rect r="r" b="b" t="t" l="l"/>
            <a:pathLst>
              <a:path h="1282071" w="1761359">
                <a:moveTo>
                  <a:pt x="0" y="0"/>
                </a:moveTo>
                <a:lnTo>
                  <a:pt x="1761359" y="0"/>
                </a:lnTo>
                <a:lnTo>
                  <a:pt x="1761359" y="1282071"/>
                </a:lnTo>
                <a:lnTo>
                  <a:pt x="0" y="1282071"/>
                </a:lnTo>
                <a:lnTo>
                  <a:pt x="0" y="0"/>
                </a:lnTo>
                <a:close/>
              </a:path>
            </a:pathLst>
          </a:custGeom>
          <a:blipFill>
            <a:blip r:embed="rId6"/>
            <a:stretch>
              <a:fillRect l="0" t="-19593" r="-1312" b="-19593"/>
            </a:stretch>
          </a:blipFill>
        </p:spPr>
      </p:sp>
      <p:sp>
        <p:nvSpPr>
          <p:cNvPr name="Freeform 7" id="7"/>
          <p:cNvSpPr/>
          <p:nvPr/>
        </p:nvSpPr>
        <p:spPr>
          <a:xfrm flipH="false" flipV="false" rot="0">
            <a:off x="15018388" y="2650732"/>
            <a:ext cx="1655866" cy="1458539"/>
          </a:xfrm>
          <a:custGeom>
            <a:avLst/>
            <a:gdLst/>
            <a:ahLst/>
            <a:cxnLst/>
            <a:rect r="r" b="b" t="t" l="l"/>
            <a:pathLst>
              <a:path h="1458539" w="1655866">
                <a:moveTo>
                  <a:pt x="0" y="0"/>
                </a:moveTo>
                <a:lnTo>
                  <a:pt x="1655866" y="0"/>
                </a:lnTo>
                <a:lnTo>
                  <a:pt x="1655866" y="1458540"/>
                </a:lnTo>
                <a:lnTo>
                  <a:pt x="0" y="1458540"/>
                </a:lnTo>
                <a:lnTo>
                  <a:pt x="0" y="0"/>
                </a:lnTo>
                <a:close/>
              </a:path>
            </a:pathLst>
          </a:custGeom>
          <a:blipFill>
            <a:blip r:embed="rId7"/>
            <a:stretch>
              <a:fillRect l="-3329" t="0" r="-3329" b="-21088"/>
            </a:stretch>
          </a:blipFill>
        </p:spPr>
      </p:sp>
      <p:sp>
        <p:nvSpPr>
          <p:cNvPr name="Freeform 8" id="8"/>
          <p:cNvSpPr/>
          <p:nvPr/>
        </p:nvSpPr>
        <p:spPr>
          <a:xfrm flipH="false" flipV="false" rot="0">
            <a:off x="1594990" y="5944040"/>
            <a:ext cx="2160214" cy="1653014"/>
          </a:xfrm>
          <a:custGeom>
            <a:avLst/>
            <a:gdLst/>
            <a:ahLst/>
            <a:cxnLst/>
            <a:rect r="r" b="b" t="t" l="l"/>
            <a:pathLst>
              <a:path h="1653014" w="2160214">
                <a:moveTo>
                  <a:pt x="0" y="0"/>
                </a:moveTo>
                <a:lnTo>
                  <a:pt x="2160214" y="0"/>
                </a:lnTo>
                <a:lnTo>
                  <a:pt x="2160214" y="1653014"/>
                </a:lnTo>
                <a:lnTo>
                  <a:pt x="0" y="1653014"/>
                </a:lnTo>
                <a:lnTo>
                  <a:pt x="0" y="0"/>
                </a:lnTo>
                <a:close/>
              </a:path>
            </a:pathLst>
          </a:custGeom>
          <a:blipFill>
            <a:blip r:embed="rId2"/>
            <a:stretch>
              <a:fillRect l="0" t="-13946" r="0" b="-16736"/>
            </a:stretch>
          </a:blipFill>
        </p:spPr>
      </p:sp>
      <p:sp>
        <p:nvSpPr>
          <p:cNvPr name="Freeform 9" id="9"/>
          <p:cNvSpPr/>
          <p:nvPr/>
        </p:nvSpPr>
        <p:spPr>
          <a:xfrm flipH="false" flipV="false" rot="0">
            <a:off x="5967524" y="5679545"/>
            <a:ext cx="2715990" cy="2920267"/>
          </a:xfrm>
          <a:custGeom>
            <a:avLst/>
            <a:gdLst/>
            <a:ahLst/>
            <a:cxnLst/>
            <a:rect r="r" b="b" t="t" l="l"/>
            <a:pathLst>
              <a:path h="2920267" w="2715990">
                <a:moveTo>
                  <a:pt x="0" y="0"/>
                </a:moveTo>
                <a:lnTo>
                  <a:pt x="2715990" y="0"/>
                </a:lnTo>
                <a:lnTo>
                  <a:pt x="2715990" y="2920268"/>
                </a:lnTo>
                <a:lnTo>
                  <a:pt x="0" y="2920268"/>
                </a:lnTo>
                <a:lnTo>
                  <a:pt x="0" y="0"/>
                </a:lnTo>
                <a:close/>
              </a:path>
            </a:pathLst>
          </a:custGeom>
          <a:blipFill>
            <a:blip r:embed="rId8"/>
            <a:stretch>
              <a:fillRect l="-44841" t="0" r="-47160" b="0"/>
            </a:stretch>
          </a:blipFill>
        </p:spPr>
      </p:sp>
      <p:sp>
        <p:nvSpPr>
          <p:cNvPr name="Freeform 10" id="10"/>
          <p:cNvSpPr/>
          <p:nvPr/>
        </p:nvSpPr>
        <p:spPr>
          <a:xfrm flipH="false" flipV="true" rot="0">
            <a:off x="3239859" y="5143500"/>
            <a:ext cx="3795012" cy="1072091"/>
          </a:xfrm>
          <a:custGeom>
            <a:avLst/>
            <a:gdLst/>
            <a:ahLst/>
            <a:cxnLst/>
            <a:rect r="r" b="b" t="t" l="l"/>
            <a:pathLst>
              <a:path h="1072091" w="3795012">
                <a:moveTo>
                  <a:pt x="0" y="1072091"/>
                </a:moveTo>
                <a:lnTo>
                  <a:pt x="3795012" y="1072091"/>
                </a:lnTo>
                <a:lnTo>
                  <a:pt x="3795012" y="0"/>
                </a:lnTo>
                <a:lnTo>
                  <a:pt x="0" y="0"/>
                </a:lnTo>
                <a:lnTo>
                  <a:pt x="0" y="1072091"/>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1" id="11"/>
          <p:cNvSpPr txBox="true"/>
          <p:nvPr/>
        </p:nvSpPr>
        <p:spPr>
          <a:xfrm rot="0">
            <a:off x="2036170" y="295275"/>
            <a:ext cx="14215659" cy="1009650"/>
          </a:xfrm>
          <a:prstGeom prst="rect">
            <a:avLst/>
          </a:prstGeom>
        </p:spPr>
        <p:txBody>
          <a:bodyPr anchor="t" rtlCol="false" tIns="0" lIns="0" bIns="0" rIns="0">
            <a:spAutoFit/>
          </a:bodyPr>
          <a:lstStyle/>
          <a:p>
            <a:pPr algn="ctr">
              <a:lnSpc>
                <a:spcPts val="7903"/>
              </a:lnSpc>
            </a:pPr>
            <a:r>
              <a:rPr lang="en-US" b="true" sz="6586">
                <a:solidFill>
                  <a:srgbClr val="FFBE40"/>
                </a:solidFill>
                <a:latin typeface="Roboto Bold"/>
                <a:ea typeface="Roboto Bold"/>
                <a:cs typeface="Roboto Bold"/>
                <a:sym typeface="Roboto Bold"/>
              </a:rPr>
              <a:t>Technical</a:t>
            </a:r>
            <a:r>
              <a:rPr lang="en-US" b="true" sz="6586">
                <a:solidFill>
                  <a:srgbClr val="FFFFFF"/>
                </a:solidFill>
                <a:latin typeface="Roboto Bold"/>
                <a:ea typeface="Roboto Bold"/>
                <a:cs typeface="Roboto Bold"/>
                <a:sym typeface="Roboto Bold"/>
              </a:rPr>
              <a:t> Approach</a:t>
            </a:r>
          </a:p>
        </p:txBody>
      </p:sp>
      <p:sp>
        <p:nvSpPr>
          <p:cNvPr name="TextBox 12" id="12"/>
          <p:cNvSpPr txBox="true"/>
          <p:nvPr/>
        </p:nvSpPr>
        <p:spPr>
          <a:xfrm rot="0">
            <a:off x="273601" y="1786423"/>
            <a:ext cx="5231634" cy="606500"/>
          </a:xfrm>
          <a:prstGeom prst="rect">
            <a:avLst/>
          </a:prstGeom>
        </p:spPr>
        <p:txBody>
          <a:bodyPr anchor="t" rtlCol="false" tIns="0" lIns="0" bIns="0" rIns="0">
            <a:spAutoFit/>
          </a:bodyPr>
          <a:lstStyle/>
          <a:p>
            <a:pPr algn="ctr">
              <a:lnSpc>
                <a:spcPts val="4792"/>
              </a:lnSpc>
            </a:pPr>
            <a:r>
              <a:rPr lang="en-US" b="true" sz="3994">
                <a:solidFill>
                  <a:srgbClr val="FFBE40"/>
                </a:solidFill>
                <a:latin typeface="Roboto Bold"/>
                <a:ea typeface="Roboto Bold"/>
                <a:cs typeface="Roboto Bold"/>
                <a:sym typeface="Roboto Bold"/>
              </a:rPr>
              <a:t>Components</a:t>
            </a:r>
            <a:r>
              <a:rPr lang="en-US" b="true" sz="3994">
                <a:solidFill>
                  <a:srgbClr val="FFFFFF"/>
                </a:solidFill>
                <a:latin typeface="Roboto Bold"/>
                <a:ea typeface="Roboto Bold"/>
                <a:cs typeface="Roboto Bold"/>
                <a:sym typeface="Roboto Bold"/>
              </a:rPr>
              <a:t> Required</a:t>
            </a:r>
          </a:p>
        </p:txBody>
      </p:sp>
      <p:sp>
        <p:nvSpPr>
          <p:cNvPr name="TextBox 13" id="13"/>
          <p:cNvSpPr txBox="true"/>
          <p:nvPr/>
        </p:nvSpPr>
        <p:spPr>
          <a:xfrm rot="0">
            <a:off x="892790" y="4046336"/>
            <a:ext cx="1404401" cy="410136"/>
          </a:xfrm>
          <a:prstGeom prst="rect">
            <a:avLst/>
          </a:prstGeom>
        </p:spPr>
        <p:txBody>
          <a:bodyPr anchor="t" rtlCol="false" tIns="0" lIns="0" bIns="0" rIns="0">
            <a:spAutoFit/>
          </a:bodyPr>
          <a:lstStyle/>
          <a:p>
            <a:pPr algn="ctr">
              <a:lnSpc>
                <a:spcPts val="3332"/>
              </a:lnSpc>
            </a:pPr>
            <a:r>
              <a:rPr lang="en-US" sz="2380" b="true">
                <a:solidFill>
                  <a:srgbClr val="FFFFFF"/>
                </a:solidFill>
                <a:latin typeface="Canva Sans Bold"/>
                <a:ea typeface="Canva Sans Bold"/>
                <a:cs typeface="Canva Sans Bold"/>
                <a:sym typeface="Canva Sans Bold"/>
              </a:rPr>
              <a:t>ESP32</a:t>
            </a:r>
          </a:p>
        </p:txBody>
      </p:sp>
      <p:sp>
        <p:nvSpPr>
          <p:cNvPr name="TextBox 14" id="14"/>
          <p:cNvSpPr txBox="true"/>
          <p:nvPr/>
        </p:nvSpPr>
        <p:spPr>
          <a:xfrm rot="0">
            <a:off x="6789536" y="4163916"/>
            <a:ext cx="2221995" cy="292895"/>
          </a:xfrm>
          <a:prstGeom prst="rect">
            <a:avLst/>
          </a:prstGeom>
        </p:spPr>
        <p:txBody>
          <a:bodyPr anchor="t" rtlCol="false" tIns="0" lIns="0" bIns="0" rIns="0">
            <a:spAutoFit/>
          </a:bodyPr>
          <a:lstStyle/>
          <a:p>
            <a:pPr algn="ctr">
              <a:lnSpc>
                <a:spcPts val="2430"/>
              </a:lnSpc>
            </a:pPr>
            <a:r>
              <a:rPr lang="en-US" sz="1735" b="true">
                <a:solidFill>
                  <a:srgbClr val="FFFFFF"/>
                </a:solidFill>
                <a:latin typeface="Canva Sans Bold"/>
                <a:ea typeface="Canva Sans Bold"/>
                <a:cs typeface="Canva Sans Bold"/>
                <a:sym typeface="Canva Sans Bold"/>
              </a:rPr>
              <a:t>8 Ohm Speaker</a:t>
            </a:r>
          </a:p>
        </p:txBody>
      </p:sp>
      <p:sp>
        <p:nvSpPr>
          <p:cNvPr name="TextBox 15" id="15"/>
          <p:cNvSpPr txBox="true"/>
          <p:nvPr/>
        </p:nvSpPr>
        <p:spPr>
          <a:xfrm rot="0">
            <a:off x="3792955" y="4048323"/>
            <a:ext cx="2258367" cy="410136"/>
          </a:xfrm>
          <a:prstGeom prst="rect">
            <a:avLst/>
          </a:prstGeom>
        </p:spPr>
        <p:txBody>
          <a:bodyPr anchor="t" rtlCol="false" tIns="0" lIns="0" bIns="0" rIns="0">
            <a:spAutoFit/>
          </a:bodyPr>
          <a:lstStyle/>
          <a:p>
            <a:pPr algn="ctr">
              <a:lnSpc>
                <a:spcPts val="3332"/>
              </a:lnSpc>
            </a:pPr>
            <a:r>
              <a:rPr lang="en-US" sz="2380" b="true">
                <a:solidFill>
                  <a:srgbClr val="FFFFFF"/>
                </a:solidFill>
                <a:latin typeface="Canva Sans Bold"/>
                <a:ea typeface="Canva Sans Bold"/>
                <a:cs typeface="Canva Sans Bold"/>
                <a:sym typeface="Canva Sans Bold"/>
              </a:rPr>
              <a:t>Amplifiler</a:t>
            </a:r>
          </a:p>
        </p:txBody>
      </p:sp>
      <p:sp>
        <p:nvSpPr>
          <p:cNvPr name="TextBox 16" id="16"/>
          <p:cNvSpPr txBox="true"/>
          <p:nvPr/>
        </p:nvSpPr>
        <p:spPr>
          <a:xfrm rot="0">
            <a:off x="700278" y="8657417"/>
            <a:ext cx="8443722" cy="510818"/>
          </a:xfrm>
          <a:prstGeom prst="rect">
            <a:avLst/>
          </a:prstGeom>
        </p:spPr>
        <p:txBody>
          <a:bodyPr anchor="t" rtlCol="false" tIns="0" lIns="0" bIns="0" rIns="0">
            <a:spAutoFit/>
          </a:bodyPr>
          <a:lstStyle/>
          <a:p>
            <a:pPr algn="ctr">
              <a:lnSpc>
                <a:spcPts val="4170"/>
              </a:lnSpc>
            </a:pPr>
            <a:r>
              <a:rPr lang="en-US" sz="2979" b="true">
                <a:solidFill>
                  <a:srgbClr val="FFFFFF"/>
                </a:solidFill>
                <a:latin typeface="Canva Sans Bold"/>
                <a:ea typeface="Canva Sans Bold"/>
                <a:cs typeface="Canva Sans Bold"/>
                <a:sym typeface="Canva Sans Bold"/>
              </a:rPr>
              <a:t>API Handling and server are deloped on cloud</a:t>
            </a:r>
          </a:p>
        </p:txBody>
      </p:sp>
      <p:sp>
        <p:nvSpPr>
          <p:cNvPr name="TextBox 17" id="17"/>
          <p:cNvSpPr txBox="true"/>
          <p:nvPr/>
        </p:nvSpPr>
        <p:spPr>
          <a:xfrm rot="0">
            <a:off x="12711038" y="4051647"/>
            <a:ext cx="1570849" cy="406812"/>
          </a:xfrm>
          <a:prstGeom prst="rect">
            <a:avLst/>
          </a:prstGeom>
        </p:spPr>
        <p:txBody>
          <a:bodyPr anchor="t" rtlCol="false" tIns="0" lIns="0" bIns="0" rIns="0">
            <a:spAutoFit/>
          </a:bodyPr>
          <a:lstStyle/>
          <a:p>
            <a:pPr algn="ctr">
              <a:lnSpc>
                <a:spcPts val="3304"/>
              </a:lnSpc>
            </a:pPr>
            <a:r>
              <a:rPr lang="en-US" sz="2360" b="true">
                <a:solidFill>
                  <a:srgbClr val="FFFFFF"/>
                </a:solidFill>
                <a:latin typeface="Canva Sans Bold"/>
                <a:ea typeface="Canva Sans Bold"/>
                <a:cs typeface="Canva Sans Bold"/>
                <a:sym typeface="Canva Sans Bold"/>
              </a:rPr>
              <a:t>Button</a:t>
            </a:r>
          </a:p>
        </p:txBody>
      </p:sp>
      <p:sp>
        <p:nvSpPr>
          <p:cNvPr name="TextBox 18" id="18"/>
          <p:cNvSpPr txBox="true"/>
          <p:nvPr/>
        </p:nvSpPr>
        <p:spPr>
          <a:xfrm rot="0">
            <a:off x="15024837" y="4098097"/>
            <a:ext cx="1888803" cy="355052"/>
          </a:xfrm>
          <a:prstGeom prst="rect">
            <a:avLst/>
          </a:prstGeom>
        </p:spPr>
        <p:txBody>
          <a:bodyPr anchor="t" rtlCol="false" tIns="0" lIns="0" bIns="0" rIns="0">
            <a:spAutoFit/>
          </a:bodyPr>
          <a:lstStyle/>
          <a:p>
            <a:pPr algn="ctr">
              <a:lnSpc>
                <a:spcPts val="2828"/>
              </a:lnSpc>
            </a:pPr>
            <a:r>
              <a:rPr lang="en-US" sz="2020" b="true">
                <a:solidFill>
                  <a:srgbClr val="FFFFFF"/>
                </a:solidFill>
                <a:latin typeface="Canva Sans Bold"/>
                <a:ea typeface="Canva Sans Bold"/>
                <a:cs typeface="Canva Sans Bold"/>
                <a:sym typeface="Canva Sans Bold"/>
              </a:rPr>
              <a:t>RGB LEDs</a:t>
            </a:r>
          </a:p>
        </p:txBody>
      </p:sp>
      <p:sp>
        <p:nvSpPr>
          <p:cNvPr name="TextBox 19" id="19"/>
          <p:cNvSpPr txBox="true"/>
          <p:nvPr/>
        </p:nvSpPr>
        <p:spPr>
          <a:xfrm rot="0">
            <a:off x="9702693" y="4117147"/>
            <a:ext cx="2391611" cy="341313"/>
          </a:xfrm>
          <a:prstGeom prst="rect">
            <a:avLst/>
          </a:prstGeom>
        </p:spPr>
        <p:txBody>
          <a:bodyPr anchor="t" rtlCol="false" tIns="0" lIns="0" bIns="0" rIns="0">
            <a:spAutoFit/>
          </a:bodyPr>
          <a:lstStyle/>
          <a:p>
            <a:pPr algn="ctr">
              <a:lnSpc>
                <a:spcPts val="2895"/>
              </a:lnSpc>
            </a:pPr>
            <a:r>
              <a:rPr lang="en-US" sz="2068" b="true">
                <a:solidFill>
                  <a:srgbClr val="FFFFFF"/>
                </a:solidFill>
                <a:latin typeface="Canva Sans Bold"/>
                <a:ea typeface="Canva Sans Bold"/>
                <a:cs typeface="Canva Sans Bold"/>
                <a:sym typeface="Canva Sans Bold"/>
              </a:rPr>
              <a:t>Microphone</a:t>
            </a:r>
          </a:p>
        </p:txBody>
      </p:sp>
      <p:sp>
        <p:nvSpPr>
          <p:cNvPr name="TextBox 20" id="20"/>
          <p:cNvSpPr txBox="true"/>
          <p:nvPr/>
        </p:nvSpPr>
        <p:spPr>
          <a:xfrm rot="0">
            <a:off x="9501181" y="4399323"/>
            <a:ext cx="8099932" cy="5263349"/>
          </a:xfrm>
          <a:prstGeom prst="rect">
            <a:avLst/>
          </a:prstGeom>
        </p:spPr>
        <p:txBody>
          <a:bodyPr anchor="t" rtlCol="false" tIns="0" lIns="0" bIns="0" rIns="0">
            <a:spAutoFit/>
          </a:bodyPr>
          <a:lstStyle/>
          <a:p>
            <a:pPr algn="just">
              <a:lnSpc>
                <a:spcPts val="3242"/>
              </a:lnSpc>
            </a:pPr>
          </a:p>
          <a:p>
            <a:pPr algn="just" marL="500111" indent="-250055" lvl="1">
              <a:lnSpc>
                <a:spcPts val="3242"/>
              </a:lnSpc>
              <a:buAutoNum type="arabicPeriod" startAt="1"/>
            </a:pPr>
            <a:r>
              <a:rPr lang="en-US" b="true" sz="2316" i="true">
                <a:solidFill>
                  <a:srgbClr val="FFBE40"/>
                </a:solidFill>
                <a:latin typeface="Roboto Bold Italics"/>
                <a:ea typeface="Roboto Bold Italics"/>
                <a:cs typeface="Roboto Bold Italics"/>
                <a:sym typeface="Roboto Bold Italics"/>
              </a:rPr>
              <a:t>Voice Input</a:t>
            </a:r>
            <a:r>
              <a:rPr lang="en-US" sz="2316">
                <a:solidFill>
                  <a:srgbClr val="FFFFFF"/>
                </a:solidFill>
                <a:latin typeface="Roboto"/>
                <a:ea typeface="Roboto"/>
                <a:cs typeface="Roboto"/>
                <a:sym typeface="Roboto"/>
              </a:rPr>
              <a:t> - The student asks a question using a microphone.</a:t>
            </a:r>
          </a:p>
          <a:p>
            <a:pPr algn="just" marL="500111" indent="-250055" lvl="1">
              <a:lnSpc>
                <a:spcPts val="3242"/>
              </a:lnSpc>
              <a:buAutoNum type="arabicPeriod" startAt="1"/>
            </a:pPr>
            <a:r>
              <a:rPr lang="en-US" b="true" sz="2316" i="true">
                <a:solidFill>
                  <a:srgbClr val="FFBE40"/>
                </a:solidFill>
                <a:latin typeface="Roboto Bold Italics"/>
                <a:ea typeface="Roboto Bold Italics"/>
                <a:cs typeface="Roboto Bold Italics"/>
                <a:sym typeface="Roboto Bold Italics"/>
              </a:rPr>
              <a:t>Speech-to-Text</a:t>
            </a:r>
            <a:r>
              <a:rPr lang="en-US" sz="2316">
                <a:solidFill>
                  <a:srgbClr val="FFBE40"/>
                </a:solidFill>
                <a:latin typeface="Roboto"/>
                <a:ea typeface="Roboto"/>
                <a:cs typeface="Roboto"/>
                <a:sym typeface="Roboto"/>
              </a:rPr>
              <a:t> </a:t>
            </a:r>
            <a:r>
              <a:rPr lang="en-US" sz="2316">
                <a:solidFill>
                  <a:srgbClr val="FFFFFF"/>
                </a:solidFill>
                <a:latin typeface="Roboto"/>
                <a:ea typeface="Roboto"/>
                <a:cs typeface="Roboto"/>
                <a:sym typeface="Roboto"/>
              </a:rPr>
              <a:t>- The audio input is converted to text using a speech recognition module.</a:t>
            </a:r>
          </a:p>
          <a:p>
            <a:pPr algn="just" marL="500111" indent="-250055" lvl="1">
              <a:lnSpc>
                <a:spcPts val="3242"/>
              </a:lnSpc>
              <a:buAutoNum type="arabicPeriod" startAt="1"/>
            </a:pPr>
            <a:r>
              <a:rPr lang="en-US" b="true" sz="2316" i="true">
                <a:solidFill>
                  <a:srgbClr val="FFBE40"/>
                </a:solidFill>
                <a:latin typeface="Roboto Bold Italics"/>
                <a:ea typeface="Roboto Bold Italics"/>
                <a:cs typeface="Roboto Bold Italics"/>
                <a:sym typeface="Roboto Bold Italics"/>
              </a:rPr>
              <a:t>Query Processing</a:t>
            </a:r>
            <a:r>
              <a:rPr lang="en-US" sz="2316">
                <a:solidFill>
                  <a:srgbClr val="FFBE40"/>
                </a:solidFill>
                <a:latin typeface="Roboto"/>
                <a:ea typeface="Roboto"/>
                <a:cs typeface="Roboto"/>
                <a:sym typeface="Roboto"/>
              </a:rPr>
              <a:t> </a:t>
            </a:r>
            <a:r>
              <a:rPr lang="en-US" sz="2316">
                <a:solidFill>
                  <a:srgbClr val="FFFFFF"/>
                </a:solidFill>
                <a:latin typeface="Roboto"/>
                <a:ea typeface="Roboto"/>
                <a:cs typeface="Roboto"/>
                <a:sym typeface="Roboto"/>
              </a:rPr>
              <a:t>- The AI processes the query using natural language processing (NLP) to find the best answer.</a:t>
            </a:r>
          </a:p>
          <a:p>
            <a:pPr algn="just" marL="500111" indent="-250055" lvl="1">
              <a:lnSpc>
                <a:spcPts val="3242"/>
              </a:lnSpc>
              <a:buAutoNum type="arabicPeriod" startAt="1"/>
            </a:pPr>
            <a:r>
              <a:rPr lang="en-US" b="true" sz="2316" i="true">
                <a:solidFill>
                  <a:srgbClr val="FFBE40"/>
                </a:solidFill>
                <a:latin typeface="Roboto Bold Italics"/>
                <a:ea typeface="Roboto Bold Italics"/>
                <a:cs typeface="Roboto Bold Italics"/>
                <a:sym typeface="Roboto Bold Italics"/>
              </a:rPr>
              <a:t>Text-to-Speech</a:t>
            </a:r>
            <a:r>
              <a:rPr lang="en-US" sz="2316">
                <a:solidFill>
                  <a:srgbClr val="FFBE40"/>
                </a:solidFill>
                <a:latin typeface="Roboto"/>
                <a:ea typeface="Roboto"/>
                <a:cs typeface="Roboto"/>
                <a:sym typeface="Roboto"/>
              </a:rPr>
              <a:t> </a:t>
            </a:r>
            <a:r>
              <a:rPr lang="en-US" sz="2316">
                <a:solidFill>
                  <a:srgbClr val="FFFFFF"/>
                </a:solidFill>
                <a:latin typeface="Roboto"/>
                <a:ea typeface="Roboto"/>
                <a:cs typeface="Roboto"/>
                <a:sym typeface="Roboto"/>
              </a:rPr>
              <a:t>- The AI converts the text response back to voice and delivers the answer to the student in real time.</a:t>
            </a:r>
          </a:p>
          <a:p>
            <a:pPr algn="just" marL="500111" indent="-250055" lvl="1">
              <a:lnSpc>
                <a:spcPts val="3242"/>
              </a:lnSpc>
              <a:buAutoNum type="arabicPeriod" startAt="1"/>
            </a:pPr>
            <a:r>
              <a:rPr lang="en-US" b="true" sz="2316">
                <a:solidFill>
                  <a:srgbClr val="FFBE40"/>
                </a:solidFill>
                <a:latin typeface="Roboto Bold"/>
                <a:ea typeface="Roboto Bold"/>
                <a:cs typeface="Roboto Bold"/>
                <a:sym typeface="Roboto Bold"/>
              </a:rPr>
              <a:t>Feedback Loop</a:t>
            </a:r>
            <a:r>
              <a:rPr lang="en-US" sz="2316">
                <a:solidFill>
                  <a:srgbClr val="FFBE40"/>
                </a:solidFill>
                <a:latin typeface="Roboto"/>
                <a:ea typeface="Roboto"/>
                <a:cs typeface="Roboto"/>
                <a:sym typeface="Roboto"/>
              </a:rPr>
              <a:t> </a:t>
            </a:r>
            <a:r>
              <a:rPr lang="en-US" sz="2316">
                <a:solidFill>
                  <a:srgbClr val="FFFFFF"/>
                </a:solidFill>
                <a:latin typeface="Roboto"/>
                <a:ea typeface="Roboto"/>
                <a:cs typeface="Roboto"/>
                <a:sym typeface="Roboto"/>
              </a:rPr>
              <a:t>- The student can ask follow-up questions to refine the answer or get clarification.</a:t>
            </a:r>
          </a:p>
        </p:txBody>
      </p:sp>
      <p:sp>
        <p:nvSpPr>
          <p:cNvPr name="Freeform 21" id="21"/>
          <p:cNvSpPr/>
          <p:nvPr/>
        </p:nvSpPr>
        <p:spPr>
          <a:xfrm flipH="true" flipV="false" rot="0">
            <a:off x="2889418" y="7301441"/>
            <a:ext cx="3795012" cy="1072091"/>
          </a:xfrm>
          <a:custGeom>
            <a:avLst/>
            <a:gdLst/>
            <a:ahLst/>
            <a:cxnLst/>
            <a:rect r="r" b="b" t="t" l="l"/>
            <a:pathLst>
              <a:path h="1072091" w="3795012">
                <a:moveTo>
                  <a:pt x="3795012" y="0"/>
                </a:moveTo>
                <a:lnTo>
                  <a:pt x="0" y="0"/>
                </a:lnTo>
                <a:lnTo>
                  <a:pt x="0" y="1072091"/>
                </a:lnTo>
                <a:lnTo>
                  <a:pt x="3795012" y="1072091"/>
                </a:lnTo>
                <a:lnTo>
                  <a:pt x="3795012"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9090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5790573" y="542925"/>
            <a:ext cx="6706854" cy="962025"/>
          </a:xfrm>
          <a:prstGeom prst="rect">
            <a:avLst/>
          </a:prstGeom>
        </p:spPr>
        <p:txBody>
          <a:bodyPr anchor="t" rtlCol="false" tIns="0" lIns="0" bIns="0" rIns="0">
            <a:spAutoFit/>
          </a:bodyPr>
          <a:lstStyle/>
          <a:p>
            <a:pPr algn="l">
              <a:lnSpc>
                <a:spcPts val="7511"/>
              </a:lnSpc>
            </a:pPr>
            <a:r>
              <a:rPr lang="en-US" sz="6259" b="true">
                <a:solidFill>
                  <a:srgbClr val="FFBE40"/>
                </a:solidFill>
                <a:latin typeface="Roboto Bold"/>
                <a:ea typeface="Roboto Bold"/>
                <a:cs typeface="Roboto Bold"/>
                <a:sym typeface="Roboto Bold"/>
              </a:rPr>
              <a:t>Workflow</a:t>
            </a:r>
            <a:r>
              <a:rPr lang="en-US" sz="6259" b="true">
                <a:solidFill>
                  <a:srgbClr val="FFFFFF"/>
                </a:solidFill>
                <a:latin typeface="Roboto Bold"/>
                <a:ea typeface="Roboto Bold"/>
                <a:cs typeface="Roboto Bold"/>
                <a:sym typeface="Roboto Bold"/>
              </a:rPr>
              <a:t> Diagram</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4670117" y="398511"/>
            <a:ext cx="8947767" cy="1933575"/>
          </a:xfrm>
          <a:prstGeom prst="rect">
            <a:avLst/>
          </a:prstGeom>
        </p:spPr>
        <p:txBody>
          <a:bodyPr anchor="t" rtlCol="false" tIns="0" lIns="0" bIns="0" rIns="0">
            <a:spAutoFit/>
          </a:bodyPr>
          <a:lstStyle/>
          <a:p>
            <a:pPr algn="ctr">
              <a:lnSpc>
                <a:spcPts val="7577"/>
              </a:lnSpc>
            </a:pPr>
            <a:r>
              <a:rPr lang="en-US" b="true" sz="6314">
                <a:solidFill>
                  <a:srgbClr val="FFBE40"/>
                </a:solidFill>
                <a:latin typeface="Roboto Bold"/>
                <a:ea typeface="Roboto Bold"/>
                <a:cs typeface="Roboto Bold"/>
                <a:sym typeface="Roboto Bold"/>
              </a:rPr>
              <a:t>Feasibility </a:t>
            </a:r>
            <a:r>
              <a:rPr lang="en-US" b="true" sz="6314">
                <a:solidFill>
                  <a:srgbClr val="FFFFFF"/>
                </a:solidFill>
                <a:latin typeface="Roboto Bold"/>
                <a:ea typeface="Roboto Bold"/>
                <a:cs typeface="Roboto Bold"/>
                <a:sym typeface="Roboto Bold"/>
              </a:rPr>
              <a:t>and Real World </a:t>
            </a:r>
            <a:r>
              <a:rPr lang="en-US" b="true" sz="6314">
                <a:solidFill>
                  <a:srgbClr val="FFBE40"/>
                </a:solidFill>
                <a:latin typeface="Roboto Bold"/>
                <a:ea typeface="Roboto Bold"/>
                <a:cs typeface="Roboto Bold"/>
                <a:sym typeface="Roboto Bold"/>
              </a:rPr>
              <a:t>Applications</a:t>
            </a:r>
          </a:p>
        </p:txBody>
      </p:sp>
      <p:sp>
        <p:nvSpPr>
          <p:cNvPr name="TextBox 3" id="3"/>
          <p:cNvSpPr txBox="true"/>
          <p:nvPr/>
        </p:nvSpPr>
        <p:spPr>
          <a:xfrm rot="0">
            <a:off x="10535573" y="2884957"/>
            <a:ext cx="6723727" cy="6084572"/>
          </a:xfrm>
          <a:prstGeom prst="rect">
            <a:avLst/>
          </a:prstGeom>
        </p:spPr>
        <p:txBody>
          <a:bodyPr anchor="t" rtlCol="false" tIns="0" lIns="0" bIns="0" rIns="0">
            <a:spAutoFit/>
          </a:bodyPr>
          <a:lstStyle/>
          <a:p>
            <a:pPr algn="just">
              <a:lnSpc>
                <a:spcPts val="2204"/>
              </a:lnSpc>
            </a:pPr>
            <a:r>
              <a:rPr lang="en-US" sz="1574" b="true">
                <a:solidFill>
                  <a:srgbClr val="FFBE40"/>
                </a:solidFill>
                <a:latin typeface="Roboto Bold"/>
                <a:ea typeface="Roboto Bold"/>
                <a:cs typeface="Roboto Bold"/>
                <a:sym typeface="Roboto Bold"/>
              </a:rPr>
              <a:t>At-Home Study</a:t>
            </a:r>
          </a:p>
          <a:p>
            <a:pPr algn="just">
              <a:lnSpc>
                <a:spcPts val="2204"/>
              </a:lnSpc>
            </a:pPr>
            <a:r>
              <a:rPr lang="en-US" sz="1574">
                <a:solidFill>
                  <a:srgbClr val="FFFFFF"/>
                </a:solidFill>
                <a:latin typeface="Roboto"/>
                <a:ea typeface="Roboto"/>
                <a:cs typeface="Roboto"/>
                <a:sym typeface="Roboto"/>
              </a:rPr>
              <a:t>Students studying at home can use FocusMate as an interactive study companion. For example, a student studying math can ask, "What is the derivative of sin(x)?" and receive a verbal explanation immediately, without switching to their phone for a search.</a:t>
            </a:r>
          </a:p>
          <a:p>
            <a:pPr algn="just">
              <a:lnSpc>
                <a:spcPts val="2204"/>
              </a:lnSpc>
            </a:pPr>
          </a:p>
          <a:p>
            <a:pPr algn="just">
              <a:lnSpc>
                <a:spcPts val="2204"/>
              </a:lnSpc>
            </a:pPr>
            <a:r>
              <a:rPr lang="en-US" sz="1574" b="true">
                <a:solidFill>
                  <a:srgbClr val="FFBE40"/>
                </a:solidFill>
                <a:latin typeface="Roboto Bold"/>
                <a:ea typeface="Roboto Bold"/>
                <a:cs typeface="Roboto Bold"/>
                <a:sym typeface="Roboto Bold"/>
              </a:rPr>
              <a:t>Exam Preparation</a:t>
            </a:r>
          </a:p>
          <a:p>
            <a:pPr algn="just">
              <a:lnSpc>
                <a:spcPts val="2204"/>
              </a:lnSpc>
            </a:pPr>
            <a:r>
              <a:rPr lang="en-US" sz="1574">
                <a:solidFill>
                  <a:srgbClr val="FFFFFF"/>
                </a:solidFill>
                <a:latin typeface="Roboto"/>
                <a:ea typeface="Roboto"/>
                <a:cs typeface="Roboto"/>
                <a:sym typeface="Roboto"/>
              </a:rPr>
              <a:t>During exam seasons, students often face pressure, and FocusMate can act as a reliable tool to quickly answer last-minute doubts while keeping distractions at bay. It can even be customized for various exam patterns</a:t>
            </a:r>
          </a:p>
          <a:p>
            <a:pPr algn="just">
              <a:lnSpc>
                <a:spcPts val="2204"/>
              </a:lnSpc>
            </a:pPr>
          </a:p>
          <a:p>
            <a:pPr algn="just">
              <a:lnSpc>
                <a:spcPts val="2204"/>
              </a:lnSpc>
            </a:pPr>
            <a:r>
              <a:rPr lang="en-US" sz="1574" b="true">
                <a:solidFill>
                  <a:srgbClr val="FFBE40"/>
                </a:solidFill>
                <a:latin typeface="Roboto Bold"/>
                <a:ea typeface="Roboto Bold"/>
                <a:cs typeface="Roboto Bold"/>
                <a:sym typeface="Roboto Bold"/>
              </a:rPr>
              <a:t>Health-Conscious Learning</a:t>
            </a:r>
          </a:p>
          <a:p>
            <a:pPr algn="just">
              <a:lnSpc>
                <a:spcPts val="2204"/>
              </a:lnSpc>
            </a:pPr>
            <a:r>
              <a:rPr lang="en-US" sz="1574">
                <a:solidFill>
                  <a:srgbClr val="FFFFFF"/>
                </a:solidFill>
                <a:latin typeface="Roboto"/>
                <a:ea typeface="Roboto"/>
                <a:cs typeface="Roboto"/>
                <a:sym typeface="Roboto"/>
              </a:rPr>
              <a:t>FocusMate encourages better study habits by reducing screen time, a growing concern among students. By minimizing phone usage, students experience fewer health risks like eye strain, headaches, and disrupted sleep patterns.</a:t>
            </a:r>
          </a:p>
          <a:p>
            <a:pPr algn="just">
              <a:lnSpc>
                <a:spcPts val="2204"/>
              </a:lnSpc>
            </a:pPr>
          </a:p>
          <a:p>
            <a:pPr algn="just">
              <a:lnSpc>
                <a:spcPts val="2204"/>
              </a:lnSpc>
            </a:pPr>
            <a:r>
              <a:rPr lang="en-US" sz="1574" b="true">
                <a:solidFill>
                  <a:srgbClr val="FFBE40"/>
                </a:solidFill>
                <a:latin typeface="Roboto Bold"/>
                <a:ea typeface="Roboto Bold"/>
                <a:cs typeface="Roboto Bold"/>
                <a:sym typeface="Roboto Bold"/>
              </a:rPr>
              <a:t>Accessibility for Visually Impaired</a:t>
            </a:r>
          </a:p>
          <a:p>
            <a:pPr algn="just">
              <a:lnSpc>
                <a:spcPts val="2204"/>
              </a:lnSpc>
            </a:pPr>
            <a:r>
              <a:rPr lang="en-US" sz="1574">
                <a:solidFill>
                  <a:srgbClr val="FFFFFF"/>
                </a:solidFill>
                <a:latin typeface="Roboto"/>
                <a:ea typeface="Roboto"/>
                <a:cs typeface="Roboto"/>
                <a:sym typeface="Roboto"/>
              </a:rPr>
              <a:t>FocusMate could be adapted for use by visually impaired students, offering a more interactive and hands-free study environment. With voice-based responses and the ability to ask questions verbally, this can significantly enhance accessibility.</a:t>
            </a:r>
          </a:p>
        </p:txBody>
      </p:sp>
      <p:sp>
        <p:nvSpPr>
          <p:cNvPr name="AutoShape 4" id="4"/>
          <p:cNvSpPr/>
          <p:nvPr/>
        </p:nvSpPr>
        <p:spPr>
          <a:xfrm>
            <a:off x="9163050" y="2818282"/>
            <a:ext cx="0" cy="6492240"/>
          </a:xfrm>
          <a:prstGeom prst="line">
            <a:avLst/>
          </a:prstGeom>
          <a:ln cap="flat" w="38100">
            <a:solidFill>
              <a:srgbClr val="FFBE40"/>
            </a:solidFill>
            <a:prstDash val="solid"/>
            <a:headEnd type="none" len="sm" w="sm"/>
            <a:tailEnd type="none" len="sm" w="sm"/>
          </a:ln>
        </p:spPr>
      </p:sp>
      <p:sp>
        <p:nvSpPr>
          <p:cNvPr name="TextBox 5" id="5"/>
          <p:cNvSpPr txBox="true"/>
          <p:nvPr/>
        </p:nvSpPr>
        <p:spPr>
          <a:xfrm rot="0">
            <a:off x="757779" y="2894482"/>
            <a:ext cx="7742247" cy="3865372"/>
          </a:xfrm>
          <a:prstGeom prst="rect">
            <a:avLst/>
          </a:prstGeom>
        </p:spPr>
        <p:txBody>
          <a:bodyPr anchor="t" rtlCol="false" tIns="0" lIns="0" bIns="0" rIns="0">
            <a:spAutoFit/>
          </a:bodyPr>
          <a:lstStyle/>
          <a:p>
            <a:pPr algn="just">
              <a:lnSpc>
                <a:spcPts val="2197"/>
              </a:lnSpc>
            </a:pPr>
            <a:r>
              <a:rPr lang="en-US" b="true" sz="1569" i="true">
                <a:solidFill>
                  <a:srgbClr val="FFBE40"/>
                </a:solidFill>
                <a:latin typeface="Roboto Bold Italics"/>
                <a:ea typeface="Roboto Bold Italics"/>
                <a:cs typeface="Roboto Bold Italics"/>
                <a:sym typeface="Roboto Bold Italics"/>
              </a:rPr>
              <a:t>Technology</a:t>
            </a:r>
          </a:p>
          <a:p>
            <a:pPr algn="just">
              <a:lnSpc>
                <a:spcPts val="2197"/>
              </a:lnSpc>
            </a:pPr>
          </a:p>
          <a:p>
            <a:pPr algn="just" marL="338962" indent="-169481" lvl="1">
              <a:lnSpc>
                <a:spcPts val="2197"/>
              </a:lnSpc>
              <a:buAutoNum type="arabicPeriod" startAt="1"/>
            </a:pPr>
            <a:r>
              <a:rPr lang="en-US" b="true" sz="1569">
                <a:solidFill>
                  <a:srgbClr val="FFBE40"/>
                </a:solidFill>
                <a:latin typeface="Roboto Bold"/>
                <a:ea typeface="Roboto Bold"/>
                <a:cs typeface="Roboto Bold"/>
                <a:sym typeface="Roboto Bold"/>
              </a:rPr>
              <a:t>Voice Recognition:</a:t>
            </a:r>
            <a:r>
              <a:rPr lang="en-US" sz="1569">
                <a:solidFill>
                  <a:srgbClr val="FFFFFF"/>
                </a:solidFill>
                <a:latin typeface="Roboto"/>
                <a:ea typeface="Roboto"/>
                <a:cs typeface="Roboto"/>
                <a:sym typeface="Roboto"/>
              </a:rPr>
              <a:t> With advances in speech-to-text systems, such as Google Speech-to-Text and osk, the technology is accessible, highly accurate, and customizable for specific subject queries.</a:t>
            </a:r>
          </a:p>
          <a:p>
            <a:pPr algn="just" marL="338962" indent="-169481" lvl="1">
              <a:lnSpc>
                <a:spcPts val="2197"/>
              </a:lnSpc>
              <a:buAutoNum type="arabicPeriod" startAt="1"/>
            </a:pPr>
            <a:r>
              <a:rPr lang="en-US" b="true" sz="1569">
                <a:solidFill>
                  <a:srgbClr val="FFBE40"/>
                </a:solidFill>
                <a:latin typeface="Roboto Bold"/>
                <a:ea typeface="Roboto Bold"/>
                <a:cs typeface="Roboto Bold"/>
                <a:sym typeface="Roboto Bold"/>
              </a:rPr>
              <a:t>Natural Language Processing (NLP):</a:t>
            </a:r>
            <a:r>
              <a:rPr lang="en-US" sz="1569">
                <a:solidFill>
                  <a:srgbClr val="FFFFFF"/>
                </a:solidFill>
                <a:latin typeface="Roboto"/>
                <a:ea typeface="Roboto"/>
                <a:cs typeface="Roboto"/>
                <a:sym typeface="Roboto"/>
              </a:rPr>
              <a:t> NLP models, such as those from Hugging Face and OpenAI, have made significant progress in understanding and processing complex student queries. These models can be fine-tuned to meet academic needs.</a:t>
            </a:r>
          </a:p>
          <a:p>
            <a:pPr algn="just" marL="338962" indent="-169481" lvl="1">
              <a:lnSpc>
                <a:spcPts val="2197"/>
              </a:lnSpc>
              <a:buAutoNum type="arabicPeriod" startAt="1"/>
            </a:pPr>
            <a:r>
              <a:rPr lang="en-US" b="true" sz="1569">
                <a:solidFill>
                  <a:srgbClr val="FFBE40"/>
                </a:solidFill>
                <a:latin typeface="Roboto Bold"/>
                <a:ea typeface="Roboto Bold"/>
                <a:cs typeface="Roboto Bold"/>
                <a:sym typeface="Roboto Bold"/>
              </a:rPr>
              <a:t>Hardware:</a:t>
            </a:r>
            <a:r>
              <a:rPr lang="en-US" sz="1569">
                <a:solidFill>
                  <a:srgbClr val="FFFFFF"/>
                </a:solidFill>
                <a:latin typeface="Roboto"/>
                <a:ea typeface="Roboto"/>
                <a:cs typeface="Roboto"/>
                <a:sym typeface="Roboto"/>
              </a:rPr>
              <a:t> Microphones, such as those embedded in ESP32 or NodeMCU, are affordable and can be used to develop a simple, standalone device for voice interaction without relying on smartphones or computers.</a:t>
            </a:r>
          </a:p>
          <a:p>
            <a:pPr algn="just" marL="338962" indent="-169481" lvl="1">
              <a:lnSpc>
                <a:spcPts val="2197"/>
              </a:lnSpc>
              <a:buAutoNum type="arabicPeriod" startAt="1"/>
            </a:pPr>
            <a:r>
              <a:rPr lang="en-US" b="true" sz="1569">
                <a:solidFill>
                  <a:srgbClr val="FFBE40"/>
                </a:solidFill>
                <a:latin typeface="Roboto Bold"/>
                <a:ea typeface="Roboto Bold"/>
                <a:cs typeface="Roboto Bold"/>
                <a:sym typeface="Roboto Bold"/>
              </a:rPr>
              <a:t>Text-to-Speech:</a:t>
            </a:r>
            <a:r>
              <a:rPr lang="en-US" sz="1569">
                <a:solidFill>
                  <a:srgbClr val="FFFFFF"/>
                </a:solidFill>
                <a:latin typeface="Roboto"/>
                <a:ea typeface="Roboto"/>
                <a:cs typeface="Roboto"/>
                <a:sym typeface="Roboto"/>
              </a:rPr>
              <a:t> Technologies like Google Text-to-Speech and AWS Polly are reliable and provide high-quality, natural-sounding voices in real time</a:t>
            </a:r>
          </a:p>
          <a:p>
            <a:pPr algn="just">
              <a:lnSpc>
                <a:spcPts val="2197"/>
              </a:lnSpc>
            </a:pPr>
          </a:p>
        </p:txBody>
      </p:sp>
      <p:sp>
        <p:nvSpPr>
          <p:cNvPr name="TextBox 6" id="6"/>
          <p:cNvSpPr txBox="true"/>
          <p:nvPr/>
        </p:nvSpPr>
        <p:spPr>
          <a:xfrm rot="0">
            <a:off x="757779" y="6712229"/>
            <a:ext cx="6723727" cy="2493647"/>
          </a:xfrm>
          <a:prstGeom prst="rect">
            <a:avLst/>
          </a:prstGeom>
        </p:spPr>
        <p:txBody>
          <a:bodyPr anchor="t" rtlCol="false" tIns="0" lIns="0" bIns="0" rIns="0">
            <a:spAutoFit/>
          </a:bodyPr>
          <a:lstStyle/>
          <a:p>
            <a:pPr algn="just">
              <a:lnSpc>
                <a:spcPts val="2204"/>
              </a:lnSpc>
            </a:pPr>
            <a:r>
              <a:rPr lang="en-US" sz="1574" b="true">
                <a:solidFill>
                  <a:srgbClr val="FFBE40"/>
                </a:solidFill>
                <a:latin typeface="Roboto Bold"/>
                <a:ea typeface="Roboto Bold"/>
                <a:cs typeface="Roboto Bold"/>
                <a:sym typeface="Roboto Bold"/>
              </a:rPr>
              <a:t>Development Complexity</a:t>
            </a:r>
          </a:p>
          <a:p>
            <a:pPr algn="just">
              <a:lnSpc>
                <a:spcPts val="2204"/>
              </a:lnSpc>
            </a:pPr>
          </a:p>
          <a:p>
            <a:pPr algn="just" marL="340021" indent="-170011" lvl="1">
              <a:lnSpc>
                <a:spcPts val="2204"/>
              </a:lnSpc>
              <a:buFont typeface="Arial"/>
              <a:buChar char="•"/>
            </a:pPr>
            <a:r>
              <a:rPr lang="en-US" sz="1574">
                <a:solidFill>
                  <a:srgbClr val="FFFFFF"/>
                </a:solidFill>
                <a:latin typeface="Roboto"/>
                <a:ea typeface="Roboto"/>
                <a:cs typeface="Roboto"/>
                <a:sym typeface="Roboto"/>
              </a:rPr>
              <a:t>Developing the basic framework of FocusMate is feasible for a college student, leveraging existing open-source libraries and APIs for speech-to-text, NLP, and text-to-speech. The system’s core functionality can be tested with minimal hardware investment.</a:t>
            </a:r>
          </a:p>
          <a:p>
            <a:pPr algn="just" marL="340021" indent="-170011" lvl="1">
              <a:lnSpc>
                <a:spcPts val="2204"/>
              </a:lnSpc>
              <a:buFont typeface="Arial"/>
              <a:buChar char="•"/>
            </a:pPr>
            <a:r>
              <a:rPr lang="en-US" sz="1574">
                <a:solidFill>
                  <a:srgbClr val="FFFFFF"/>
                </a:solidFill>
                <a:latin typeface="Roboto"/>
                <a:ea typeface="Roboto"/>
                <a:cs typeface="Roboto"/>
                <a:sym typeface="Roboto"/>
              </a:rPr>
              <a:t>Scaling for more advanced features (like real-time language translation or integration with educational databases) may require more resources but is still achievable with the right tools.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90909"/>
        </a:solidFill>
      </p:bgPr>
    </p:bg>
    <p:spTree>
      <p:nvGrpSpPr>
        <p:cNvPr id="1" name=""/>
        <p:cNvGrpSpPr/>
        <p:nvPr/>
      </p:nvGrpSpPr>
      <p:grpSpPr>
        <a:xfrm>
          <a:off x="0" y="0"/>
          <a:ext cx="0" cy="0"/>
          <a:chOff x="0" y="0"/>
          <a:chExt cx="0" cy="0"/>
        </a:xfrm>
      </p:grpSpPr>
      <p:sp>
        <p:nvSpPr>
          <p:cNvPr name="TextBox 2" id="2"/>
          <p:cNvSpPr txBox="true"/>
          <p:nvPr/>
        </p:nvSpPr>
        <p:spPr>
          <a:xfrm rot="0">
            <a:off x="2448284" y="4095750"/>
            <a:ext cx="13391432" cy="2085975"/>
          </a:xfrm>
          <a:prstGeom prst="rect">
            <a:avLst/>
          </a:prstGeom>
        </p:spPr>
        <p:txBody>
          <a:bodyPr anchor="t" rtlCol="false" tIns="0" lIns="0" bIns="0" rIns="0">
            <a:spAutoFit/>
          </a:bodyPr>
          <a:lstStyle/>
          <a:p>
            <a:pPr algn="ctr">
              <a:lnSpc>
                <a:spcPts val="16374"/>
              </a:lnSpc>
            </a:pPr>
            <a:r>
              <a:rPr lang="en-US" b="true" sz="13645">
                <a:solidFill>
                  <a:srgbClr val="FFFFFF"/>
                </a:solidFill>
                <a:latin typeface="Roboto Bold"/>
                <a:ea typeface="Roboto Bold"/>
                <a:cs typeface="Roboto Bold"/>
                <a:sym typeface="Roboto Bold"/>
              </a:rPr>
              <a:t>THANK </a:t>
            </a:r>
            <a:r>
              <a:rPr lang="en-US" b="true" sz="13645">
                <a:solidFill>
                  <a:srgbClr val="FFBE40"/>
                </a:solidFill>
                <a:latin typeface="Roboto Bold"/>
                <a:ea typeface="Roboto Bold"/>
                <a:cs typeface="Roboto Bold"/>
                <a:sym typeface="Roboto Bold"/>
              </a:rPr>
              <a:t>YOU!!</a:t>
            </a:r>
          </a:p>
        </p:txBody>
      </p:sp>
      <p:sp>
        <p:nvSpPr>
          <p:cNvPr name="TextBox 3" id="3"/>
          <p:cNvSpPr txBox="true"/>
          <p:nvPr/>
        </p:nvSpPr>
        <p:spPr>
          <a:xfrm rot="0">
            <a:off x="15149124" y="9024938"/>
            <a:ext cx="2786230" cy="447675"/>
          </a:xfrm>
          <a:prstGeom prst="rect">
            <a:avLst/>
          </a:prstGeom>
        </p:spPr>
        <p:txBody>
          <a:bodyPr anchor="t" rtlCol="false" tIns="0" lIns="0" bIns="0" rIns="0">
            <a:spAutoFit/>
          </a:bodyPr>
          <a:lstStyle/>
          <a:p>
            <a:pPr algn="r">
              <a:lnSpc>
                <a:spcPts val="3406"/>
              </a:lnSpc>
            </a:pPr>
            <a:r>
              <a:rPr lang="en-US" b="true" sz="2839">
                <a:solidFill>
                  <a:srgbClr val="FFFFFF"/>
                </a:solidFill>
                <a:latin typeface="Roboto Bold"/>
                <a:ea typeface="Roboto Bold"/>
                <a:cs typeface="Roboto Bold"/>
                <a:sym typeface="Roboto Bold"/>
              </a:rPr>
              <a:t>TEAM </a:t>
            </a:r>
            <a:r>
              <a:rPr lang="en-US" b="true" sz="2839">
                <a:solidFill>
                  <a:srgbClr val="FFBE40"/>
                </a:solidFill>
                <a:latin typeface="Roboto Bold"/>
                <a:ea typeface="Roboto Bold"/>
                <a:cs typeface="Roboto Bold"/>
                <a:sym typeface="Roboto Bold"/>
              </a:rPr>
              <a:t>CONNECT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DAGXB83jddE</dc:identifier>
  <dcterms:modified xsi:type="dcterms:W3CDTF">2011-08-01T06:04:30Z</dcterms:modified>
  <cp:revision>1</cp:revision>
  <dc:title>FocusMate PPT</dc:title>
</cp:coreProperties>
</file>