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463" r:id="rId2"/>
    <p:sldId id="257" r:id="rId3"/>
    <p:sldId id="413" r:id="rId4"/>
    <p:sldId id="2147469062" r:id="rId5"/>
    <p:sldId id="2147469085" r:id="rId6"/>
    <p:sldId id="2147469063" r:id="rId7"/>
    <p:sldId id="2147469061" r:id="rId8"/>
    <p:sldId id="2147469084" r:id="rId9"/>
    <p:sldId id="2147469081" r:id="rId10"/>
    <p:sldId id="2147469082" r:id="rId11"/>
    <p:sldId id="2147469083" r:id="rId12"/>
    <p:sldId id="21474690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86C43-55E1-074F-BA31-A459D23EA437}" v="86" dt="2024-03-04T16:10:15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9"/>
    <p:restoredTop sz="92789"/>
  </p:normalViewPr>
  <p:slideViewPr>
    <p:cSldViewPr snapToGrid="0">
      <p:cViewPr varScale="1">
        <p:scale>
          <a:sx n="118" d="100"/>
          <a:sy n="118" d="100"/>
        </p:scale>
        <p:origin x="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Mahdi, Muhammad" userId="4883b0aa-8d5f-4c11-9c3d-666ca8f7b4cf" providerId="ADAL" clId="{5B886C43-55E1-074F-BA31-A459D23EA437}"/>
    <pc:docChg chg="modSld">
      <pc:chgData name="Al Mahdi, Muhammad" userId="4883b0aa-8d5f-4c11-9c3d-666ca8f7b4cf" providerId="ADAL" clId="{5B886C43-55E1-074F-BA31-A459D23EA437}" dt="2024-03-04T16:12:43.448" v="0" actId="20577"/>
      <pc:docMkLst>
        <pc:docMk/>
      </pc:docMkLst>
      <pc:sldChg chg="modSp mod">
        <pc:chgData name="Al Mahdi, Muhammad" userId="4883b0aa-8d5f-4c11-9c3d-666ca8f7b4cf" providerId="ADAL" clId="{5B886C43-55E1-074F-BA31-A459D23EA437}" dt="2024-03-04T16:12:43.448" v="0" actId="20577"/>
        <pc:sldMkLst>
          <pc:docMk/>
          <pc:sldMk cId="2488982389" sldId="2147469062"/>
        </pc:sldMkLst>
        <pc:spChg chg="mod">
          <ac:chgData name="Al Mahdi, Muhammad" userId="4883b0aa-8d5f-4c11-9c3d-666ca8f7b4cf" providerId="ADAL" clId="{5B886C43-55E1-074F-BA31-A459D23EA437}" dt="2024-03-04T16:12:43.448" v="0" actId="20577"/>
          <ac:spMkLst>
            <pc:docMk/>
            <pc:sldMk cId="2488982389" sldId="2147469062"/>
            <ac:spMk id="11" creationId="{88010B2C-7A9A-FEEE-CF8E-1257BEEFC6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4E481-A891-4843-AFB0-E51A168893E0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A9E5F-54F6-4D43-96A4-E727A824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4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30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670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670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92F928-3BE9-4F37-8297-384CBA982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59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2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77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00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406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303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670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4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B951-071A-B5AB-ACE2-2914952F0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8747B-3A49-F9F7-C78E-733D510D7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3828-65EB-C4E4-C6C0-4918A06B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F64-0C0C-2342-A9A0-E7E668E4056C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CE370-2C43-A463-E100-902AC960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301D-69B2-51EF-F01F-F2B5314E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2948-F6E5-C249-A494-B11D11E2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78DA-E0AF-2482-5ABD-131834B2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87CDF-2943-8E9A-19DD-0DF27F352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BBED-8723-F9F2-57E6-6F064A3F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F64-0C0C-2342-A9A0-E7E668E4056C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3AD85-D49F-9B89-A03A-F6E9A1A0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F008-4006-9996-5421-F5EE2D0B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2948-F6E5-C249-A494-B11D11E2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9BE49-8731-405F-5526-0520108B4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EBC45-1A0B-A7BE-CCF3-ED753ED45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DBB41-EC20-5C68-389E-101B9EBD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F64-0C0C-2342-A9A0-E7E668E4056C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3626-222B-7590-95C3-DF015B67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6346E-F939-D30C-A0C3-65DBF02F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2948-F6E5-C249-A494-B11D11E2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70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133870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2" y="4965303"/>
            <a:ext cx="4407673" cy="897983"/>
          </a:xfrm>
        </p:spPr>
        <p:txBody>
          <a:bodyPr anchor="b" anchorCtr="0"/>
          <a:lstStyle>
            <a:lvl1pPr>
              <a:lnSpc>
                <a:spcPct val="85000"/>
              </a:lnSpc>
              <a:defRPr sz="2800" b="1" baseline="0">
                <a:latin typeface="+mn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2" y="5940663"/>
            <a:ext cx="4407673" cy="478209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dirty="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Click to edit Subtitle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2" y="4585210"/>
            <a:ext cx="4407673" cy="348286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/>
              <a:t>Date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322074" y="0"/>
            <a:ext cx="6869925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8" y="547272"/>
            <a:ext cx="2343067" cy="95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7076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b="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8297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8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600" algn="r"/>
              </a:tabLst>
              <a:defRPr/>
            </a:lvl1pPr>
            <a:lvl2pPr>
              <a:tabLst>
                <a:tab pos="6705600" algn="r"/>
              </a:tabLst>
              <a:defRPr/>
            </a:lvl2pPr>
            <a:lvl3pPr>
              <a:tabLst>
                <a:tab pos="6705600" algn="r"/>
              </a:tabLst>
              <a:defRPr/>
            </a:lvl3pPr>
            <a:lvl4pPr>
              <a:tabLst>
                <a:tab pos="6705600" algn="r"/>
              </a:tabLst>
              <a:defRPr/>
            </a:lvl4pPr>
            <a:lvl5pPr>
              <a:tabLst>
                <a:tab pos="67056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5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600" algn="r"/>
              </a:tabLst>
              <a:defRPr/>
            </a:lvl1pPr>
            <a:lvl2pPr>
              <a:tabLst>
                <a:tab pos="6705600" algn="r"/>
              </a:tabLst>
              <a:defRPr/>
            </a:lvl2pPr>
            <a:lvl3pPr>
              <a:tabLst>
                <a:tab pos="6705600" algn="r"/>
              </a:tabLst>
              <a:defRPr/>
            </a:lvl3pPr>
            <a:lvl4pPr>
              <a:tabLst>
                <a:tab pos="6705600" algn="r"/>
              </a:tabLst>
              <a:defRPr/>
            </a:lvl4pPr>
            <a:lvl5pPr>
              <a:tabLst>
                <a:tab pos="67056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3" y="736690"/>
            <a:ext cx="112522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3" y="402587"/>
            <a:ext cx="11252201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37935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04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17AE-9C19-B70E-F1C9-3FDAD98E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8DF3-0EBA-426E-22D5-D51B040D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FC34B-61AF-EBAF-181D-0F657639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F64-0C0C-2342-A9A0-E7E668E4056C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0628-10BF-B2A4-3DE6-EDD57FE0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F51EB-8119-0607-81C8-1B54B6AA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2948-F6E5-C249-A494-B11D11E2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6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6CA8-B9A0-B831-C347-80994468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97E13-E734-9666-B602-9A860347D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57BE1-E921-E4D1-56C6-47F0468A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F64-0C0C-2342-A9A0-E7E668E4056C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E0A13-D145-0926-8042-C9913D10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B0DE-B3C8-CFC4-3841-FA8FBA34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2948-F6E5-C249-A494-B11D11E2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5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A8D0-326F-AA27-1DE8-3E53B153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8086-185C-7624-E9AC-A76E9B91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DFE9C-785D-507A-D6E1-0985CF43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5E544-B298-B2ED-4BE2-4FE15FEA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F64-0C0C-2342-A9A0-E7E668E4056C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D942F-F881-A9BD-23FC-7C3D5643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36D67-1582-E7B5-8510-7DC4DBED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2948-F6E5-C249-A494-B11D11E2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09CB-4EB4-081E-76C8-BE41B761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49347-26F3-5537-D708-867530DEA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BCB6C-D19E-A53A-8BA4-F4139F90C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64F06-0F53-4608-F677-BC2D47C91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87932-AA01-60B2-7DE5-35AAE6871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2BF89-6295-AAAF-3EE8-DF4C744C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F64-0C0C-2342-A9A0-E7E668E4056C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CFDED-7ACB-F5FD-1C66-2AF62923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B78D7-0014-60D0-651C-5690E761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2948-F6E5-C249-A494-B11D11E2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8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9DC3-5CA5-6BEB-95FD-2022CB0A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95EB-B538-C04E-2D87-630A2929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F64-0C0C-2342-A9A0-E7E668E4056C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8295F-3413-D55C-7C1E-40319666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621DB-C737-F296-CDF3-7B64E258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2948-F6E5-C249-A494-B11D11E2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907B4-F2A8-5A5D-F1C7-017971E1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F64-0C0C-2342-A9A0-E7E668E4056C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084B5-B863-7E3C-6BC9-44B1CD86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82CF0-ED80-1C53-449F-49EE9ED1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2948-F6E5-C249-A494-B11D11E2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DA05-E45A-B5A7-40A1-FDD76322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F5EE-D51D-88E6-ACE2-DF680637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B3D62-26A3-CE05-F8D4-6D7524276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D36B2-BF10-9B5B-E703-684C0353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F64-0C0C-2342-A9A0-E7E668E4056C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A335C-6FDA-169B-34DD-DE5062DD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3F19D-5D44-AC2B-6FFC-EDAC72C2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2948-F6E5-C249-A494-B11D11E2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2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D3CD-4409-3A50-BC37-64523DC1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927E1-F6AA-8B03-9417-56C90CA15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06F37-6325-B02D-04BC-277DAD9FA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E45F0-AEA5-AA8A-06A0-C3AAA607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F64-0C0C-2342-A9A0-E7E668E4056C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9FF34-4A7E-98C0-4A88-E38CB835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632FF-1BDA-786B-8A99-46A28661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2948-F6E5-C249-A494-B11D11E2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1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3A52F-52E0-B550-187A-8636B95B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80EF7-ABAA-AC4B-5AA3-ED2B35E7B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0FAF-5647-B060-2989-6EB32A4E6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1FF64-0C0C-2342-A9A0-E7E668E4056C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F74F-5F75-7323-E88F-EA88DB284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AF12-8103-13B4-2EFD-0A8791C69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2948-F6E5-C249-A494-B11D11E2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dcaic.deloitte.com/docs/tutorials/nvidia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hyperlink" Target="https://www.dcaic.deloitte.com/docs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5172" y="4965303"/>
            <a:ext cx="4720279" cy="897983"/>
          </a:xfrm>
        </p:spPr>
        <p:txBody>
          <a:bodyPr anchor="t"/>
          <a:lstStyle/>
          <a:p>
            <a:pPr>
              <a:spcAft>
                <a:spcPts val="1200"/>
              </a:spcAft>
            </a:pPr>
            <a:r>
              <a:rPr lang="en-US" sz="2200" dirty="0"/>
              <a:t>Book Vista Churn Prediction</a:t>
            </a:r>
            <a:br>
              <a:rPr lang="en-US" sz="2200" dirty="0"/>
            </a:br>
            <a:r>
              <a:rPr lang="en-US" sz="2200" dirty="0"/>
              <a:t>Models</a:t>
            </a:r>
            <a:endParaRPr lang="en-US" sz="2200" b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45172" y="4585210"/>
            <a:ext cx="4407673" cy="348286"/>
          </a:xfrm>
        </p:spPr>
        <p:txBody>
          <a:bodyPr/>
          <a:lstStyle/>
          <a:p>
            <a:r>
              <a:rPr lang="en-US" dirty="0"/>
              <a:t>march 2024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7" r="103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10943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utoShape 12">
            <a:extLst>
              <a:ext uri="{FF2B5EF4-FFF2-40B4-BE49-F238E27FC236}">
                <a16:creationId xmlns:a16="http://schemas.microsoft.com/office/drawing/2014/main" id="{1EB6104C-9D38-4057-8FE4-F2D4DC3C1D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76984" y="-2734601"/>
            <a:ext cx="1681140" cy="10362881"/>
          </a:xfrm>
          <a:prstGeom prst="homePlate">
            <a:avLst>
              <a:gd name="adj" fmla="val 74924"/>
            </a:avLst>
          </a:prstGeom>
          <a:solidFill>
            <a:srgbClr val="F2F2F2"/>
          </a:solidFill>
          <a:ln w="6350" algn="ctr">
            <a:noFill/>
            <a:miter lim="800000"/>
            <a:headEnd/>
            <a:tailEnd/>
          </a:ln>
        </p:spPr>
        <p:txBody>
          <a:bodyPr wrap="square" lIns="65303" tIns="65303" rIns="65303" bIns="6530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71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28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Gotham Book" charset="0"/>
              <a:ea typeface="ヒラギノ角ゴ ProN W3" charset="0"/>
              <a:cs typeface="+mn-cs"/>
              <a:sym typeface="Gotham Book" charset="0"/>
            </a:endParaRP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848637E-63DA-4401-8511-6046BCCAEC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848637E-63DA-4401-8511-6046BCCAEC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45761B0-77FF-4C13-8725-CD9623CCDE0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C78E7-7832-4909-A5AC-A4CF6BCB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7" y="183870"/>
            <a:ext cx="10628832" cy="594360"/>
          </a:xfrm>
        </p:spPr>
        <p:txBody>
          <a:bodyPr anchor="b"/>
          <a:lstStyle/>
          <a:p>
            <a:r>
              <a:rPr lang="en-US" sz="2400">
                <a:latin typeface="+mn-lt"/>
              </a:rPr>
              <a:t>The 100 Customers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CACD0A-8945-47E5-A7F8-1B6146230038}"/>
              </a:ext>
            </a:extLst>
          </p:cNvPr>
          <p:cNvCxnSpPr>
            <a:cxnSpLocks/>
          </p:cNvCxnSpPr>
          <p:nvPr/>
        </p:nvCxnSpPr>
        <p:spPr>
          <a:xfrm>
            <a:off x="771608" y="4133590"/>
            <a:ext cx="2286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745C894-3EA9-42C7-BB65-0315DEE0A26C}"/>
              </a:ext>
            </a:extLst>
          </p:cNvPr>
          <p:cNvSpPr/>
          <p:nvPr/>
        </p:nvSpPr>
        <p:spPr>
          <a:xfrm>
            <a:off x="774686" y="4224652"/>
            <a:ext cx="2286000" cy="5232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400" b="1">
                <a:solidFill>
                  <a:srgbClr val="000000"/>
                </a:solidFill>
                <a:latin typeface="Open Sans"/>
              </a:rPr>
              <a:t>Greater than 50 % chance of churn based on model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00F71D8-FB75-4076-8C27-2CE8AF00141E}"/>
              </a:ext>
            </a:extLst>
          </p:cNvPr>
          <p:cNvSpPr>
            <a:spLocks noEditPoints="1"/>
          </p:cNvSpPr>
          <p:nvPr/>
        </p:nvSpPr>
        <p:spPr bwMode="auto">
          <a:xfrm>
            <a:off x="742938" y="3320945"/>
            <a:ext cx="818412" cy="8209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A1D538-F822-4795-878C-98E0E1680C18}"/>
              </a:ext>
            </a:extLst>
          </p:cNvPr>
          <p:cNvCxnSpPr>
            <a:cxnSpLocks/>
          </p:cNvCxnSpPr>
          <p:nvPr/>
        </p:nvCxnSpPr>
        <p:spPr>
          <a:xfrm>
            <a:off x="753769" y="5745257"/>
            <a:ext cx="228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1179820-E7F2-4C85-A213-45371D280723}"/>
              </a:ext>
            </a:extLst>
          </p:cNvPr>
          <p:cNvSpPr/>
          <p:nvPr/>
        </p:nvSpPr>
        <p:spPr bwMode="gray">
          <a:xfrm>
            <a:off x="636199" y="1606269"/>
            <a:ext cx="10362880" cy="913613"/>
          </a:xfrm>
          <a:prstGeom prst="rect">
            <a:avLst/>
          </a:prstGeom>
          <a:solidFill>
            <a:srgbClr val="F2F2F2"/>
          </a:solidFill>
          <a:ln w="19050" algn="ctr">
            <a:noFill/>
            <a:miter lim="800000"/>
            <a:headEnd/>
            <a:tailEnd/>
          </a:ln>
        </p:spPr>
        <p:txBody>
          <a:bodyPr wrap="square" lIns="65303" tIns="65303" rIns="65303" bIns="6530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Top Reasons for pursuing these 100 customers first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F91F77E-5482-41BF-98DF-BCB65A1D0A81}"/>
              </a:ext>
            </a:extLst>
          </p:cNvPr>
          <p:cNvCxnSpPr>
            <a:cxnSpLocks/>
          </p:cNvCxnSpPr>
          <p:nvPr/>
        </p:nvCxnSpPr>
        <p:spPr>
          <a:xfrm>
            <a:off x="3549688" y="4133590"/>
            <a:ext cx="2286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007C349-42BA-4F33-9110-3EEC6A1CB074}"/>
              </a:ext>
            </a:extLst>
          </p:cNvPr>
          <p:cNvSpPr/>
          <p:nvPr/>
        </p:nvSpPr>
        <p:spPr>
          <a:xfrm>
            <a:off x="3552766" y="4235346"/>
            <a:ext cx="2286000" cy="7386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Highest value customers in terms of money previously spent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620D010F-BFFE-4748-B093-36F9991E60EF}"/>
              </a:ext>
            </a:extLst>
          </p:cNvPr>
          <p:cNvSpPr>
            <a:spLocks noEditPoints="1"/>
          </p:cNvSpPr>
          <p:nvPr/>
        </p:nvSpPr>
        <p:spPr bwMode="auto">
          <a:xfrm>
            <a:off x="3521018" y="3320945"/>
            <a:ext cx="818412" cy="82090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557D0A-E724-45B0-8367-0FAA23B41A76}"/>
              </a:ext>
            </a:extLst>
          </p:cNvPr>
          <p:cNvCxnSpPr>
            <a:cxnSpLocks/>
          </p:cNvCxnSpPr>
          <p:nvPr/>
        </p:nvCxnSpPr>
        <p:spPr>
          <a:xfrm>
            <a:off x="3534292" y="5745257"/>
            <a:ext cx="228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AAADE3E-3378-43CE-B2CF-D4BDCCB527E4}"/>
              </a:ext>
            </a:extLst>
          </p:cNvPr>
          <p:cNvCxnSpPr>
            <a:cxnSpLocks/>
          </p:cNvCxnSpPr>
          <p:nvPr/>
        </p:nvCxnSpPr>
        <p:spPr>
          <a:xfrm>
            <a:off x="6230656" y="4133590"/>
            <a:ext cx="2286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29E6FD8-D4AA-4698-AF25-F9BE14F1B858}"/>
              </a:ext>
            </a:extLst>
          </p:cNvPr>
          <p:cNvSpPr/>
          <p:nvPr/>
        </p:nvSpPr>
        <p:spPr>
          <a:xfrm>
            <a:off x="6233734" y="4224652"/>
            <a:ext cx="2286000" cy="7386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42% percent of customers have received no promotion</a:t>
            </a:r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4AF80112-60ED-4EF2-8C8B-A2D862CA90E9}"/>
              </a:ext>
            </a:extLst>
          </p:cNvPr>
          <p:cNvSpPr>
            <a:spLocks noEditPoints="1"/>
          </p:cNvSpPr>
          <p:nvPr/>
        </p:nvSpPr>
        <p:spPr bwMode="auto">
          <a:xfrm>
            <a:off x="6212230" y="3310260"/>
            <a:ext cx="818412" cy="82090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C8E9D3C-33F5-4F1F-A295-608FA18C33D5}"/>
              </a:ext>
            </a:extLst>
          </p:cNvPr>
          <p:cNvCxnSpPr>
            <a:cxnSpLocks/>
          </p:cNvCxnSpPr>
          <p:nvPr/>
        </p:nvCxnSpPr>
        <p:spPr>
          <a:xfrm>
            <a:off x="6217701" y="5745257"/>
            <a:ext cx="228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reeform 19">
            <a:extLst>
              <a:ext uri="{FF2B5EF4-FFF2-40B4-BE49-F238E27FC236}">
                <a16:creationId xmlns:a16="http://schemas.microsoft.com/office/drawing/2014/main" id="{66998F10-4CD0-4B9F-8926-357895275EB0}"/>
              </a:ext>
            </a:extLst>
          </p:cNvPr>
          <p:cNvSpPr>
            <a:spLocks noEditPoints="1"/>
          </p:cNvSpPr>
          <p:nvPr/>
        </p:nvSpPr>
        <p:spPr bwMode="auto">
          <a:xfrm>
            <a:off x="3524130" y="3315882"/>
            <a:ext cx="822960" cy="822960"/>
          </a:xfrm>
          <a:custGeom>
            <a:avLst/>
            <a:gdLst>
              <a:gd name="T0" fmla="*/ 312 w 657"/>
              <a:gd name="T1" fmla="*/ 657 h 657"/>
              <a:gd name="T2" fmla="*/ 262 w 657"/>
              <a:gd name="T3" fmla="*/ 650 h 657"/>
              <a:gd name="T4" fmla="*/ 201 w 657"/>
              <a:gd name="T5" fmla="*/ 631 h 657"/>
              <a:gd name="T6" fmla="*/ 120 w 657"/>
              <a:gd name="T7" fmla="*/ 582 h 657"/>
              <a:gd name="T8" fmla="*/ 57 w 657"/>
              <a:gd name="T9" fmla="*/ 512 h 657"/>
              <a:gd name="T10" fmla="*/ 15 w 657"/>
              <a:gd name="T11" fmla="*/ 426 h 657"/>
              <a:gd name="T12" fmla="*/ 4 w 657"/>
              <a:gd name="T13" fmla="*/ 379 h 657"/>
              <a:gd name="T14" fmla="*/ 0 w 657"/>
              <a:gd name="T15" fmla="*/ 328 h 657"/>
              <a:gd name="T16" fmla="*/ 2 w 657"/>
              <a:gd name="T17" fmla="*/ 294 h 657"/>
              <a:gd name="T18" fmla="*/ 11 w 657"/>
              <a:gd name="T19" fmla="*/ 246 h 657"/>
              <a:gd name="T20" fmla="*/ 39 w 657"/>
              <a:gd name="T21" fmla="*/ 172 h 657"/>
              <a:gd name="T22" fmla="*/ 97 w 657"/>
              <a:gd name="T23" fmla="*/ 95 h 657"/>
              <a:gd name="T24" fmla="*/ 172 w 657"/>
              <a:gd name="T25" fmla="*/ 39 h 657"/>
              <a:gd name="T26" fmla="*/ 246 w 657"/>
              <a:gd name="T27" fmla="*/ 9 h 657"/>
              <a:gd name="T28" fmla="*/ 296 w 657"/>
              <a:gd name="T29" fmla="*/ 1 h 657"/>
              <a:gd name="T30" fmla="*/ 330 w 657"/>
              <a:gd name="T31" fmla="*/ 0 h 657"/>
              <a:gd name="T32" fmla="*/ 379 w 657"/>
              <a:gd name="T33" fmla="*/ 4 h 657"/>
              <a:gd name="T34" fmla="*/ 426 w 657"/>
              <a:gd name="T35" fmla="*/ 15 h 657"/>
              <a:gd name="T36" fmla="*/ 512 w 657"/>
              <a:gd name="T37" fmla="*/ 56 h 657"/>
              <a:gd name="T38" fmla="*/ 582 w 657"/>
              <a:gd name="T39" fmla="*/ 120 h 657"/>
              <a:gd name="T40" fmla="*/ 632 w 657"/>
              <a:gd name="T41" fmla="*/ 200 h 657"/>
              <a:gd name="T42" fmla="*/ 651 w 657"/>
              <a:gd name="T43" fmla="*/ 262 h 657"/>
              <a:gd name="T44" fmla="*/ 657 w 657"/>
              <a:gd name="T45" fmla="*/ 312 h 657"/>
              <a:gd name="T46" fmla="*/ 657 w 657"/>
              <a:gd name="T47" fmla="*/ 345 h 657"/>
              <a:gd name="T48" fmla="*/ 651 w 657"/>
              <a:gd name="T49" fmla="*/ 395 h 657"/>
              <a:gd name="T50" fmla="*/ 632 w 657"/>
              <a:gd name="T51" fmla="*/ 457 h 657"/>
              <a:gd name="T52" fmla="*/ 582 w 657"/>
              <a:gd name="T53" fmla="*/ 537 h 657"/>
              <a:gd name="T54" fmla="*/ 512 w 657"/>
              <a:gd name="T55" fmla="*/ 600 h 657"/>
              <a:gd name="T56" fmla="*/ 426 w 657"/>
              <a:gd name="T57" fmla="*/ 642 h 657"/>
              <a:gd name="T58" fmla="*/ 379 w 657"/>
              <a:gd name="T59" fmla="*/ 653 h 657"/>
              <a:gd name="T60" fmla="*/ 330 w 657"/>
              <a:gd name="T61" fmla="*/ 657 h 657"/>
              <a:gd name="T62" fmla="*/ 330 w 657"/>
              <a:gd name="T63" fmla="*/ 38 h 657"/>
              <a:gd name="T64" fmla="*/ 242 w 657"/>
              <a:gd name="T65" fmla="*/ 50 h 657"/>
              <a:gd name="T66" fmla="*/ 166 w 657"/>
              <a:gd name="T67" fmla="*/ 87 h 657"/>
              <a:gd name="T68" fmla="*/ 104 w 657"/>
              <a:gd name="T69" fmla="*/ 144 h 657"/>
              <a:gd name="T70" fmla="*/ 61 w 657"/>
              <a:gd name="T71" fmla="*/ 215 h 657"/>
              <a:gd name="T72" fmla="*/ 39 w 657"/>
              <a:gd name="T73" fmla="*/ 298 h 657"/>
              <a:gd name="T74" fmla="*/ 39 w 657"/>
              <a:gd name="T75" fmla="*/ 359 h 657"/>
              <a:gd name="T76" fmla="*/ 61 w 657"/>
              <a:gd name="T77" fmla="*/ 442 h 657"/>
              <a:gd name="T78" fmla="*/ 104 w 657"/>
              <a:gd name="T79" fmla="*/ 513 h 657"/>
              <a:gd name="T80" fmla="*/ 166 w 657"/>
              <a:gd name="T81" fmla="*/ 570 h 657"/>
              <a:gd name="T82" fmla="*/ 242 w 657"/>
              <a:gd name="T83" fmla="*/ 606 h 657"/>
              <a:gd name="T84" fmla="*/ 330 w 657"/>
              <a:gd name="T85" fmla="*/ 619 h 657"/>
              <a:gd name="T86" fmla="*/ 387 w 657"/>
              <a:gd name="T87" fmla="*/ 614 h 657"/>
              <a:gd name="T88" fmla="*/ 468 w 657"/>
              <a:gd name="T89" fmla="*/ 584 h 657"/>
              <a:gd name="T90" fmla="*/ 535 w 657"/>
              <a:gd name="T91" fmla="*/ 535 h 657"/>
              <a:gd name="T92" fmla="*/ 585 w 657"/>
              <a:gd name="T93" fmla="*/ 468 h 657"/>
              <a:gd name="T94" fmla="*/ 614 w 657"/>
              <a:gd name="T95" fmla="*/ 387 h 657"/>
              <a:gd name="T96" fmla="*/ 620 w 657"/>
              <a:gd name="T97" fmla="*/ 328 h 657"/>
              <a:gd name="T98" fmla="*/ 608 w 657"/>
              <a:gd name="T99" fmla="*/ 242 h 657"/>
              <a:gd name="T100" fmla="*/ 570 w 657"/>
              <a:gd name="T101" fmla="*/ 165 h 657"/>
              <a:gd name="T102" fmla="*/ 514 w 657"/>
              <a:gd name="T103" fmla="*/ 104 h 657"/>
              <a:gd name="T104" fmla="*/ 442 w 657"/>
              <a:gd name="T105" fmla="*/ 61 h 657"/>
              <a:gd name="T106" fmla="*/ 359 w 657"/>
              <a:gd name="T107" fmla="*/ 39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57" h="657">
                <a:moveTo>
                  <a:pt x="330" y="657"/>
                </a:moveTo>
                <a:lnTo>
                  <a:pt x="330" y="657"/>
                </a:lnTo>
                <a:lnTo>
                  <a:pt x="312" y="657"/>
                </a:lnTo>
                <a:lnTo>
                  <a:pt x="296" y="656"/>
                </a:lnTo>
                <a:lnTo>
                  <a:pt x="279" y="653"/>
                </a:lnTo>
                <a:lnTo>
                  <a:pt x="262" y="650"/>
                </a:lnTo>
                <a:lnTo>
                  <a:pt x="246" y="647"/>
                </a:lnTo>
                <a:lnTo>
                  <a:pt x="231" y="642"/>
                </a:lnTo>
                <a:lnTo>
                  <a:pt x="201" y="631"/>
                </a:lnTo>
                <a:lnTo>
                  <a:pt x="172" y="618"/>
                </a:lnTo>
                <a:lnTo>
                  <a:pt x="146" y="600"/>
                </a:lnTo>
                <a:lnTo>
                  <a:pt x="120" y="582"/>
                </a:lnTo>
                <a:lnTo>
                  <a:pt x="97" y="560"/>
                </a:lnTo>
                <a:lnTo>
                  <a:pt x="76" y="537"/>
                </a:lnTo>
                <a:lnTo>
                  <a:pt x="57" y="512"/>
                </a:lnTo>
                <a:lnTo>
                  <a:pt x="39" y="485"/>
                </a:lnTo>
                <a:lnTo>
                  <a:pt x="26" y="457"/>
                </a:lnTo>
                <a:lnTo>
                  <a:pt x="15" y="426"/>
                </a:lnTo>
                <a:lnTo>
                  <a:pt x="11" y="411"/>
                </a:lnTo>
                <a:lnTo>
                  <a:pt x="7" y="395"/>
                </a:lnTo>
                <a:lnTo>
                  <a:pt x="4" y="379"/>
                </a:lnTo>
                <a:lnTo>
                  <a:pt x="2" y="361"/>
                </a:lnTo>
                <a:lnTo>
                  <a:pt x="0" y="345"/>
                </a:lnTo>
                <a:lnTo>
                  <a:pt x="0" y="328"/>
                </a:lnTo>
                <a:lnTo>
                  <a:pt x="0" y="328"/>
                </a:lnTo>
                <a:lnTo>
                  <a:pt x="0" y="312"/>
                </a:lnTo>
                <a:lnTo>
                  <a:pt x="2" y="294"/>
                </a:lnTo>
                <a:lnTo>
                  <a:pt x="4" y="278"/>
                </a:lnTo>
                <a:lnTo>
                  <a:pt x="7" y="262"/>
                </a:lnTo>
                <a:lnTo>
                  <a:pt x="11" y="246"/>
                </a:lnTo>
                <a:lnTo>
                  <a:pt x="15" y="231"/>
                </a:lnTo>
                <a:lnTo>
                  <a:pt x="26" y="200"/>
                </a:lnTo>
                <a:lnTo>
                  <a:pt x="39" y="172"/>
                </a:lnTo>
                <a:lnTo>
                  <a:pt x="57" y="145"/>
                </a:lnTo>
                <a:lnTo>
                  <a:pt x="76" y="120"/>
                </a:lnTo>
                <a:lnTo>
                  <a:pt x="97" y="95"/>
                </a:lnTo>
                <a:lnTo>
                  <a:pt x="120" y="75"/>
                </a:lnTo>
                <a:lnTo>
                  <a:pt x="146" y="56"/>
                </a:lnTo>
                <a:lnTo>
                  <a:pt x="172" y="39"/>
                </a:lnTo>
                <a:lnTo>
                  <a:pt x="201" y="26"/>
                </a:lnTo>
                <a:lnTo>
                  <a:pt x="231" y="15"/>
                </a:lnTo>
                <a:lnTo>
                  <a:pt x="246" y="9"/>
                </a:lnTo>
                <a:lnTo>
                  <a:pt x="262" y="7"/>
                </a:lnTo>
                <a:lnTo>
                  <a:pt x="279" y="4"/>
                </a:lnTo>
                <a:lnTo>
                  <a:pt x="296" y="1"/>
                </a:lnTo>
                <a:lnTo>
                  <a:pt x="312" y="0"/>
                </a:lnTo>
                <a:lnTo>
                  <a:pt x="330" y="0"/>
                </a:lnTo>
                <a:lnTo>
                  <a:pt x="330" y="0"/>
                </a:lnTo>
                <a:lnTo>
                  <a:pt x="346" y="0"/>
                </a:lnTo>
                <a:lnTo>
                  <a:pt x="363" y="1"/>
                </a:lnTo>
                <a:lnTo>
                  <a:pt x="379" y="4"/>
                </a:lnTo>
                <a:lnTo>
                  <a:pt x="395" y="7"/>
                </a:lnTo>
                <a:lnTo>
                  <a:pt x="411" y="9"/>
                </a:lnTo>
                <a:lnTo>
                  <a:pt x="426" y="15"/>
                </a:lnTo>
                <a:lnTo>
                  <a:pt x="457" y="26"/>
                </a:lnTo>
                <a:lnTo>
                  <a:pt x="485" y="39"/>
                </a:lnTo>
                <a:lnTo>
                  <a:pt x="512" y="56"/>
                </a:lnTo>
                <a:lnTo>
                  <a:pt x="538" y="75"/>
                </a:lnTo>
                <a:lnTo>
                  <a:pt x="562" y="95"/>
                </a:lnTo>
                <a:lnTo>
                  <a:pt x="582" y="120"/>
                </a:lnTo>
                <a:lnTo>
                  <a:pt x="601" y="145"/>
                </a:lnTo>
                <a:lnTo>
                  <a:pt x="618" y="172"/>
                </a:lnTo>
                <a:lnTo>
                  <a:pt x="632" y="200"/>
                </a:lnTo>
                <a:lnTo>
                  <a:pt x="643" y="231"/>
                </a:lnTo>
                <a:lnTo>
                  <a:pt x="648" y="246"/>
                </a:lnTo>
                <a:lnTo>
                  <a:pt x="651" y="262"/>
                </a:lnTo>
                <a:lnTo>
                  <a:pt x="655" y="278"/>
                </a:lnTo>
                <a:lnTo>
                  <a:pt x="656" y="294"/>
                </a:lnTo>
                <a:lnTo>
                  <a:pt x="657" y="312"/>
                </a:lnTo>
                <a:lnTo>
                  <a:pt x="657" y="328"/>
                </a:lnTo>
                <a:lnTo>
                  <a:pt x="657" y="328"/>
                </a:lnTo>
                <a:lnTo>
                  <a:pt x="657" y="345"/>
                </a:lnTo>
                <a:lnTo>
                  <a:pt x="656" y="361"/>
                </a:lnTo>
                <a:lnTo>
                  <a:pt x="655" y="379"/>
                </a:lnTo>
                <a:lnTo>
                  <a:pt x="651" y="395"/>
                </a:lnTo>
                <a:lnTo>
                  <a:pt x="648" y="411"/>
                </a:lnTo>
                <a:lnTo>
                  <a:pt x="643" y="426"/>
                </a:lnTo>
                <a:lnTo>
                  <a:pt x="632" y="457"/>
                </a:lnTo>
                <a:lnTo>
                  <a:pt x="618" y="485"/>
                </a:lnTo>
                <a:lnTo>
                  <a:pt x="601" y="512"/>
                </a:lnTo>
                <a:lnTo>
                  <a:pt x="582" y="537"/>
                </a:lnTo>
                <a:lnTo>
                  <a:pt x="562" y="560"/>
                </a:lnTo>
                <a:lnTo>
                  <a:pt x="538" y="582"/>
                </a:lnTo>
                <a:lnTo>
                  <a:pt x="512" y="600"/>
                </a:lnTo>
                <a:lnTo>
                  <a:pt x="485" y="618"/>
                </a:lnTo>
                <a:lnTo>
                  <a:pt x="457" y="631"/>
                </a:lnTo>
                <a:lnTo>
                  <a:pt x="426" y="642"/>
                </a:lnTo>
                <a:lnTo>
                  <a:pt x="411" y="647"/>
                </a:lnTo>
                <a:lnTo>
                  <a:pt x="395" y="650"/>
                </a:lnTo>
                <a:lnTo>
                  <a:pt x="379" y="653"/>
                </a:lnTo>
                <a:lnTo>
                  <a:pt x="363" y="656"/>
                </a:lnTo>
                <a:lnTo>
                  <a:pt x="346" y="657"/>
                </a:lnTo>
                <a:lnTo>
                  <a:pt x="330" y="657"/>
                </a:lnTo>
                <a:lnTo>
                  <a:pt x="330" y="657"/>
                </a:lnTo>
                <a:close/>
                <a:moveTo>
                  <a:pt x="330" y="38"/>
                </a:moveTo>
                <a:lnTo>
                  <a:pt x="330" y="38"/>
                </a:lnTo>
                <a:lnTo>
                  <a:pt x="299" y="39"/>
                </a:lnTo>
                <a:lnTo>
                  <a:pt x="270" y="43"/>
                </a:lnTo>
                <a:lnTo>
                  <a:pt x="242" y="50"/>
                </a:lnTo>
                <a:lnTo>
                  <a:pt x="215" y="61"/>
                </a:lnTo>
                <a:lnTo>
                  <a:pt x="190" y="73"/>
                </a:lnTo>
                <a:lnTo>
                  <a:pt x="166" y="87"/>
                </a:lnTo>
                <a:lnTo>
                  <a:pt x="144" y="104"/>
                </a:lnTo>
                <a:lnTo>
                  <a:pt x="123" y="122"/>
                </a:lnTo>
                <a:lnTo>
                  <a:pt x="104" y="144"/>
                </a:lnTo>
                <a:lnTo>
                  <a:pt x="88" y="165"/>
                </a:lnTo>
                <a:lnTo>
                  <a:pt x="73" y="189"/>
                </a:lnTo>
                <a:lnTo>
                  <a:pt x="61" y="215"/>
                </a:lnTo>
                <a:lnTo>
                  <a:pt x="52" y="242"/>
                </a:lnTo>
                <a:lnTo>
                  <a:pt x="43" y="270"/>
                </a:lnTo>
                <a:lnTo>
                  <a:pt x="39" y="298"/>
                </a:lnTo>
                <a:lnTo>
                  <a:pt x="38" y="328"/>
                </a:lnTo>
                <a:lnTo>
                  <a:pt x="38" y="328"/>
                </a:lnTo>
                <a:lnTo>
                  <a:pt x="39" y="359"/>
                </a:lnTo>
                <a:lnTo>
                  <a:pt x="43" y="387"/>
                </a:lnTo>
                <a:lnTo>
                  <a:pt x="52" y="415"/>
                </a:lnTo>
                <a:lnTo>
                  <a:pt x="61" y="442"/>
                </a:lnTo>
                <a:lnTo>
                  <a:pt x="73" y="468"/>
                </a:lnTo>
                <a:lnTo>
                  <a:pt x="88" y="492"/>
                </a:lnTo>
                <a:lnTo>
                  <a:pt x="104" y="513"/>
                </a:lnTo>
                <a:lnTo>
                  <a:pt x="123" y="535"/>
                </a:lnTo>
                <a:lnTo>
                  <a:pt x="144" y="553"/>
                </a:lnTo>
                <a:lnTo>
                  <a:pt x="166" y="570"/>
                </a:lnTo>
                <a:lnTo>
                  <a:pt x="190" y="584"/>
                </a:lnTo>
                <a:lnTo>
                  <a:pt x="215" y="596"/>
                </a:lnTo>
                <a:lnTo>
                  <a:pt x="242" y="606"/>
                </a:lnTo>
                <a:lnTo>
                  <a:pt x="270" y="614"/>
                </a:lnTo>
                <a:lnTo>
                  <a:pt x="299" y="618"/>
                </a:lnTo>
                <a:lnTo>
                  <a:pt x="330" y="619"/>
                </a:lnTo>
                <a:lnTo>
                  <a:pt x="330" y="619"/>
                </a:lnTo>
                <a:lnTo>
                  <a:pt x="359" y="618"/>
                </a:lnTo>
                <a:lnTo>
                  <a:pt x="387" y="614"/>
                </a:lnTo>
                <a:lnTo>
                  <a:pt x="416" y="606"/>
                </a:lnTo>
                <a:lnTo>
                  <a:pt x="442" y="596"/>
                </a:lnTo>
                <a:lnTo>
                  <a:pt x="468" y="584"/>
                </a:lnTo>
                <a:lnTo>
                  <a:pt x="492" y="570"/>
                </a:lnTo>
                <a:lnTo>
                  <a:pt x="514" y="553"/>
                </a:lnTo>
                <a:lnTo>
                  <a:pt x="535" y="535"/>
                </a:lnTo>
                <a:lnTo>
                  <a:pt x="554" y="513"/>
                </a:lnTo>
                <a:lnTo>
                  <a:pt x="570" y="492"/>
                </a:lnTo>
                <a:lnTo>
                  <a:pt x="585" y="468"/>
                </a:lnTo>
                <a:lnTo>
                  <a:pt x="597" y="442"/>
                </a:lnTo>
                <a:lnTo>
                  <a:pt x="608" y="415"/>
                </a:lnTo>
                <a:lnTo>
                  <a:pt x="614" y="387"/>
                </a:lnTo>
                <a:lnTo>
                  <a:pt x="618" y="359"/>
                </a:lnTo>
                <a:lnTo>
                  <a:pt x="620" y="328"/>
                </a:lnTo>
                <a:lnTo>
                  <a:pt x="620" y="328"/>
                </a:lnTo>
                <a:lnTo>
                  <a:pt x="618" y="298"/>
                </a:lnTo>
                <a:lnTo>
                  <a:pt x="614" y="270"/>
                </a:lnTo>
                <a:lnTo>
                  <a:pt x="608" y="242"/>
                </a:lnTo>
                <a:lnTo>
                  <a:pt x="597" y="215"/>
                </a:lnTo>
                <a:lnTo>
                  <a:pt x="585" y="189"/>
                </a:lnTo>
                <a:lnTo>
                  <a:pt x="570" y="165"/>
                </a:lnTo>
                <a:lnTo>
                  <a:pt x="554" y="144"/>
                </a:lnTo>
                <a:lnTo>
                  <a:pt x="535" y="122"/>
                </a:lnTo>
                <a:lnTo>
                  <a:pt x="514" y="104"/>
                </a:lnTo>
                <a:lnTo>
                  <a:pt x="492" y="87"/>
                </a:lnTo>
                <a:lnTo>
                  <a:pt x="468" y="73"/>
                </a:lnTo>
                <a:lnTo>
                  <a:pt x="442" y="61"/>
                </a:lnTo>
                <a:lnTo>
                  <a:pt x="416" y="50"/>
                </a:lnTo>
                <a:lnTo>
                  <a:pt x="387" y="43"/>
                </a:lnTo>
                <a:lnTo>
                  <a:pt x="359" y="39"/>
                </a:lnTo>
                <a:lnTo>
                  <a:pt x="330" y="38"/>
                </a:lnTo>
                <a:lnTo>
                  <a:pt x="330" y="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22" name="Freeform 56">
            <a:extLst>
              <a:ext uri="{FF2B5EF4-FFF2-40B4-BE49-F238E27FC236}">
                <a16:creationId xmlns:a16="http://schemas.microsoft.com/office/drawing/2014/main" id="{D83802D1-176C-4DDC-A78A-36C549807D3C}"/>
              </a:ext>
            </a:extLst>
          </p:cNvPr>
          <p:cNvSpPr>
            <a:spLocks noEditPoints="1"/>
          </p:cNvSpPr>
          <p:nvPr/>
        </p:nvSpPr>
        <p:spPr bwMode="auto">
          <a:xfrm>
            <a:off x="746218" y="3315882"/>
            <a:ext cx="822960" cy="822960"/>
          </a:xfrm>
          <a:custGeom>
            <a:avLst/>
            <a:gdLst>
              <a:gd name="T0" fmla="*/ 312 w 659"/>
              <a:gd name="T1" fmla="*/ 657 h 657"/>
              <a:gd name="T2" fmla="*/ 264 w 659"/>
              <a:gd name="T3" fmla="*/ 650 h 657"/>
              <a:gd name="T4" fmla="*/ 202 w 659"/>
              <a:gd name="T5" fmla="*/ 632 h 657"/>
              <a:gd name="T6" fmla="*/ 120 w 659"/>
              <a:gd name="T7" fmla="*/ 582 h 657"/>
              <a:gd name="T8" fmla="*/ 57 w 659"/>
              <a:gd name="T9" fmla="*/ 512 h 657"/>
              <a:gd name="T10" fmla="*/ 15 w 659"/>
              <a:gd name="T11" fmla="*/ 426 h 657"/>
              <a:gd name="T12" fmla="*/ 4 w 659"/>
              <a:gd name="T13" fmla="*/ 379 h 657"/>
              <a:gd name="T14" fmla="*/ 0 w 659"/>
              <a:gd name="T15" fmla="*/ 328 h 657"/>
              <a:gd name="T16" fmla="*/ 2 w 659"/>
              <a:gd name="T17" fmla="*/ 294 h 657"/>
              <a:gd name="T18" fmla="*/ 11 w 659"/>
              <a:gd name="T19" fmla="*/ 246 h 657"/>
              <a:gd name="T20" fmla="*/ 41 w 659"/>
              <a:gd name="T21" fmla="*/ 172 h 657"/>
              <a:gd name="T22" fmla="*/ 97 w 659"/>
              <a:gd name="T23" fmla="*/ 96 h 657"/>
              <a:gd name="T24" fmla="*/ 172 w 659"/>
              <a:gd name="T25" fmla="*/ 39 h 657"/>
              <a:gd name="T26" fmla="*/ 248 w 659"/>
              <a:gd name="T27" fmla="*/ 10 h 657"/>
              <a:gd name="T28" fmla="*/ 296 w 659"/>
              <a:gd name="T29" fmla="*/ 2 h 657"/>
              <a:gd name="T30" fmla="*/ 330 w 659"/>
              <a:gd name="T31" fmla="*/ 0 h 657"/>
              <a:gd name="T32" fmla="*/ 379 w 659"/>
              <a:gd name="T33" fmla="*/ 3 h 657"/>
              <a:gd name="T34" fmla="*/ 428 w 659"/>
              <a:gd name="T35" fmla="*/ 15 h 657"/>
              <a:gd name="T36" fmla="*/ 514 w 659"/>
              <a:gd name="T37" fmla="*/ 57 h 657"/>
              <a:gd name="T38" fmla="*/ 583 w 659"/>
              <a:gd name="T39" fmla="*/ 120 h 657"/>
              <a:gd name="T40" fmla="*/ 632 w 659"/>
              <a:gd name="T41" fmla="*/ 200 h 657"/>
              <a:gd name="T42" fmla="*/ 652 w 659"/>
              <a:gd name="T43" fmla="*/ 262 h 657"/>
              <a:gd name="T44" fmla="*/ 657 w 659"/>
              <a:gd name="T45" fmla="*/ 312 h 657"/>
              <a:gd name="T46" fmla="*/ 657 w 659"/>
              <a:gd name="T47" fmla="*/ 346 h 657"/>
              <a:gd name="T48" fmla="*/ 652 w 659"/>
              <a:gd name="T49" fmla="*/ 395 h 657"/>
              <a:gd name="T50" fmla="*/ 632 w 659"/>
              <a:gd name="T51" fmla="*/ 457 h 657"/>
              <a:gd name="T52" fmla="*/ 583 w 659"/>
              <a:gd name="T53" fmla="*/ 538 h 657"/>
              <a:gd name="T54" fmla="*/ 514 w 659"/>
              <a:gd name="T55" fmla="*/ 601 h 657"/>
              <a:gd name="T56" fmla="*/ 428 w 659"/>
              <a:gd name="T57" fmla="*/ 642 h 657"/>
              <a:gd name="T58" fmla="*/ 379 w 659"/>
              <a:gd name="T59" fmla="*/ 653 h 657"/>
              <a:gd name="T60" fmla="*/ 330 w 659"/>
              <a:gd name="T61" fmla="*/ 657 h 657"/>
              <a:gd name="T62" fmla="*/ 330 w 659"/>
              <a:gd name="T63" fmla="*/ 38 h 657"/>
              <a:gd name="T64" fmla="*/ 244 w 659"/>
              <a:gd name="T65" fmla="*/ 50 h 657"/>
              <a:gd name="T66" fmla="*/ 167 w 659"/>
              <a:gd name="T67" fmla="*/ 88 h 657"/>
              <a:gd name="T68" fmla="*/ 105 w 659"/>
              <a:gd name="T69" fmla="*/ 144 h 657"/>
              <a:gd name="T70" fmla="*/ 61 w 659"/>
              <a:gd name="T71" fmla="*/ 215 h 657"/>
              <a:gd name="T72" fmla="*/ 39 w 659"/>
              <a:gd name="T73" fmla="*/ 298 h 657"/>
              <a:gd name="T74" fmla="*/ 39 w 659"/>
              <a:gd name="T75" fmla="*/ 359 h 657"/>
              <a:gd name="T76" fmla="*/ 61 w 659"/>
              <a:gd name="T77" fmla="*/ 442 h 657"/>
              <a:gd name="T78" fmla="*/ 105 w 659"/>
              <a:gd name="T79" fmla="*/ 513 h 657"/>
              <a:gd name="T80" fmla="*/ 167 w 659"/>
              <a:gd name="T81" fmla="*/ 570 h 657"/>
              <a:gd name="T82" fmla="*/ 244 w 659"/>
              <a:gd name="T83" fmla="*/ 606 h 657"/>
              <a:gd name="T84" fmla="*/ 330 w 659"/>
              <a:gd name="T85" fmla="*/ 620 h 657"/>
              <a:gd name="T86" fmla="*/ 389 w 659"/>
              <a:gd name="T87" fmla="*/ 614 h 657"/>
              <a:gd name="T88" fmla="*/ 468 w 659"/>
              <a:gd name="T89" fmla="*/ 585 h 657"/>
              <a:gd name="T90" fmla="*/ 535 w 659"/>
              <a:gd name="T91" fmla="*/ 535 h 657"/>
              <a:gd name="T92" fmla="*/ 585 w 659"/>
              <a:gd name="T93" fmla="*/ 468 h 657"/>
              <a:gd name="T94" fmla="*/ 614 w 659"/>
              <a:gd name="T95" fmla="*/ 387 h 657"/>
              <a:gd name="T96" fmla="*/ 621 w 659"/>
              <a:gd name="T97" fmla="*/ 328 h 657"/>
              <a:gd name="T98" fmla="*/ 608 w 659"/>
              <a:gd name="T99" fmla="*/ 242 h 657"/>
              <a:gd name="T100" fmla="*/ 571 w 659"/>
              <a:gd name="T101" fmla="*/ 166 h 657"/>
              <a:gd name="T102" fmla="*/ 515 w 659"/>
              <a:gd name="T103" fmla="*/ 104 h 657"/>
              <a:gd name="T104" fmla="*/ 442 w 659"/>
              <a:gd name="T105" fmla="*/ 61 h 657"/>
              <a:gd name="T106" fmla="*/ 359 w 659"/>
              <a:gd name="T107" fmla="*/ 39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59" h="657">
                <a:moveTo>
                  <a:pt x="330" y="657"/>
                </a:moveTo>
                <a:lnTo>
                  <a:pt x="330" y="657"/>
                </a:lnTo>
                <a:lnTo>
                  <a:pt x="312" y="657"/>
                </a:lnTo>
                <a:lnTo>
                  <a:pt x="296" y="656"/>
                </a:lnTo>
                <a:lnTo>
                  <a:pt x="280" y="653"/>
                </a:lnTo>
                <a:lnTo>
                  <a:pt x="264" y="650"/>
                </a:lnTo>
                <a:lnTo>
                  <a:pt x="248" y="646"/>
                </a:lnTo>
                <a:lnTo>
                  <a:pt x="231" y="642"/>
                </a:lnTo>
                <a:lnTo>
                  <a:pt x="202" y="632"/>
                </a:lnTo>
                <a:lnTo>
                  <a:pt x="172" y="618"/>
                </a:lnTo>
                <a:lnTo>
                  <a:pt x="146" y="601"/>
                </a:lnTo>
                <a:lnTo>
                  <a:pt x="120" y="582"/>
                </a:lnTo>
                <a:lnTo>
                  <a:pt x="97" y="560"/>
                </a:lnTo>
                <a:lnTo>
                  <a:pt x="76" y="538"/>
                </a:lnTo>
                <a:lnTo>
                  <a:pt x="57" y="512"/>
                </a:lnTo>
                <a:lnTo>
                  <a:pt x="41" y="485"/>
                </a:lnTo>
                <a:lnTo>
                  <a:pt x="26" y="457"/>
                </a:lnTo>
                <a:lnTo>
                  <a:pt x="15" y="426"/>
                </a:lnTo>
                <a:lnTo>
                  <a:pt x="11" y="411"/>
                </a:lnTo>
                <a:lnTo>
                  <a:pt x="7" y="395"/>
                </a:lnTo>
                <a:lnTo>
                  <a:pt x="4" y="379"/>
                </a:lnTo>
                <a:lnTo>
                  <a:pt x="2" y="362"/>
                </a:lnTo>
                <a:lnTo>
                  <a:pt x="0" y="346"/>
                </a:lnTo>
                <a:lnTo>
                  <a:pt x="0" y="328"/>
                </a:lnTo>
                <a:lnTo>
                  <a:pt x="0" y="328"/>
                </a:lnTo>
                <a:lnTo>
                  <a:pt x="0" y="312"/>
                </a:lnTo>
                <a:lnTo>
                  <a:pt x="2" y="294"/>
                </a:lnTo>
                <a:lnTo>
                  <a:pt x="4" y="278"/>
                </a:lnTo>
                <a:lnTo>
                  <a:pt x="7" y="262"/>
                </a:lnTo>
                <a:lnTo>
                  <a:pt x="11" y="246"/>
                </a:lnTo>
                <a:lnTo>
                  <a:pt x="15" y="231"/>
                </a:lnTo>
                <a:lnTo>
                  <a:pt x="26" y="200"/>
                </a:lnTo>
                <a:lnTo>
                  <a:pt x="41" y="172"/>
                </a:lnTo>
                <a:lnTo>
                  <a:pt x="57" y="145"/>
                </a:lnTo>
                <a:lnTo>
                  <a:pt x="76" y="120"/>
                </a:lnTo>
                <a:lnTo>
                  <a:pt x="97" y="96"/>
                </a:lnTo>
                <a:lnTo>
                  <a:pt x="120" y="76"/>
                </a:lnTo>
                <a:lnTo>
                  <a:pt x="146" y="57"/>
                </a:lnTo>
                <a:lnTo>
                  <a:pt x="172" y="39"/>
                </a:lnTo>
                <a:lnTo>
                  <a:pt x="202" y="26"/>
                </a:lnTo>
                <a:lnTo>
                  <a:pt x="231" y="15"/>
                </a:lnTo>
                <a:lnTo>
                  <a:pt x="248" y="10"/>
                </a:lnTo>
                <a:lnTo>
                  <a:pt x="264" y="7"/>
                </a:lnTo>
                <a:lnTo>
                  <a:pt x="280" y="3"/>
                </a:lnTo>
                <a:lnTo>
                  <a:pt x="296" y="2"/>
                </a:lnTo>
                <a:lnTo>
                  <a:pt x="312" y="0"/>
                </a:lnTo>
                <a:lnTo>
                  <a:pt x="330" y="0"/>
                </a:lnTo>
                <a:lnTo>
                  <a:pt x="330" y="0"/>
                </a:lnTo>
                <a:lnTo>
                  <a:pt x="346" y="0"/>
                </a:lnTo>
                <a:lnTo>
                  <a:pt x="363" y="2"/>
                </a:lnTo>
                <a:lnTo>
                  <a:pt x="379" y="3"/>
                </a:lnTo>
                <a:lnTo>
                  <a:pt x="395" y="7"/>
                </a:lnTo>
                <a:lnTo>
                  <a:pt x="411" y="10"/>
                </a:lnTo>
                <a:lnTo>
                  <a:pt x="428" y="15"/>
                </a:lnTo>
                <a:lnTo>
                  <a:pt x="457" y="26"/>
                </a:lnTo>
                <a:lnTo>
                  <a:pt x="485" y="39"/>
                </a:lnTo>
                <a:lnTo>
                  <a:pt x="514" y="57"/>
                </a:lnTo>
                <a:lnTo>
                  <a:pt x="539" y="76"/>
                </a:lnTo>
                <a:lnTo>
                  <a:pt x="562" y="96"/>
                </a:lnTo>
                <a:lnTo>
                  <a:pt x="583" y="120"/>
                </a:lnTo>
                <a:lnTo>
                  <a:pt x="602" y="145"/>
                </a:lnTo>
                <a:lnTo>
                  <a:pt x="618" y="172"/>
                </a:lnTo>
                <a:lnTo>
                  <a:pt x="632" y="200"/>
                </a:lnTo>
                <a:lnTo>
                  <a:pt x="644" y="231"/>
                </a:lnTo>
                <a:lnTo>
                  <a:pt x="648" y="246"/>
                </a:lnTo>
                <a:lnTo>
                  <a:pt x="652" y="262"/>
                </a:lnTo>
                <a:lnTo>
                  <a:pt x="655" y="278"/>
                </a:lnTo>
                <a:lnTo>
                  <a:pt x="656" y="294"/>
                </a:lnTo>
                <a:lnTo>
                  <a:pt x="657" y="312"/>
                </a:lnTo>
                <a:lnTo>
                  <a:pt x="659" y="328"/>
                </a:lnTo>
                <a:lnTo>
                  <a:pt x="659" y="328"/>
                </a:lnTo>
                <a:lnTo>
                  <a:pt x="657" y="346"/>
                </a:lnTo>
                <a:lnTo>
                  <a:pt x="656" y="362"/>
                </a:lnTo>
                <a:lnTo>
                  <a:pt x="655" y="379"/>
                </a:lnTo>
                <a:lnTo>
                  <a:pt x="652" y="395"/>
                </a:lnTo>
                <a:lnTo>
                  <a:pt x="648" y="411"/>
                </a:lnTo>
                <a:lnTo>
                  <a:pt x="644" y="426"/>
                </a:lnTo>
                <a:lnTo>
                  <a:pt x="632" y="457"/>
                </a:lnTo>
                <a:lnTo>
                  <a:pt x="618" y="485"/>
                </a:lnTo>
                <a:lnTo>
                  <a:pt x="602" y="512"/>
                </a:lnTo>
                <a:lnTo>
                  <a:pt x="583" y="538"/>
                </a:lnTo>
                <a:lnTo>
                  <a:pt x="562" y="560"/>
                </a:lnTo>
                <a:lnTo>
                  <a:pt x="539" y="582"/>
                </a:lnTo>
                <a:lnTo>
                  <a:pt x="514" y="601"/>
                </a:lnTo>
                <a:lnTo>
                  <a:pt x="485" y="618"/>
                </a:lnTo>
                <a:lnTo>
                  <a:pt x="457" y="632"/>
                </a:lnTo>
                <a:lnTo>
                  <a:pt x="428" y="642"/>
                </a:lnTo>
                <a:lnTo>
                  <a:pt x="411" y="646"/>
                </a:lnTo>
                <a:lnTo>
                  <a:pt x="395" y="650"/>
                </a:lnTo>
                <a:lnTo>
                  <a:pt x="379" y="653"/>
                </a:lnTo>
                <a:lnTo>
                  <a:pt x="363" y="656"/>
                </a:lnTo>
                <a:lnTo>
                  <a:pt x="346" y="657"/>
                </a:lnTo>
                <a:lnTo>
                  <a:pt x="330" y="657"/>
                </a:lnTo>
                <a:lnTo>
                  <a:pt x="330" y="657"/>
                </a:lnTo>
                <a:close/>
                <a:moveTo>
                  <a:pt x="330" y="38"/>
                </a:moveTo>
                <a:lnTo>
                  <a:pt x="330" y="38"/>
                </a:lnTo>
                <a:lnTo>
                  <a:pt x="300" y="39"/>
                </a:lnTo>
                <a:lnTo>
                  <a:pt x="270" y="43"/>
                </a:lnTo>
                <a:lnTo>
                  <a:pt x="244" y="50"/>
                </a:lnTo>
                <a:lnTo>
                  <a:pt x="217" y="61"/>
                </a:lnTo>
                <a:lnTo>
                  <a:pt x="191" y="73"/>
                </a:lnTo>
                <a:lnTo>
                  <a:pt x="167" y="88"/>
                </a:lnTo>
                <a:lnTo>
                  <a:pt x="144" y="104"/>
                </a:lnTo>
                <a:lnTo>
                  <a:pt x="124" y="123"/>
                </a:lnTo>
                <a:lnTo>
                  <a:pt x="105" y="144"/>
                </a:lnTo>
                <a:lnTo>
                  <a:pt x="88" y="166"/>
                </a:lnTo>
                <a:lnTo>
                  <a:pt x="73" y="190"/>
                </a:lnTo>
                <a:lnTo>
                  <a:pt x="61" y="215"/>
                </a:lnTo>
                <a:lnTo>
                  <a:pt x="51" y="242"/>
                </a:lnTo>
                <a:lnTo>
                  <a:pt x="45" y="270"/>
                </a:lnTo>
                <a:lnTo>
                  <a:pt x="39" y="298"/>
                </a:lnTo>
                <a:lnTo>
                  <a:pt x="38" y="328"/>
                </a:lnTo>
                <a:lnTo>
                  <a:pt x="38" y="328"/>
                </a:lnTo>
                <a:lnTo>
                  <a:pt x="39" y="359"/>
                </a:lnTo>
                <a:lnTo>
                  <a:pt x="45" y="387"/>
                </a:lnTo>
                <a:lnTo>
                  <a:pt x="51" y="415"/>
                </a:lnTo>
                <a:lnTo>
                  <a:pt x="61" y="442"/>
                </a:lnTo>
                <a:lnTo>
                  <a:pt x="73" y="468"/>
                </a:lnTo>
                <a:lnTo>
                  <a:pt x="88" y="492"/>
                </a:lnTo>
                <a:lnTo>
                  <a:pt x="105" y="513"/>
                </a:lnTo>
                <a:lnTo>
                  <a:pt x="124" y="535"/>
                </a:lnTo>
                <a:lnTo>
                  <a:pt x="144" y="554"/>
                </a:lnTo>
                <a:lnTo>
                  <a:pt x="167" y="570"/>
                </a:lnTo>
                <a:lnTo>
                  <a:pt x="191" y="585"/>
                </a:lnTo>
                <a:lnTo>
                  <a:pt x="217" y="597"/>
                </a:lnTo>
                <a:lnTo>
                  <a:pt x="244" y="606"/>
                </a:lnTo>
                <a:lnTo>
                  <a:pt x="270" y="614"/>
                </a:lnTo>
                <a:lnTo>
                  <a:pt x="300" y="618"/>
                </a:lnTo>
                <a:lnTo>
                  <a:pt x="330" y="620"/>
                </a:lnTo>
                <a:lnTo>
                  <a:pt x="330" y="620"/>
                </a:lnTo>
                <a:lnTo>
                  <a:pt x="359" y="618"/>
                </a:lnTo>
                <a:lnTo>
                  <a:pt x="389" y="614"/>
                </a:lnTo>
                <a:lnTo>
                  <a:pt x="415" y="606"/>
                </a:lnTo>
                <a:lnTo>
                  <a:pt x="442" y="597"/>
                </a:lnTo>
                <a:lnTo>
                  <a:pt x="468" y="585"/>
                </a:lnTo>
                <a:lnTo>
                  <a:pt x="492" y="570"/>
                </a:lnTo>
                <a:lnTo>
                  <a:pt x="515" y="554"/>
                </a:lnTo>
                <a:lnTo>
                  <a:pt x="535" y="535"/>
                </a:lnTo>
                <a:lnTo>
                  <a:pt x="554" y="513"/>
                </a:lnTo>
                <a:lnTo>
                  <a:pt x="571" y="492"/>
                </a:lnTo>
                <a:lnTo>
                  <a:pt x="585" y="468"/>
                </a:lnTo>
                <a:lnTo>
                  <a:pt x="598" y="442"/>
                </a:lnTo>
                <a:lnTo>
                  <a:pt x="608" y="415"/>
                </a:lnTo>
                <a:lnTo>
                  <a:pt x="614" y="387"/>
                </a:lnTo>
                <a:lnTo>
                  <a:pt x="620" y="359"/>
                </a:lnTo>
                <a:lnTo>
                  <a:pt x="621" y="328"/>
                </a:lnTo>
                <a:lnTo>
                  <a:pt x="621" y="328"/>
                </a:lnTo>
                <a:lnTo>
                  <a:pt x="620" y="298"/>
                </a:lnTo>
                <a:lnTo>
                  <a:pt x="614" y="270"/>
                </a:lnTo>
                <a:lnTo>
                  <a:pt x="608" y="242"/>
                </a:lnTo>
                <a:lnTo>
                  <a:pt x="598" y="215"/>
                </a:lnTo>
                <a:lnTo>
                  <a:pt x="585" y="190"/>
                </a:lnTo>
                <a:lnTo>
                  <a:pt x="571" y="166"/>
                </a:lnTo>
                <a:lnTo>
                  <a:pt x="554" y="144"/>
                </a:lnTo>
                <a:lnTo>
                  <a:pt x="535" y="123"/>
                </a:lnTo>
                <a:lnTo>
                  <a:pt x="515" y="104"/>
                </a:lnTo>
                <a:lnTo>
                  <a:pt x="492" y="88"/>
                </a:lnTo>
                <a:lnTo>
                  <a:pt x="468" y="73"/>
                </a:lnTo>
                <a:lnTo>
                  <a:pt x="442" y="61"/>
                </a:lnTo>
                <a:lnTo>
                  <a:pt x="415" y="50"/>
                </a:lnTo>
                <a:lnTo>
                  <a:pt x="389" y="43"/>
                </a:lnTo>
                <a:lnTo>
                  <a:pt x="359" y="39"/>
                </a:lnTo>
                <a:lnTo>
                  <a:pt x="330" y="38"/>
                </a:lnTo>
                <a:lnTo>
                  <a:pt x="330" y="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33" name="Freeform 19">
            <a:extLst>
              <a:ext uri="{FF2B5EF4-FFF2-40B4-BE49-F238E27FC236}">
                <a16:creationId xmlns:a16="http://schemas.microsoft.com/office/drawing/2014/main" id="{E4E5C218-FADA-4A0D-915B-CD500394BC24}"/>
              </a:ext>
            </a:extLst>
          </p:cNvPr>
          <p:cNvSpPr>
            <a:spLocks noEditPoints="1"/>
          </p:cNvSpPr>
          <p:nvPr/>
        </p:nvSpPr>
        <p:spPr bwMode="auto">
          <a:xfrm>
            <a:off x="6204088" y="3317866"/>
            <a:ext cx="822960" cy="822960"/>
          </a:xfrm>
          <a:custGeom>
            <a:avLst/>
            <a:gdLst>
              <a:gd name="T0" fmla="*/ 311 w 657"/>
              <a:gd name="T1" fmla="*/ 657 h 659"/>
              <a:gd name="T2" fmla="*/ 262 w 657"/>
              <a:gd name="T3" fmla="*/ 652 h 659"/>
              <a:gd name="T4" fmla="*/ 200 w 657"/>
              <a:gd name="T5" fmla="*/ 633 h 659"/>
              <a:gd name="T6" fmla="*/ 119 w 657"/>
              <a:gd name="T7" fmla="*/ 583 h 659"/>
              <a:gd name="T8" fmla="*/ 56 w 657"/>
              <a:gd name="T9" fmla="*/ 514 h 659"/>
              <a:gd name="T10" fmla="*/ 15 w 657"/>
              <a:gd name="T11" fmla="*/ 428 h 659"/>
              <a:gd name="T12" fmla="*/ 4 w 657"/>
              <a:gd name="T13" fmla="*/ 379 h 659"/>
              <a:gd name="T14" fmla="*/ 0 w 657"/>
              <a:gd name="T15" fmla="*/ 329 h 659"/>
              <a:gd name="T16" fmla="*/ 1 w 657"/>
              <a:gd name="T17" fmla="*/ 296 h 659"/>
              <a:gd name="T18" fmla="*/ 9 w 657"/>
              <a:gd name="T19" fmla="*/ 248 h 659"/>
              <a:gd name="T20" fmla="*/ 39 w 657"/>
              <a:gd name="T21" fmla="*/ 172 h 659"/>
              <a:gd name="T22" fmla="*/ 97 w 657"/>
              <a:gd name="T23" fmla="*/ 97 h 659"/>
              <a:gd name="T24" fmla="*/ 172 w 657"/>
              <a:gd name="T25" fmla="*/ 41 h 659"/>
              <a:gd name="T26" fmla="*/ 246 w 657"/>
              <a:gd name="T27" fmla="*/ 11 h 659"/>
              <a:gd name="T28" fmla="*/ 295 w 657"/>
              <a:gd name="T29" fmla="*/ 3 h 659"/>
              <a:gd name="T30" fmla="*/ 329 w 657"/>
              <a:gd name="T31" fmla="*/ 0 h 659"/>
              <a:gd name="T32" fmla="*/ 379 w 657"/>
              <a:gd name="T33" fmla="*/ 4 h 659"/>
              <a:gd name="T34" fmla="*/ 426 w 657"/>
              <a:gd name="T35" fmla="*/ 15 h 659"/>
              <a:gd name="T36" fmla="*/ 512 w 657"/>
              <a:gd name="T37" fmla="*/ 57 h 659"/>
              <a:gd name="T38" fmla="*/ 581 w 657"/>
              <a:gd name="T39" fmla="*/ 120 h 659"/>
              <a:gd name="T40" fmla="*/ 631 w 657"/>
              <a:gd name="T41" fmla="*/ 202 h 659"/>
              <a:gd name="T42" fmla="*/ 650 w 657"/>
              <a:gd name="T43" fmla="*/ 264 h 659"/>
              <a:gd name="T44" fmla="*/ 657 w 657"/>
              <a:gd name="T45" fmla="*/ 312 h 659"/>
              <a:gd name="T46" fmla="*/ 657 w 657"/>
              <a:gd name="T47" fmla="*/ 347 h 659"/>
              <a:gd name="T48" fmla="*/ 650 w 657"/>
              <a:gd name="T49" fmla="*/ 395 h 659"/>
              <a:gd name="T50" fmla="*/ 631 w 657"/>
              <a:gd name="T51" fmla="*/ 457 h 659"/>
              <a:gd name="T52" fmla="*/ 581 w 657"/>
              <a:gd name="T53" fmla="*/ 539 h 659"/>
              <a:gd name="T54" fmla="*/ 512 w 657"/>
              <a:gd name="T55" fmla="*/ 602 h 659"/>
              <a:gd name="T56" fmla="*/ 426 w 657"/>
              <a:gd name="T57" fmla="*/ 644 h 659"/>
              <a:gd name="T58" fmla="*/ 379 w 657"/>
              <a:gd name="T59" fmla="*/ 655 h 659"/>
              <a:gd name="T60" fmla="*/ 329 w 657"/>
              <a:gd name="T61" fmla="*/ 659 h 659"/>
              <a:gd name="T62" fmla="*/ 329 w 657"/>
              <a:gd name="T63" fmla="*/ 38 h 659"/>
              <a:gd name="T64" fmla="*/ 242 w 657"/>
              <a:gd name="T65" fmla="*/ 51 h 659"/>
              <a:gd name="T66" fmla="*/ 165 w 657"/>
              <a:gd name="T67" fmla="*/ 88 h 659"/>
              <a:gd name="T68" fmla="*/ 103 w 657"/>
              <a:gd name="T69" fmla="*/ 144 h 659"/>
              <a:gd name="T70" fmla="*/ 60 w 657"/>
              <a:gd name="T71" fmla="*/ 217 h 659"/>
              <a:gd name="T72" fmla="*/ 39 w 657"/>
              <a:gd name="T73" fmla="*/ 300 h 659"/>
              <a:gd name="T74" fmla="*/ 39 w 657"/>
              <a:gd name="T75" fmla="*/ 359 h 659"/>
              <a:gd name="T76" fmla="*/ 60 w 657"/>
              <a:gd name="T77" fmla="*/ 442 h 659"/>
              <a:gd name="T78" fmla="*/ 103 w 657"/>
              <a:gd name="T79" fmla="*/ 515 h 659"/>
              <a:gd name="T80" fmla="*/ 165 w 657"/>
              <a:gd name="T81" fmla="*/ 571 h 659"/>
              <a:gd name="T82" fmla="*/ 242 w 657"/>
              <a:gd name="T83" fmla="*/ 608 h 659"/>
              <a:gd name="T84" fmla="*/ 329 w 657"/>
              <a:gd name="T85" fmla="*/ 621 h 659"/>
              <a:gd name="T86" fmla="*/ 387 w 657"/>
              <a:gd name="T87" fmla="*/ 614 h 659"/>
              <a:gd name="T88" fmla="*/ 467 w 657"/>
              <a:gd name="T89" fmla="*/ 586 h 659"/>
              <a:gd name="T90" fmla="*/ 534 w 657"/>
              <a:gd name="T91" fmla="*/ 535 h 659"/>
              <a:gd name="T92" fmla="*/ 584 w 657"/>
              <a:gd name="T93" fmla="*/ 468 h 659"/>
              <a:gd name="T94" fmla="*/ 614 w 657"/>
              <a:gd name="T95" fmla="*/ 389 h 659"/>
              <a:gd name="T96" fmla="*/ 619 w 657"/>
              <a:gd name="T97" fmla="*/ 329 h 659"/>
              <a:gd name="T98" fmla="*/ 607 w 657"/>
              <a:gd name="T99" fmla="*/ 244 h 659"/>
              <a:gd name="T100" fmla="*/ 569 w 657"/>
              <a:gd name="T101" fmla="*/ 167 h 659"/>
              <a:gd name="T102" fmla="*/ 513 w 657"/>
              <a:gd name="T103" fmla="*/ 105 h 659"/>
              <a:gd name="T104" fmla="*/ 442 w 657"/>
              <a:gd name="T105" fmla="*/ 61 h 659"/>
              <a:gd name="T106" fmla="*/ 358 w 657"/>
              <a:gd name="T107" fmla="*/ 39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57" h="659">
                <a:moveTo>
                  <a:pt x="329" y="659"/>
                </a:moveTo>
                <a:lnTo>
                  <a:pt x="329" y="659"/>
                </a:lnTo>
                <a:lnTo>
                  <a:pt x="311" y="657"/>
                </a:lnTo>
                <a:lnTo>
                  <a:pt x="295" y="657"/>
                </a:lnTo>
                <a:lnTo>
                  <a:pt x="278" y="655"/>
                </a:lnTo>
                <a:lnTo>
                  <a:pt x="262" y="652"/>
                </a:lnTo>
                <a:lnTo>
                  <a:pt x="246" y="648"/>
                </a:lnTo>
                <a:lnTo>
                  <a:pt x="231" y="644"/>
                </a:lnTo>
                <a:lnTo>
                  <a:pt x="200" y="633"/>
                </a:lnTo>
                <a:lnTo>
                  <a:pt x="172" y="618"/>
                </a:lnTo>
                <a:lnTo>
                  <a:pt x="145" y="602"/>
                </a:lnTo>
                <a:lnTo>
                  <a:pt x="119" y="583"/>
                </a:lnTo>
                <a:lnTo>
                  <a:pt x="97" y="562"/>
                </a:lnTo>
                <a:lnTo>
                  <a:pt x="75" y="539"/>
                </a:lnTo>
                <a:lnTo>
                  <a:pt x="56" y="514"/>
                </a:lnTo>
                <a:lnTo>
                  <a:pt x="39" y="487"/>
                </a:lnTo>
                <a:lnTo>
                  <a:pt x="25" y="457"/>
                </a:lnTo>
                <a:lnTo>
                  <a:pt x="15" y="428"/>
                </a:lnTo>
                <a:lnTo>
                  <a:pt x="9" y="411"/>
                </a:lnTo>
                <a:lnTo>
                  <a:pt x="7" y="395"/>
                </a:lnTo>
                <a:lnTo>
                  <a:pt x="4" y="379"/>
                </a:lnTo>
                <a:lnTo>
                  <a:pt x="1" y="363"/>
                </a:lnTo>
                <a:lnTo>
                  <a:pt x="0" y="347"/>
                </a:lnTo>
                <a:lnTo>
                  <a:pt x="0" y="329"/>
                </a:lnTo>
                <a:lnTo>
                  <a:pt x="0" y="329"/>
                </a:lnTo>
                <a:lnTo>
                  <a:pt x="0" y="312"/>
                </a:lnTo>
                <a:lnTo>
                  <a:pt x="1" y="296"/>
                </a:lnTo>
                <a:lnTo>
                  <a:pt x="4" y="280"/>
                </a:lnTo>
                <a:lnTo>
                  <a:pt x="7" y="264"/>
                </a:lnTo>
                <a:lnTo>
                  <a:pt x="9" y="248"/>
                </a:lnTo>
                <a:lnTo>
                  <a:pt x="15" y="231"/>
                </a:lnTo>
                <a:lnTo>
                  <a:pt x="25" y="202"/>
                </a:lnTo>
                <a:lnTo>
                  <a:pt x="39" y="172"/>
                </a:lnTo>
                <a:lnTo>
                  <a:pt x="56" y="145"/>
                </a:lnTo>
                <a:lnTo>
                  <a:pt x="75" y="120"/>
                </a:lnTo>
                <a:lnTo>
                  <a:pt x="97" y="97"/>
                </a:lnTo>
                <a:lnTo>
                  <a:pt x="119" y="76"/>
                </a:lnTo>
                <a:lnTo>
                  <a:pt x="145" y="57"/>
                </a:lnTo>
                <a:lnTo>
                  <a:pt x="172" y="41"/>
                </a:lnTo>
                <a:lnTo>
                  <a:pt x="200" y="27"/>
                </a:lnTo>
                <a:lnTo>
                  <a:pt x="231" y="15"/>
                </a:lnTo>
                <a:lnTo>
                  <a:pt x="246" y="11"/>
                </a:lnTo>
                <a:lnTo>
                  <a:pt x="262" y="7"/>
                </a:lnTo>
                <a:lnTo>
                  <a:pt x="278" y="4"/>
                </a:lnTo>
                <a:lnTo>
                  <a:pt x="295" y="3"/>
                </a:lnTo>
                <a:lnTo>
                  <a:pt x="311" y="2"/>
                </a:lnTo>
                <a:lnTo>
                  <a:pt x="329" y="0"/>
                </a:lnTo>
                <a:lnTo>
                  <a:pt x="329" y="0"/>
                </a:lnTo>
                <a:lnTo>
                  <a:pt x="345" y="2"/>
                </a:lnTo>
                <a:lnTo>
                  <a:pt x="361" y="3"/>
                </a:lnTo>
                <a:lnTo>
                  <a:pt x="379" y="4"/>
                </a:lnTo>
                <a:lnTo>
                  <a:pt x="395" y="7"/>
                </a:lnTo>
                <a:lnTo>
                  <a:pt x="411" y="11"/>
                </a:lnTo>
                <a:lnTo>
                  <a:pt x="426" y="15"/>
                </a:lnTo>
                <a:lnTo>
                  <a:pt x="457" y="27"/>
                </a:lnTo>
                <a:lnTo>
                  <a:pt x="485" y="41"/>
                </a:lnTo>
                <a:lnTo>
                  <a:pt x="512" y="57"/>
                </a:lnTo>
                <a:lnTo>
                  <a:pt x="537" y="76"/>
                </a:lnTo>
                <a:lnTo>
                  <a:pt x="561" y="97"/>
                </a:lnTo>
                <a:lnTo>
                  <a:pt x="581" y="120"/>
                </a:lnTo>
                <a:lnTo>
                  <a:pt x="600" y="145"/>
                </a:lnTo>
                <a:lnTo>
                  <a:pt x="618" y="172"/>
                </a:lnTo>
                <a:lnTo>
                  <a:pt x="631" y="202"/>
                </a:lnTo>
                <a:lnTo>
                  <a:pt x="642" y="231"/>
                </a:lnTo>
                <a:lnTo>
                  <a:pt x="647" y="248"/>
                </a:lnTo>
                <a:lnTo>
                  <a:pt x="650" y="264"/>
                </a:lnTo>
                <a:lnTo>
                  <a:pt x="653" y="280"/>
                </a:lnTo>
                <a:lnTo>
                  <a:pt x="655" y="296"/>
                </a:lnTo>
                <a:lnTo>
                  <a:pt x="657" y="312"/>
                </a:lnTo>
                <a:lnTo>
                  <a:pt x="657" y="329"/>
                </a:lnTo>
                <a:lnTo>
                  <a:pt x="657" y="329"/>
                </a:lnTo>
                <a:lnTo>
                  <a:pt x="657" y="347"/>
                </a:lnTo>
                <a:lnTo>
                  <a:pt x="655" y="363"/>
                </a:lnTo>
                <a:lnTo>
                  <a:pt x="653" y="379"/>
                </a:lnTo>
                <a:lnTo>
                  <a:pt x="650" y="395"/>
                </a:lnTo>
                <a:lnTo>
                  <a:pt x="647" y="411"/>
                </a:lnTo>
                <a:lnTo>
                  <a:pt x="642" y="428"/>
                </a:lnTo>
                <a:lnTo>
                  <a:pt x="631" y="457"/>
                </a:lnTo>
                <a:lnTo>
                  <a:pt x="618" y="487"/>
                </a:lnTo>
                <a:lnTo>
                  <a:pt x="600" y="514"/>
                </a:lnTo>
                <a:lnTo>
                  <a:pt x="581" y="539"/>
                </a:lnTo>
                <a:lnTo>
                  <a:pt x="561" y="562"/>
                </a:lnTo>
                <a:lnTo>
                  <a:pt x="537" y="583"/>
                </a:lnTo>
                <a:lnTo>
                  <a:pt x="512" y="602"/>
                </a:lnTo>
                <a:lnTo>
                  <a:pt x="485" y="618"/>
                </a:lnTo>
                <a:lnTo>
                  <a:pt x="457" y="633"/>
                </a:lnTo>
                <a:lnTo>
                  <a:pt x="426" y="644"/>
                </a:lnTo>
                <a:lnTo>
                  <a:pt x="411" y="648"/>
                </a:lnTo>
                <a:lnTo>
                  <a:pt x="395" y="652"/>
                </a:lnTo>
                <a:lnTo>
                  <a:pt x="379" y="655"/>
                </a:lnTo>
                <a:lnTo>
                  <a:pt x="361" y="657"/>
                </a:lnTo>
                <a:lnTo>
                  <a:pt x="345" y="657"/>
                </a:lnTo>
                <a:lnTo>
                  <a:pt x="329" y="659"/>
                </a:lnTo>
                <a:lnTo>
                  <a:pt x="329" y="659"/>
                </a:lnTo>
                <a:close/>
                <a:moveTo>
                  <a:pt x="329" y="38"/>
                </a:moveTo>
                <a:lnTo>
                  <a:pt x="329" y="38"/>
                </a:lnTo>
                <a:lnTo>
                  <a:pt x="298" y="39"/>
                </a:lnTo>
                <a:lnTo>
                  <a:pt x="270" y="45"/>
                </a:lnTo>
                <a:lnTo>
                  <a:pt x="242" y="51"/>
                </a:lnTo>
                <a:lnTo>
                  <a:pt x="215" y="61"/>
                </a:lnTo>
                <a:lnTo>
                  <a:pt x="189" y="73"/>
                </a:lnTo>
                <a:lnTo>
                  <a:pt x="165" y="88"/>
                </a:lnTo>
                <a:lnTo>
                  <a:pt x="144" y="105"/>
                </a:lnTo>
                <a:lnTo>
                  <a:pt x="122" y="124"/>
                </a:lnTo>
                <a:lnTo>
                  <a:pt x="103" y="144"/>
                </a:lnTo>
                <a:lnTo>
                  <a:pt x="87" y="167"/>
                </a:lnTo>
                <a:lnTo>
                  <a:pt x="72" y="191"/>
                </a:lnTo>
                <a:lnTo>
                  <a:pt x="60" y="217"/>
                </a:lnTo>
                <a:lnTo>
                  <a:pt x="51" y="244"/>
                </a:lnTo>
                <a:lnTo>
                  <a:pt x="43" y="270"/>
                </a:lnTo>
                <a:lnTo>
                  <a:pt x="39" y="300"/>
                </a:lnTo>
                <a:lnTo>
                  <a:pt x="37" y="329"/>
                </a:lnTo>
                <a:lnTo>
                  <a:pt x="37" y="329"/>
                </a:lnTo>
                <a:lnTo>
                  <a:pt x="39" y="359"/>
                </a:lnTo>
                <a:lnTo>
                  <a:pt x="43" y="389"/>
                </a:lnTo>
                <a:lnTo>
                  <a:pt x="51" y="415"/>
                </a:lnTo>
                <a:lnTo>
                  <a:pt x="60" y="442"/>
                </a:lnTo>
                <a:lnTo>
                  <a:pt x="72" y="468"/>
                </a:lnTo>
                <a:lnTo>
                  <a:pt x="87" y="492"/>
                </a:lnTo>
                <a:lnTo>
                  <a:pt x="103" y="515"/>
                </a:lnTo>
                <a:lnTo>
                  <a:pt x="122" y="535"/>
                </a:lnTo>
                <a:lnTo>
                  <a:pt x="144" y="554"/>
                </a:lnTo>
                <a:lnTo>
                  <a:pt x="165" y="571"/>
                </a:lnTo>
                <a:lnTo>
                  <a:pt x="189" y="586"/>
                </a:lnTo>
                <a:lnTo>
                  <a:pt x="215" y="598"/>
                </a:lnTo>
                <a:lnTo>
                  <a:pt x="242" y="608"/>
                </a:lnTo>
                <a:lnTo>
                  <a:pt x="270" y="614"/>
                </a:lnTo>
                <a:lnTo>
                  <a:pt x="298" y="620"/>
                </a:lnTo>
                <a:lnTo>
                  <a:pt x="329" y="621"/>
                </a:lnTo>
                <a:lnTo>
                  <a:pt x="329" y="621"/>
                </a:lnTo>
                <a:lnTo>
                  <a:pt x="358" y="620"/>
                </a:lnTo>
                <a:lnTo>
                  <a:pt x="387" y="614"/>
                </a:lnTo>
                <a:lnTo>
                  <a:pt x="415" y="608"/>
                </a:lnTo>
                <a:lnTo>
                  <a:pt x="442" y="598"/>
                </a:lnTo>
                <a:lnTo>
                  <a:pt x="467" y="586"/>
                </a:lnTo>
                <a:lnTo>
                  <a:pt x="491" y="571"/>
                </a:lnTo>
                <a:lnTo>
                  <a:pt x="513" y="554"/>
                </a:lnTo>
                <a:lnTo>
                  <a:pt x="534" y="535"/>
                </a:lnTo>
                <a:lnTo>
                  <a:pt x="553" y="515"/>
                </a:lnTo>
                <a:lnTo>
                  <a:pt x="569" y="492"/>
                </a:lnTo>
                <a:lnTo>
                  <a:pt x="584" y="468"/>
                </a:lnTo>
                <a:lnTo>
                  <a:pt x="596" y="442"/>
                </a:lnTo>
                <a:lnTo>
                  <a:pt x="607" y="415"/>
                </a:lnTo>
                <a:lnTo>
                  <a:pt x="614" y="389"/>
                </a:lnTo>
                <a:lnTo>
                  <a:pt x="618" y="359"/>
                </a:lnTo>
                <a:lnTo>
                  <a:pt x="619" y="329"/>
                </a:lnTo>
                <a:lnTo>
                  <a:pt x="619" y="329"/>
                </a:lnTo>
                <a:lnTo>
                  <a:pt x="618" y="300"/>
                </a:lnTo>
                <a:lnTo>
                  <a:pt x="614" y="270"/>
                </a:lnTo>
                <a:lnTo>
                  <a:pt x="607" y="244"/>
                </a:lnTo>
                <a:lnTo>
                  <a:pt x="596" y="217"/>
                </a:lnTo>
                <a:lnTo>
                  <a:pt x="584" y="191"/>
                </a:lnTo>
                <a:lnTo>
                  <a:pt x="569" y="167"/>
                </a:lnTo>
                <a:lnTo>
                  <a:pt x="553" y="144"/>
                </a:lnTo>
                <a:lnTo>
                  <a:pt x="534" y="124"/>
                </a:lnTo>
                <a:lnTo>
                  <a:pt x="513" y="105"/>
                </a:lnTo>
                <a:lnTo>
                  <a:pt x="491" y="88"/>
                </a:lnTo>
                <a:lnTo>
                  <a:pt x="467" y="73"/>
                </a:lnTo>
                <a:lnTo>
                  <a:pt x="442" y="61"/>
                </a:lnTo>
                <a:lnTo>
                  <a:pt x="415" y="51"/>
                </a:lnTo>
                <a:lnTo>
                  <a:pt x="387" y="45"/>
                </a:lnTo>
                <a:lnTo>
                  <a:pt x="358" y="39"/>
                </a:lnTo>
                <a:lnTo>
                  <a:pt x="329" y="38"/>
                </a:lnTo>
                <a:lnTo>
                  <a:pt x="329" y="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E4BCCCA7-39A9-4547-9B76-069C17FF4631}"/>
              </a:ext>
            </a:extLst>
          </p:cNvPr>
          <p:cNvSpPr txBox="1">
            <a:spLocks/>
          </p:cNvSpPr>
          <p:nvPr/>
        </p:nvSpPr>
        <p:spPr>
          <a:xfrm>
            <a:off x="636114" y="811216"/>
            <a:ext cx="10362880" cy="475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12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Open Sans" charset="0"/>
                <a:cs typeface="Open Sans" charset="0"/>
              </a:rPr>
              <a:t>BookVista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Open Sans" charset="0"/>
                <a:cs typeface="Open Sans" charset="0"/>
              </a:rPr>
              <a:t> wishes to engage 100 customers based on the models predictions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B03C786-48C2-47DA-9222-D31F3595FFB4}"/>
              </a:ext>
            </a:extLst>
          </p:cNvPr>
          <p:cNvGrpSpPr/>
          <p:nvPr/>
        </p:nvGrpSpPr>
        <p:grpSpPr>
          <a:xfrm>
            <a:off x="6401929" y="3498992"/>
            <a:ext cx="427222" cy="504265"/>
            <a:chOff x="6145213" y="7040563"/>
            <a:chExt cx="484187" cy="571500"/>
          </a:xfrm>
        </p:grpSpPr>
        <p:sp>
          <p:nvSpPr>
            <p:cNvPr id="66" name="Freeform 365">
              <a:extLst>
                <a:ext uri="{FF2B5EF4-FFF2-40B4-BE49-F238E27FC236}">
                  <a16:creationId xmlns:a16="http://schemas.microsoft.com/office/drawing/2014/main" id="{0A9ECDB0-1BF5-4FD1-A0B4-090571FA53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7288" y="7040563"/>
              <a:ext cx="371475" cy="571500"/>
            </a:xfrm>
            <a:custGeom>
              <a:avLst/>
              <a:gdLst>
                <a:gd name="T0" fmla="*/ 68 w 157"/>
                <a:gd name="T1" fmla="*/ 195 h 241"/>
                <a:gd name="T2" fmla="*/ 68 w 157"/>
                <a:gd name="T3" fmla="*/ 195 h 241"/>
                <a:gd name="T4" fmla="*/ 55 w 157"/>
                <a:gd name="T5" fmla="*/ 146 h 241"/>
                <a:gd name="T6" fmla="*/ 67 w 157"/>
                <a:gd name="T7" fmla="*/ 138 h 241"/>
                <a:gd name="T8" fmla="*/ 82 w 157"/>
                <a:gd name="T9" fmla="*/ 147 h 241"/>
                <a:gd name="T10" fmla="*/ 85 w 157"/>
                <a:gd name="T11" fmla="*/ 147 h 241"/>
                <a:gd name="T12" fmla="*/ 89 w 157"/>
                <a:gd name="T13" fmla="*/ 145 h 241"/>
                <a:gd name="T14" fmla="*/ 87 w 157"/>
                <a:gd name="T15" fmla="*/ 138 h 241"/>
                <a:gd name="T16" fmla="*/ 71 w 157"/>
                <a:gd name="T17" fmla="*/ 129 h 241"/>
                <a:gd name="T18" fmla="*/ 73 w 157"/>
                <a:gd name="T19" fmla="*/ 119 h 241"/>
                <a:gd name="T20" fmla="*/ 67 w 157"/>
                <a:gd name="T21" fmla="*/ 100 h 241"/>
                <a:gd name="T22" fmla="*/ 122 w 157"/>
                <a:gd name="T23" fmla="*/ 43 h 241"/>
                <a:gd name="T24" fmla="*/ 134 w 157"/>
                <a:gd name="T25" fmla="*/ 46 h 241"/>
                <a:gd name="T26" fmla="*/ 157 w 157"/>
                <a:gd name="T27" fmla="*/ 23 h 241"/>
                <a:gd name="T28" fmla="*/ 134 w 157"/>
                <a:gd name="T29" fmla="*/ 0 h 241"/>
                <a:gd name="T30" fmla="*/ 111 w 157"/>
                <a:gd name="T31" fmla="*/ 23 h 241"/>
                <a:gd name="T32" fmla="*/ 115 w 157"/>
                <a:gd name="T33" fmla="*/ 36 h 241"/>
                <a:gd name="T34" fmla="*/ 60 w 157"/>
                <a:gd name="T35" fmla="*/ 93 h 241"/>
                <a:gd name="T36" fmla="*/ 43 w 157"/>
                <a:gd name="T37" fmla="*/ 88 h 241"/>
                <a:gd name="T38" fmla="*/ 33 w 157"/>
                <a:gd name="T39" fmla="*/ 90 h 241"/>
                <a:gd name="T40" fmla="*/ 30 w 157"/>
                <a:gd name="T41" fmla="*/ 84 h 241"/>
                <a:gd name="T42" fmla="*/ 24 w 157"/>
                <a:gd name="T43" fmla="*/ 82 h 241"/>
                <a:gd name="T44" fmla="*/ 22 w 157"/>
                <a:gd name="T45" fmla="*/ 89 h 241"/>
                <a:gd name="T46" fmla="*/ 25 w 157"/>
                <a:gd name="T47" fmla="*/ 95 h 241"/>
                <a:gd name="T48" fmla="*/ 13 w 157"/>
                <a:gd name="T49" fmla="*/ 119 h 241"/>
                <a:gd name="T50" fmla="*/ 15 w 157"/>
                <a:gd name="T51" fmla="*/ 129 h 241"/>
                <a:gd name="T52" fmla="*/ 3 w 157"/>
                <a:gd name="T53" fmla="*/ 135 h 241"/>
                <a:gd name="T54" fmla="*/ 2 w 157"/>
                <a:gd name="T55" fmla="*/ 142 h 241"/>
                <a:gd name="T56" fmla="*/ 6 w 157"/>
                <a:gd name="T57" fmla="*/ 144 h 241"/>
                <a:gd name="T58" fmla="*/ 8 w 157"/>
                <a:gd name="T59" fmla="*/ 144 h 241"/>
                <a:gd name="T60" fmla="*/ 19 w 157"/>
                <a:gd name="T61" fmla="*/ 137 h 241"/>
                <a:gd name="T62" fmla="*/ 43 w 157"/>
                <a:gd name="T63" fmla="*/ 149 h 241"/>
                <a:gd name="T64" fmla="*/ 46 w 157"/>
                <a:gd name="T65" fmla="*/ 149 h 241"/>
                <a:gd name="T66" fmla="*/ 58 w 157"/>
                <a:gd name="T67" fmla="*/ 197 h 241"/>
                <a:gd name="T68" fmla="*/ 45 w 157"/>
                <a:gd name="T69" fmla="*/ 218 h 241"/>
                <a:gd name="T70" fmla="*/ 68 w 157"/>
                <a:gd name="T71" fmla="*/ 241 h 241"/>
                <a:gd name="T72" fmla="*/ 92 w 157"/>
                <a:gd name="T73" fmla="*/ 218 h 241"/>
                <a:gd name="T74" fmla="*/ 68 w 157"/>
                <a:gd name="T75" fmla="*/ 195 h 241"/>
                <a:gd name="T76" fmla="*/ 134 w 157"/>
                <a:gd name="T77" fmla="*/ 10 h 241"/>
                <a:gd name="T78" fmla="*/ 147 w 157"/>
                <a:gd name="T79" fmla="*/ 23 h 241"/>
                <a:gd name="T80" fmla="*/ 134 w 157"/>
                <a:gd name="T81" fmla="*/ 36 h 241"/>
                <a:gd name="T82" fmla="*/ 121 w 157"/>
                <a:gd name="T83" fmla="*/ 23 h 241"/>
                <a:gd name="T84" fmla="*/ 134 w 157"/>
                <a:gd name="T85" fmla="*/ 10 h 241"/>
                <a:gd name="T86" fmla="*/ 23 w 157"/>
                <a:gd name="T87" fmla="*/ 119 h 241"/>
                <a:gd name="T88" fmla="*/ 43 w 157"/>
                <a:gd name="T89" fmla="*/ 98 h 241"/>
                <a:gd name="T90" fmla="*/ 63 w 157"/>
                <a:gd name="T91" fmla="*/ 119 h 241"/>
                <a:gd name="T92" fmla="*/ 43 w 157"/>
                <a:gd name="T93" fmla="*/ 139 h 241"/>
                <a:gd name="T94" fmla="*/ 23 w 157"/>
                <a:gd name="T95" fmla="*/ 119 h 241"/>
                <a:gd name="T96" fmla="*/ 68 w 157"/>
                <a:gd name="T97" fmla="*/ 231 h 241"/>
                <a:gd name="T98" fmla="*/ 55 w 157"/>
                <a:gd name="T99" fmla="*/ 218 h 241"/>
                <a:gd name="T100" fmla="*/ 68 w 157"/>
                <a:gd name="T101" fmla="*/ 205 h 241"/>
                <a:gd name="T102" fmla="*/ 82 w 157"/>
                <a:gd name="T103" fmla="*/ 218 h 241"/>
                <a:gd name="T104" fmla="*/ 68 w 157"/>
                <a:gd name="T105" fmla="*/ 23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7" h="241">
                  <a:moveTo>
                    <a:pt x="68" y="195"/>
                  </a:moveTo>
                  <a:cubicBezTo>
                    <a:pt x="68" y="195"/>
                    <a:pt x="68" y="195"/>
                    <a:pt x="68" y="195"/>
                  </a:cubicBezTo>
                  <a:cubicBezTo>
                    <a:pt x="55" y="146"/>
                    <a:pt x="55" y="146"/>
                    <a:pt x="55" y="146"/>
                  </a:cubicBezTo>
                  <a:cubicBezTo>
                    <a:pt x="60" y="144"/>
                    <a:pt x="63" y="141"/>
                    <a:pt x="67" y="138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83" y="147"/>
                    <a:pt x="84" y="147"/>
                    <a:pt x="85" y="147"/>
                  </a:cubicBezTo>
                  <a:cubicBezTo>
                    <a:pt x="86" y="147"/>
                    <a:pt x="88" y="146"/>
                    <a:pt x="89" y="145"/>
                  </a:cubicBezTo>
                  <a:cubicBezTo>
                    <a:pt x="90" y="142"/>
                    <a:pt x="89" y="139"/>
                    <a:pt x="87" y="138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3" y="126"/>
                    <a:pt x="73" y="122"/>
                    <a:pt x="73" y="119"/>
                  </a:cubicBezTo>
                  <a:cubicBezTo>
                    <a:pt x="73" y="112"/>
                    <a:pt x="71" y="105"/>
                    <a:pt x="67" y="100"/>
                  </a:cubicBezTo>
                  <a:cubicBezTo>
                    <a:pt x="122" y="43"/>
                    <a:pt x="122" y="43"/>
                    <a:pt x="122" y="43"/>
                  </a:cubicBezTo>
                  <a:cubicBezTo>
                    <a:pt x="126" y="45"/>
                    <a:pt x="130" y="46"/>
                    <a:pt x="134" y="46"/>
                  </a:cubicBezTo>
                  <a:cubicBezTo>
                    <a:pt x="147" y="46"/>
                    <a:pt x="157" y="36"/>
                    <a:pt x="157" y="23"/>
                  </a:cubicBezTo>
                  <a:cubicBezTo>
                    <a:pt x="157" y="10"/>
                    <a:pt x="147" y="0"/>
                    <a:pt x="134" y="0"/>
                  </a:cubicBezTo>
                  <a:cubicBezTo>
                    <a:pt x="121" y="0"/>
                    <a:pt x="111" y="10"/>
                    <a:pt x="111" y="23"/>
                  </a:cubicBezTo>
                  <a:cubicBezTo>
                    <a:pt x="111" y="28"/>
                    <a:pt x="112" y="32"/>
                    <a:pt x="115" y="36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55" y="90"/>
                    <a:pt x="49" y="88"/>
                    <a:pt x="43" y="88"/>
                  </a:cubicBezTo>
                  <a:cubicBezTo>
                    <a:pt x="40" y="88"/>
                    <a:pt x="36" y="89"/>
                    <a:pt x="33" y="90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9" y="82"/>
                    <a:pt x="26" y="81"/>
                    <a:pt x="24" y="82"/>
                  </a:cubicBezTo>
                  <a:cubicBezTo>
                    <a:pt x="21" y="84"/>
                    <a:pt x="20" y="87"/>
                    <a:pt x="22" y="89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17" y="100"/>
                    <a:pt x="13" y="109"/>
                    <a:pt x="13" y="119"/>
                  </a:cubicBezTo>
                  <a:cubicBezTo>
                    <a:pt x="13" y="122"/>
                    <a:pt x="13" y="126"/>
                    <a:pt x="15" y="129"/>
                  </a:cubicBezTo>
                  <a:cubicBezTo>
                    <a:pt x="3" y="135"/>
                    <a:pt x="3" y="135"/>
                    <a:pt x="3" y="135"/>
                  </a:cubicBezTo>
                  <a:cubicBezTo>
                    <a:pt x="1" y="136"/>
                    <a:pt x="0" y="139"/>
                    <a:pt x="2" y="142"/>
                  </a:cubicBezTo>
                  <a:cubicBezTo>
                    <a:pt x="2" y="143"/>
                    <a:pt x="4" y="144"/>
                    <a:pt x="6" y="144"/>
                  </a:cubicBezTo>
                  <a:cubicBezTo>
                    <a:pt x="7" y="144"/>
                    <a:pt x="8" y="144"/>
                    <a:pt x="8" y="144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5" y="144"/>
                    <a:pt x="33" y="149"/>
                    <a:pt x="43" y="149"/>
                  </a:cubicBezTo>
                  <a:cubicBezTo>
                    <a:pt x="44" y="149"/>
                    <a:pt x="45" y="149"/>
                    <a:pt x="46" y="149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50" y="201"/>
                    <a:pt x="45" y="209"/>
                    <a:pt x="45" y="218"/>
                  </a:cubicBezTo>
                  <a:cubicBezTo>
                    <a:pt x="45" y="231"/>
                    <a:pt x="56" y="241"/>
                    <a:pt x="68" y="241"/>
                  </a:cubicBezTo>
                  <a:cubicBezTo>
                    <a:pt x="81" y="241"/>
                    <a:pt x="92" y="231"/>
                    <a:pt x="92" y="218"/>
                  </a:cubicBezTo>
                  <a:cubicBezTo>
                    <a:pt x="92" y="205"/>
                    <a:pt x="81" y="195"/>
                    <a:pt x="68" y="195"/>
                  </a:cubicBezTo>
                  <a:close/>
                  <a:moveTo>
                    <a:pt x="134" y="10"/>
                  </a:moveTo>
                  <a:cubicBezTo>
                    <a:pt x="141" y="10"/>
                    <a:pt x="147" y="16"/>
                    <a:pt x="147" y="23"/>
                  </a:cubicBezTo>
                  <a:cubicBezTo>
                    <a:pt x="147" y="30"/>
                    <a:pt x="141" y="36"/>
                    <a:pt x="134" y="36"/>
                  </a:cubicBezTo>
                  <a:cubicBezTo>
                    <a:pt x="127" y="36"/>
                    <a:pt x="121" y="30"/>
                    <a:pt x="121" y="23"/>
                  </a:cubicBezTo>
                  <a:cubicBezTo>
                    <a:pt x="121" y="16"/>
                    <a:pt x="127" y="10"/>
                    <a:pt x="134" y="10"/>
                  </a:cubicBezTo>
                  <a:close/>
                  <a:moveTo>
                    <a:pt x="23" y="119"/>
                  </a:moveTo>
                  <a:cubicBezTo>
                    <a:pt x="23" y="107"/>
                    <a:pt x="32" y="98"/>
                    <a:pt x="43" y="98"/>
                  </a:cubicBezTo>
                  <a:cubicBezTo>
                    <a:pt x="54" y="98"/>
                    <a:pt x="63" y="107"/>
                    <a:pt x="63" y="119"/>
                  </a:cubicBezTo>
                  <a:cubicBezTo>
                    <a:pt x="63" y="130"/>
                    <a:pt x="54" y="139"/>
                    <a:pt x="43" y="139"/>
                  </a:cubicBezTo>
                  <a:cubicBezTo>
                    <a:pt x="32" y="139"/>
                    <a:pt x="23" y="130"/>
                    <a:pt x="23" y="119"/>
                  </a:cubicBezTo>
                  <a:close/>
                  <a:moveTo>
                    <a:pt x="68" y="231"/>
                  </a:moveTo>
                  <a:cubicBezTo>
                    <a:pt x="61" y="231"/>
                    <a:pt x="55" y="225"/>
                    <a:pt x="55" y="218"/>
                  </a:cubicBezTo>
                  <a:cubicBezTo>
                    <a:pt x="55" y="211"/>
                    <a:pt x="61" y="205"/>
                    <a:pt x="68" y="205"/>
                  </a:cubicBezTo>
                  <a:cubicBezTo>
                    <a:pt x="76" y="205"/>
                    <a:pt x="82" y="211"/>
                    <a:pt x="82" y="218"/>
                  </a:cubicBezTo>
                  <a:cubicBezTo>
                    <a:pt x="82" y="225"/>
                    <a:pt x="76" y="231"/>
                    <a:pt x="68" y="23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7" name="Freeform 366">
              <a:extLst>
                <a:ext uri="{FF2B5EF4-FFF2-40B4-BE49-F238E27FC236}">
                  <a16:creationId xmlns:a16="http://schemas.microsoft.com/office/drawing/2014/main" id="{7D96B2F1-204D-4117-B46F-2D8FABAFE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850" y="7434263"/>
              <a:ext cx="82550" cy="66675"/>
            </a:xfrm>
            <a:custGeom>
              <a:avLst/>
              <a:gdLst>
                <a:gd name="T0" fmla="*/ 22 w 35"/>
                <a:gd name="T1" fmla="*/ 3 h 28"/>
                <a:gd name="T2" fmla="*/ 15 w 35"/>
                <a:gd name="T3" fmla="*/ 6 h 28"/>
                <a:gd name="T4" fmla="*/ 8 w 35"/>
                <a:gd name="T5" fmla="*/ 1 h 28"/>
                <a:gd name="T6" fmla="*/ 1 w 35"/>
                <a:gd name="T7" fmla="*/ 3 h 28"/>
                <a:gd name="T8" fmla="*/ 3 w 35"/>
                <a:gd name="T9" fmla="*/ 10 h 28"/>
                <a:gd name="T10" fmla="*/ 10 w 35"/>
                <a:gd name="T11" fmla="*/ 14 h 28"/>
                <a:gd name="T12" fmla="*/ 10 w 35"/>
                <a:gd name="T13" fmla="*/ 16 h 28"/>
                <a:gd name="T14" fmla="*/ 22 w 35"/>
                <a:gd name="T15" fmla="*/ 28 h 28"/>
                <a:gd name="T16" fmla="*/ 35 w 35"/>
                <a:gd name="T17" fmla="*/ 16 h 28"/>
                <a:gd name="T18" fmla="*/ 22 w 35"/>
                <a:gd name="T1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8">
                  <a:moveTo>
                    <a:pt x="22" y="3"/>
                  </a:moveTo>
                  <a:cubicBezTo>
                    <a:pt x="20" y="3"/>
                    <a:pt x="17" y="4"/>
                    <a:pt x="15" y="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2" y="1"/>
                    <a:pt x="1" y="3"/>
                  </a:cubicBezTo>
                  <a:cubicBezTo>
                    <a:pt x="0" y="6"/>
                    <a:pt x="0" y="9"/>
                    <a:pt x="3" y="1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0" y="15"/>
                    <a:pt x="10" y="16"/>
                  </a:cubicBezTo>
                  <a:cubicBezTo>
                    <a:pt x="10" y="22"/>
                    <a:pt x="16" y="28"/>
                    <a:pt x="22" y="28"/>
                  </a:cubicBezTo>
                  <a:cubicBezTo>
                    <a:pt x="29" y="28"/>
                    <a:pt x="35" y="22"/>
                    <a:pt x="35" y="16"/>
                  </a:cubicBezTo>
                  <a:cubicBezTo>
                    <a:pt x="35" y="9"/>
                    <a:pt x="29" y="3"/>
                    <a:pt x="22" y="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8" name="Freeform 367">
              <a:extLst>
                <a:ext uri="{FF2B5EF4-FFF2-40B4-BE49-F238E27FC236}">
                  <a16:creationId xmlns:a16="http://schemas.microsoft.com/office/drawing/2014/main" id="{93E7D27D-119D-40AD-9D1E-0347D30C1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0138" y="7050088"/>
              <a:ext cx="63500" cy="82550"/>
            </a:xfrm>
            <a:custGeom>
              <a:avLst/>
              <a:gdLst>
                <a:gd name="T0" fmla="*/ 26 w 27"/>
                <a:gd name="T1" fmla="*/ 28 h 35"/>
                <a:gd name="T2" fmla="*/ 22 w 27"/>
                <a:gd name="T3" fmla="*/ 21 h 35"/>
                <a:gd name="T4" fmla="*/ 25 w 27"/>
                <a:gd name="T5" fmla="*/ 13 h 35"/>
                <a:gd name="T6" fmla="*/ 12 w 27"/>
                <a:gd name="T7" fmla="*/ 0 h 35"/>
                <a:gd name="T8" fmla="*/ 0 w 27"/>
                <a:gd name="T9" fmla="*/ 13 h 35"/>
                <a:gd name="T10" fmla="*/ 12 w 27"/>
                <a:gd name="T11" fmla="*/ 25 h 35"/>
                <a:gd name="T12" fmla="*/ 13 w 27"/>
                <a:gd name="T13" fmla="*/ 25 h 35"/>
                <a:gd name="T14" fmla="*/ 17 w 27"/>
                <a:gd name="T15" fmla="*/ 33 h 35"/>
                <a:gd name="T16" fmla="*/ 22 w 27"/>
                <a:gd name="T17" fmla="*/ 35 h 35"/>
                <a:gd name="T18" fmla="*/ 24 w 27"/>
                <a:gd name="T19" fmla="*/ 35 h 35"/>
                <a:gd name="T20" fmla="*/ 26 w 27"/>
                <a:gd name="T21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5">
                  <a:moveTo>
                    <a:pt x="26" y="2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4" y="18"/>
                    <a:pt x="25" y="16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20" y="35"/>
                    <a:pt x="22" y="35"/>
                  </a:cubicBezTo>
                  <a:cubicBezTo>
                    <a:pt x="23" y="35"/>
                    <a:pt x="23" y="35"/>
                    <a:pt x="24" y="35"/>
                  </a:cubicBezTo>
                  <a:cubicBezTo>
                    <a:pt x="27" y="33"/>
                    <a:pt x="27" y="30"/>
                    <a:pt x="26" y="2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9" name="Freeform 368">
              <a:extLst>
                <a:ext uri="{FF2B5EF4-FFF2-40B4-BE49-F238E27FC236}">
                  <a16:creationId xmlns:a16="http://schemas.microsoft.com/office/drawing/2014/main" id="{EF63BC46-C0E2-4E4C-8BE1-6015D1F0D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050" y="7150101"/>
              <a:ext cx="47625" cy="66675"/>
            </a:xfrm>
            <a:custGeom>
              <a:avLst/>
              <a:gdLst>
                <a:gd name="T0" fmla="*/ 1 w 20"/>
                <a:gd name="T1" fmla="*/ 8 h 28"/>
                <a:gd name="T2" fmla="*/ 10 w 20"/>
                <a:gd name="T3" fmla="*/ 26 h 28"/>
                <a:gd name="T4" fmla="*/ 15 w 20"/>
                <a:gd name="T5" fmla="*/ 28 h 28"/>
                <a:gd name="T6" fmla="*/ 17 w 20"/>
                <a:gd name="T7" fmla="*/ 28 h 28"/>
                <a:gd name="T8" fmla="*/ 19 w 20"/>
                <a:gd name="T9" fmla="*/ 21 h 28"/>
                <a:gd name="T10" fmla="*/ 10 w 20"/>
                <a:gd name="T11" fmla="*/ 3 h 28"/>
                <a:gd name="T12" fmla="*/ 3 w 20"/>
                <a:gd name="T13" fmla="*/ 1 h 28"/>
                <a:gd name="T14" fmla="*/ 1 w 20"/>
                <a:gd name="T15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" y="8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11" y="27"/>
                    <a:pt x="13" y="28"/>
                    <a:pt x="15" y="28"/>
                  </a:cubicBezTo>
                  <a:cubicBezTo>
                    <a:pt x="15" y="28"/>
                    <a:pt x="16" y="28"/>
                    <a:pt x="17" y="28"/>
                  </a:cubicBezTo>
                  <a:cubicBezTo>
                    <a:pt x="19" y="26"/>
                    <a:pt x="20" y="23"/>
                    <a:pt x="19" y="2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0" y="3"/>
                    <a:pt x="0" y="6"/>
                    <a:pt x="1" y="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0" name="Freeform 369">
              <a:extLst>
                <a:ext uri="{FF2B5EF4-FFF2-40B4-BE49-F238E27FC236}">
                  <a16:creationId xmlns:a16="http://schemas.microsoft.com/office/drawing/2014/main" id="{644554B8-4A2D-4D6E-B11D-DDDBFFF5B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300" y="7386638"/>
              <a:ext cx="68263" cy="49213"/>
            </a:xfrm>
            <a:custGeom>
              <a:avLst/>
              <a:gdLst>
                <a:gd name="T0" fmla="*/ 25 w 29"/>
                <a:gd name="T1" fmla="*/ 12 h 21"/>
                <a:gd name="T2" fmla="*/ 8 w 29"/>
                <a:gd name="T3" fmla="*/ 2 h 21"/>
                <a:gd name="T4" fmla="*/ 1 w 29"/>
                <a:gd name="T5" fmla="*/ 4 h 21"/>
                <a:gd name="T6" fmla="*/ 3 w 29"/>
                <a:gd name="T7" fmla="*/ 10 h 21"/>
                <a:gd name="T8" fmla="*/ 21 w 29"/>
                <a:gd name="T9" fmla="*/ 20 h 21"/>
                <a:gd name="T10" fmla="*/ 23 w 29"/>
                <a:gd name="T11" fmla="*/ 21 h 21"/>
                <a:gd name="T12" fmla="*/ 27 w 29"/>
                <a:gd name="T13" fmla="*/ 18 h 21"/>
                <a:gd name="T14" fmla="*/ 25 w 29"/>
                <a:gd name="T1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1">
                  <a:moveTo>
                    <a:pt x="25" y="1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1"/>
                    <a:pt x="1" y="4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2" y="21"/>
                    <a:pt x="23" y="21"/>
                  </a:cubicBezTo>
                  <a:cubicBezTo>
                    <a:pt x="25" y="21"/>
                    <a:pt x="26" y="20"/>
                    <a:pt x="27" y="18"/>
                  </a:cubicBezTo>
                  <a:cubicBezTo>
                    <a:pt x="29" y="16"/>
                    <a:pt x="28" y="13"/>
                    <a:pt x="25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1" name="Freeform 370">
              <a:extLst>
                <a:ext uri="{FF2B5EF4-FFF2-40B4-BE49-F238E27FC236}">
                  <a16:creationId xmlns:a16="http://schemas.microsoft.com/office/drawing/2014/main" id="{62C3FACE-4F8C-409F-82FD-12B3C8440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7380288"/>
              <a:ext cx="77788" cy="65088"/>
            </a:xfrm>
            <a:custGeom>
              <a:avLst/>
              <a:gdLst>
                <a:gd name="T0" fmla="*/ 25 w 33"/>
                <a:gd name="T1" fmla="*/ 2 h 28"/>
                <a:gd name="T2" fmla="*/ 19 w 33"/>
                <a:gd name="T3" fmla="*/ 5 h 28"/>
                <a:gd name="T4" fmla="*/ 13 w 33"/>
                <a:gd name="T5" fmla="*/ 3 h 28"/>
                <a:gd name="T6" fmla="*/ 0 w 33"/>
                <a:gd name="T7" fmla="*/ 16 h 28"/>
                <a:gd name="T8" fmla="*/ 13 w 33"/>
                <a:gd name="T9" fmla="*/ 28 h 28"/>
                <a:gd name="T10" fmla="*/ 25 w 33"/>
                <a:gd name="T11" fmla="*/ 16 h 28"/>
                <a:gd name="T12" fmla="*/ 25 w 33"/>
                <a:gd name="T13" fmla="*/ 13 h 28"/>
                <a:gd name="T14" fmla="*/ 30 w 33"/>
                <a:gd name="T15" fmla="*/ 10 h 28"/>
                <a:gd name="T16" fmla="*/ 32 w 33"/>
                <a:gd name="T17" fmla="*/ 4 h 28"/>
                <a:gd name="T18" fmla="*/ 25 w 33"/>
                <a:gd name="T1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8">
                  <a:moveTo>
                    <a:pt x="25" y="2"/>
                  </a:moveTo>
                  <a:cubicBezTo>
                    <a:pt x="19" y="5"/>
                    <a:pt x="19" y="5"/>
                    <a:pt x="19" y="5"/>
                  </a:cubicBezTo>
                  <a:cubicBezTo>
                    <a:pt x="17" y="4"/>
                    <a:pt x="15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23"/>
                    <a:pt x="6" y="28"/>
                    <a:pt x="13" y="28"/>
                  </a:cubicBezTo>
                  <a:cubicBezTo>
                    <a:pt x="20" y="28"/>
                    <a:pt x="25" y="23"/>
                    <a:pt x="25" y="16"/>
                  </a:cubicBezTo>
                  <a:cubicBezTo>
                    <a:pt x="25" y="15"/>
                    <a:pt x="25" y="14"/>
                    <a:pt x="25" y="1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2" y="9"/>
                    <a:pt x="33" y="6"/>
                    <a:pt x="32" y="4"/>
                  </a:cubicBezTo>
                  <a:cubicBezTo>
                    <a:pt x="31" y="1"/>
                    <a:pt x="28" y="0"/>
                    <a:pt x="25" y="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C6BDB9C-C41E-4B5F-8E95-F905FC4ECD8A}"/>
              </a:ext>
            </a:extLst>
          </p:cNvPr>
          <p:cNvCxnSpPr>
            <a:cxnSpLocks/>
          </p:cNvCxnSpPr>
          <p:nvPr/>
        </p:nvCxnSpPr>
        <p:spPr>
          <a:xfrm>
            <a:off x="8930078" y="4135920"/>
            <a:ext cx="2286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1B573F8-D688-40A2-94F1-BA059E153967}"/>
              </a:ext>
            </a:extLst>
          </p:cNvPr>
          <p:cNvSpPr/>
          <p:nvPr/>
        </p:nvSpPr>
        <p:spPr>
          <a:xfrm>
            <a:off x="8933157" y="4237676"/>
            <a:ext cx="2286000" cy="7386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400" b="1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Only 23% of these customers have received more than 1 promotion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DCFE88E3-CD03-49F9-9A9B-A19AF726BDCA}"/>
              </a:ext>
            </a:extLst>
          </p:cNvPr>
          <p:cNvSpPr>
            <a:spLocks noEditPoints="1"/>
          </p:cNvSpPr>
          <p:nvPr/>
        </p:nvSpPr>
        <p:spPr bwMode="auto">
          <a:xfrm>
            <a:off x="8901407" y="3323275"/>
            <a:ext cx="818412" cy="8209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C7A5B0C-3B26-4C4D-8718-930D481BCEF5}"/>
              </a:ext>
            </a:extLst>
          </p:cNvPr>
          <p:cNvCxnSpPr>
            <a:cxnSpLocks/>
          </p:cNvCxnSpPr>
          <p:nvPr/>
        </p:nvCxnSpPr>
        <p:spPr>
          <a:xfrm>
            <a:off x="8912239" y="5747587"/>
            <a:ext cx="228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35">
            <a:extLst>
              <a:ext uri="{FF2B5EF4-FFF2-40B4-BE49-F238E27FC236}">
                <a16:creationId xmlns:a16="http://schemas.microsoft.com/office/drawing/2014/main" id="{E58D1263-23A2-4E05-809C-4C92996CABCB}"/>
              </a:ext>
            </a:extLst>
          </p:cNvPr>
          <p:cNvSpPr>
            <a:spLocks noEditPoints="1"/>
          </p:cNvSpPr>
          <p:nvPr/>
        </p:nvSpPr>
        <p:spPr bwMode="auto">
          <a:xfrm>
            <a:off x="8896858" y="3321223"/>
            <a:ext cx="822961" cy="822959"/>
          </a:xfrm>
          <a:custGeom>
            <a:avLst/>
            <a:gdLst>
              <a:gd name="T0" fmla="*/ 311 w 657"/>
              <a:gd name="T1" fmla="*/ 656 h 656"/>
              <a:gd name="T2" fmla="*/ 263 w 657"/>
              <a:gd name="T3" fmla="*/ 650 h 656"/>
              <a:gd name="T4" fmla="*/ 201 w 657"/>
              <a:gd name="T5" fmla="*/ 631 h 656"/>
              <a:gd name="T6" fmla="*/ 119 w 657"/>
              <a:gd name="T7" fmla="*/ 581 h 656"/>
              <a:gd name="T8" fmla="*/ 56 w 657"/>
              <a:gd name="T9" fmla="*/ 511 h 656"/>
              <a:gd name="T10" fmla="*/ 14 w 657"/>
              <a:gd name="T11" fmla="*/ 425 h 656"/>
              <a:gd name="T12" fmla="*/ 4 w 657"/>
              <a:gd name="T13" fmla="*/ 378 h 656"/>
              <a:gd name="T14" fmla="*/ 0 w 657"/>
              <a:gd name="T15" fmla="*/ 327 h 656"/>
              <a:gd name="T16" fmla="*/ 1 w 657"/>
              <a:gd name="T17" fmla="*/ 294 h 656"/>
              <a:gd name="T18" fmla="*/ 10 w 657"/>
              <a:gd name="T19" fmla="*/ 245 h 656"/>
              <a:gd name="T20" fmla="*/ 40 w 657"/>
              <a:gd name="T21" fmla="*/ 171 h 656"/>
              <a:gd name="T22" fmla="*/ 96 w 657"/>
              <a:gd name="T23" fmla="*/ 95 h 656"/>
              <a:gd name="T24" fmla="*/ 171 w 657"/>
              <a:gd name="T25" fmla="*/ 39 h 656"/>
              <a:gd name="T26" fmla="*/ 247 w 657"/>
              <a:gd name="T27" fmla="*/ 9 h 656"/>
              <a:gd name="T28" fmla="*/ 295 w 657"/>
              <a:gd name="T29" fmla="*/ 1 h 656"/>
              <a:gd name="T30" fmla="*/ 329 w 657"/>
              <a:gd name="T31" fmla="*/ 0 h 656"/>
              <a:gd name="T32" fmla="*/ 378 w 657"/>
              <a:gd name="T33" fmla="*/ 2 h 656"/>
              <a:gd name="T34" fmla="*/ 427 w 657"/>
              <a:gd name="T35" fmla="*/ 14 h 656"/>
              <a:gd name="T36" fmla="*/ 512 w 657"/>
              <a:gd name="T37" fmla="*/ 55 h 656"/>
              <a:gd name="T38" fmla="*/ 582 w 657"/>
              <a:gd name="T39" fmla="*/ 119 h 656"/>
              <a:gd name="T40" fmla="*/ 631 w 657"/>
              <a:gd name="T41" fmla="*/ 200 h 656"/>
              <a:gd name="T42" fmla="*/ 651 w 657"/>
              <a:gd name="T43" fmla="*/ 261 h 656"/>
              <a:gd name="T44" fmla="*/ 656 w 657"/>
              <a:gd name="T45" fmla="*/ 311 h 656"/>
              <a:gd name="T46" fmla="*/ 656 w 657"/>
              <a:gd name="T47" fmla="*/ 345 h 656"/>
              <a:gd name="T48" fmla="*/ 651 w 657"/>
              <a:gd name="T49" fmla="*/ 394 h 656"/>
              <a:gd name="T50" fmla="*/ 631 w 657"/>
              <a:gd name="T51" fmla="*/ 456 h 656"/>
              <a:gd name="T52" fmla="*/ 582 w 657"/>
              <a:gd name="T53" fmla="*/ 537 h 656"/>
              <a:gd name="T54" fmla="*/ 512 w 657"/>
              <a:gd name="T55" fmla="*/ 600 h 656"/>
              <a:gd name="T56" fmla="*/ 427 w 657"/>
              <a:gd name="T57" fmla="*/ 642 h 656"/>
              <a:gd name="T58" fmla="*/ 378 w 657"/>
              <a:gd name="T59" fmla="*/ 652 h 656"/>
              <a:gd name="T60" fmla="*/ 329 w 657"/>
              <a:gd name="T61" fmla="*/ 656 h 656"/>
              <a:gd name="T62" fmla="*/ 329 w 657"/>
              <a:gd name="T63" fmla="*/ 37 h 656"/>
              <a:gd name="T64" fmla="*/ 243 w 657"/>
              <a:gd name="T65" fmla="*/ 49 h 656"/>
              <a:gd name="T66" fmla="*/ 166 w 657"/>
              <a:gd name="T67" fmla="*/ 87 h 656"/>
              <a:gd name="T68" fmla="*/ 104 w 657"/>
              <a:gd name="T69" fmla="*/ 143 h 656"/>
              <a:gd name="T70" fmla="*/ 60 w 657"/>
              <a:gd name="T71" fmla="*/ 214 h 656"/>
              <a:gd name="T72" fmla="*/ 38 w 657"/>
              <a:gd name="T73" fmla="*/ 298 h 656"/>
              <a:gd name="T74" fmla="*/ 38 w 657"/>
              <a:gd name="T75" fmla="*/ 357 h 656"/>
              <a:gd name="T76" fmla="*/ 60 w 657"/>
              <a:gd name="T77" fmla="*/ 441 h 656"/>
              <a:gd name="T78" fmla="*/ 104 w 657"/>
              <a:gd name="T79" fmla="*/ 513 h 656"/>
              <a:gd name="T80" fmla="*/ 166 w 657"/>
              <a:gd name="T81" fmla="*/ 569 h 656"/>
              <a:gd name="T82" fmla="*/ 243 w 657"/>
              <a:gd name="T83" fmla="*/ 605 h 656"/>
              <a:gd name="T84" fmla="*/ 329 w 657"/>
              <a:gd name="T85" fmla="*/ 619 h 656"/>
              <a:gd name="T86" fmla="*/ 388 w 657"/>
              <a:gd name="T87" fmla="*/ 613 h 656"/>
              <a:gd name="T88" fmla="*/ 467 w 657"/>
              <a:gd name="T89" fmla="*/ 584 h 656"/>
              <a:gd name="T90" fmla="*/ 534 w 657"/>
              <a:gd name="T91" fmla="*/ 534 h 656"/>
              <a:gd name="T92" fmla="*/ 585 w 657"/>
              <a:gd name="T93" fmla="*/ 467 h 656"/>
              <a:gd name="T94" fmla="*/ 613 w 657"/>
              <a:gd name="T95" fmla="*/ 386 h 656"/>
              <a:gd name="T96" fmla="*/ 620 w 657"/>
              <a:gd name="T97" fmla="*/ 327 h 656"/>
              <a:gd name="T98" fmla="*/ 606 w 657"/>
              <a:gd name="T99" fmla="*/ 241 h 656"/>
              <a:gd name="T100" fmla="*/ 570 w 657"/>
              <a:gd name="T101" fmla="*/ 165 h 656"/>
              <a:gd name="T102" fmla="*/ 514 w 657"/>
              <a:gd name="T103" fmla="*/ 103 h 656"/>
              <a:gd name="T104" fmla="*/ 441 w 657"/>
              <a:gd name="T105" fmla="*/ 60 h 656"/>
              <a:gd name="T106" fmla="*/ 358 w 657"/>
              <a:gd name="T107" fmla="*/ 39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57" h="656">
                <a:moveTo>
                  <a:pt x="329" y="656"/>
                </a:moveTo>
                <a:lnTo>
                  <a:pt x="329" y="656"/>
                </a:lnTo>
                <a:lnTo>
                  <a:pt x="311" y="656"/>
                </a:lnTo>
                <a:lnTo>
                  <a:pt x="295" y="655"/>
                </a:lnTo>
                <a:lnTo>
                  <a:pt x="279" y="652"/>
                </a:lnTo>
                <a:lnTo>
                  <a:pt x="263" y="650"/>
                </a:lnTo>
                <a:lnTo>
                  <a:pt x="247" y="646"/>
                </a:lnTo>
                <a:lnTo>
                  <a:pt x="230" y="642"/>
                </a:lnTo>
                <a:lnTo>
                  <a:pt x="201" y="631"/>
                </a:lnTo>
                <a:lnTo>
                  <a:pt x="171" y="617"/>
                </a:lnTo>
                <a:lnTo>
                  <a:pt x="145" y="600"/>
                </a:lnTo>
                <a:lnTo>
                  <a:pt x="119" y="581"/>
                </a:lnTo>
                <a:lnTo>
                  <a:pt x="96" y="560"/>
                </a:lnTo>
                <a:lnTo>
                  <a:pt x="75" y="537"/>
                </a:lnTo>
                <a:lnTo>
                  <a:pt x="56" y="511"/>
                </a:lnTo>
                <a:lnTo>
                  <a:pt x="40" y="484"/>
                </a:lnTo>
                <a:lnTo>
                  <a:pt x="25" y="456"/>
                </a:lnTo>
                <a:lnTo>
                  <a:pt x="14" y="425"/>
                </a:lnTo>
                <a:lnTo>
                  <a:pt x="10" y="409"/>
                </a:lnTo>
                <a:lnTo>
                  <a:pt x="6" y="394"/>
                </a:lnTo>
                <a:lnTo>
                  <a:pt x="4" y="378"/>
                </a:lnTo>
                <a:lnTo>
                  <a:pt x="1" y="361"/>
                </a:lnTo>
                <a:lnTo>
                  <a:pt x="1" y="345"/>
                </a:lnTo>
                <a:lnTo>
                  <a:pt x="0" y="327"/>
                </a:lnTo>
                <a:lnTo>
                  <a:pt x="0" y="327"/>
                </a:lnTo>
                <a:lnTo>
                  <a:pt x="1" y="311"/>
                </a:lnTo>
                <a:lnTo>
                  <a:pt x="1" y="294"/>
                </a:lnTo>
                <a:lnTo>
                  <a:pt x="4" y="278"/>
                </a:lnTo>
                <a:lnTo>
                  <a:pt x="6" y="261"/>
                </a:lnTo>
                <a:lnTo>
                  <a:pt x="10" y="245"/>
                </a:lnTo>
                <a:lnTo>
                  <a:pt x="14" y="231"/>
                </a:lnTo>
                <a:lnTo>
                  <a:pt x="25" y="200"/>
                </a:lnTo>
                <a:lnTo>
                  <a:pt x="40" y="171"/>
                </a:lnTo>
                <a:lnTo>
                  <a:pt x="56" y="145"/>
                </a:lnTo>
                <a:lnTo>
                  <a:pt x="75" y="119"/>
                </a:lnTo>
                <a:lnTo>
                  <a:pt x="96" y="95"/>
                </a:lnTo>
                <a:lnTo>
                  <a:pt x="119" y="75"/>
                </a:lnTo>
                <a:lnTo>
                  <a:pt x="145" y="55"/>
                </a:lnTo>
                <a:lnTo>
                  <a:pt x="171" y="39"/>
                </a:lnTo>
                <a:lnTo>
                  <a:pt x="201" y="25"/>
                </a:lnTo>
                <a:lnTo>
                  <a:pt x="230" y="14"/>
                </a:lnTo>
                <a:lnTo>
                  <a:pt x="247" y="9"/>
                </a:lnTo>
                <a:lnTo>
                  <a:pt x="263" y="6"/>
                </a:lnTo>
                <a:lnTo>
                  <a:pt x="279" y="2"/>
                </a:lnTo>
                <a:lnTo>
                  <a:pt x="295" y="1"/>
                </a:lnTo>
                <a:lnTo>
                  <a:pt x="311" y="0"/>
                </a:lnTo>
                <a:lnTo>
                  <a:pt x="329" y="0"/>
                </a:lnTo>
                <a:lnTo>
                  <a:pt x="329" y="0"/>
                </a:lnTo>
                <a:lnTo>
                  <a:pt x="346" y="0"/>
                </a:lnTo>
                <a:lnTo>
                  <a:pt x="362" y="1"/>
                </a:lnTo>
                <a:lnTo>
                  <a:pt x="378" y="2"/>
                </a:lnTo>
                <a:lnTo>
                  <a:pt x="394" y="6"/>
                </a:lnTo>
                <a:lnTo>
                  <a:pt x="410" y="9"/>
                </a:lnTo>
                <a:lnTo>
                  <a:pt x="427" y="14"/>
                </a:lnTo>
                <a:lnTo>
                  <a:pt x="456" y="25"/>
                </a:lnTo>
                <a:lnTo>
                  <a:pt x="486" y="39"/>
                </a:lnTo>
                <a:lnTo>
                  <a:pt x="512" y="55"/>
                </a:lnTo>
                <a:lnTo>
                  <a:pt x="538" y="75"/>
                </a:lnTo>
                <a:lnTo>
                  <a:pt x="561" y="95"/>
                </a:lnTo>
                <a:lnTo>
                  <a:pt x="582" y="119"/>
                </a:lnTo>
                <a:lnTo>
                  <a:pt x="601" y="145"/>
                </a:lnTo>
                <a:lnTo>
                  <a:pt x="617" y="171"/>
                </a:lnTo>
                <a:lnTo>
                  <a:pt x="631" y="200"/>
                </a:lnTo>
                <a:lnTo>
                  <a:pt x="643" y="231"/>
                </a:lnTo>
                <a:lnTo>
                  <a:pt x="647" y="245"/>
                </a:lnTo>
                <a:lnTo>
                  <a:pt x="651" y="261"/>
                </a:lnTo>
                <a:lnTo>
                  <a:pt x="653" y="278"/>
                </a:lnTo>
                <a:lnTo>
                  <a:pt x="655" y="294"/>
                </a:lnTo>
                <a:lnTo>
                  <a:pt x="656" y="311"/>
                </a:lnTo>
                <a:lnTo>
                  <a:pt x="657" y="327"/>
                </a:lnTo>
                <a:lnTo>
                  <a:pt x="657" y="327"/>
                </a:lnTo>
                <a:lnTo>
                  <a:pt x="656" y="345"/>
                </a:lnTo>
                <a:lnTo>
                  <a:pt x="655" y="361"/>
                </a:lnTo>
                <a:lnTo>
                  <a:pt x="653" y="378"/>
                </a:lnTo>
                <a:lnTo>
                  <a:pt x="651" y="394"/>
                </a:lnTo>
                <a:lnTo>
                  <a:pt x="647" y="409"/>
                </a:lnTo>
                <a:lnTo>
                  <a:pt x="643" y="425"/>
                </a:lnTo>
                <a:lnTo>
                  <a:pt x="631" y="456"/>
                </a:lnTo>
                <a:lnTo>
                  <a:pt x="617" y="484"/>
                </a:lnTo>
                <a:lnTo>
                  <a:pt x="601" y="511"/>
                </a:lnTo>
                <a:lnTo>
                  <a:pt x="582" y="537"/>
                </a:lnTo>
                <a:lnTo>
                  <a:pt x="561" y="560"/>
                </a:lnTo>
                <a:lnTo>
                  <a:pt x="538" y="581"/>
                </a:lnTo>
                <a:lnTo>
                  <a:pt x="512" y="600"/>
                </a:lnTo>
                <a:lnTo>
                  <a:pt x="486" y="617"/>
                </a:lnTo>
                <a:lnTo>
                  <a:pt x="456" y="631"/>
                </a:lnTo>
                <a:lnTo>
                  <a:pt x="427" y="642"/>
                </a:lnTo>
                <a:lnTo>
                  <a:pt x="410" y="646"/>
                </a:lnTo>
                <a:lnTo>
                  <a:pt x="394" y="650"/>
                </a:lnTo>
                <a:lnTo>
                  <a:pt x="378" y="652"/>
                </a:lnTo>
                <a:lnTo>
                  <a:pt x="362" y="655"/>
                </a:lnTo>
                <a:lnTo>
                  <a:pt x="346" y="656"/>
                </a:lnTo>
                <a:lnTo>
                  <a:pt x="329" y="656"/>
                </a:lnTo>
                <a:lnTo>
                  <a:pt x="329" y="656"/>
                </a:lnTo>
                <a:close/>
                <a:moveTo>
                  <a:pt x="329" y="37"/>
                </a:moveTo>
                <a:lnTo>
                  <a:pt x="329" y="37"/>
                </a:lnTo>
                <a:lnTo>
                  <a:pt x="299" y="39"/>
                </a:lnTo>
                <a:lnTo>
                  <a:pt x="269" y="43"/>
                </a:lnTo>
                <a:lnTo>
                  <a:pt x="243" y="49"/>
                </a:lnTo>
                <a:lnTo>
                  <a:pt x="216" y="60"/>
                </a:lnTo>
                <a:lnTo>
                  <a:pt x="190" y="72"/>
                </a:lnTo>
                <a:lnTo>
                  <a:pt x="166" y="87"/>
                </a:lnTo>
                <a:lnTo>
                  <a:pt x="143" y="103"/>
                </a:lnTo>
                <a:lnTo>
                  <a:pt x="123" y="122"/>
                </a:lnTo>
                <a:lnTo>
                  <a:pt x="104" y="143"/>
                </a:lnTo>
                <a:lnTo>
                  <a:pt x="87" y="165"/>
                </a:lnTo>
                <a:lnTo>
                  <a:pt x="72" y="189"/>
                </a:lnTo>
                <a:lnTo>
                  <a:pt x="60" y="214"/>
                </a:lnTo>
                <a:lnTo>
                  <a:pt x="51" y="241"/>
                </a:lnTo>
                <a:lnTo>
                  <a:pt x="44" y="270"/>
                </a:lnTo>
                <a:lnTo>
                  <a:pt x="38" y="298"/>
                </a:lnTo>
                <a:lnTo>
                  <a:pt x="37" y="327"/>
                </a:lnTo>
                <a:lnTo>
                  <a:pt x="37" y="327"/>
                </a:lnTo>
                <a:lnTo>
                  <a:pt x="38" y="357"/>
                </a:lnTo>
                <a:lnTo>
                  <a:pt x="44" y="386"/>
                </a:lnTo>
                <a:lnTo>
                  <a:pt x="51" y="415"/>
                </a:lnTo>
                <a:lnTo>
                  <a:pt x="60" y="441"/>
                </a:lnTo>
                <a:lnTo>
                  <a:pt x="72" y="467"/>
                </a:lnTo>
                <a:lnTo>
                  <a:pt x="87" y="490"/>
                </a:lnTo>
                <a:lnTo>
                  <a:pt x="104" y="513"/>
                </a:lnTo>
                <a:lnTo>
                  <a:pt x="123" y="534"/>
                </a:lnTo>
                <a:lnTo>
                  <a:pt x="143" y="553"/>
                </a:lnTo>
                <a:lnTo>
                  <a:pt x="166" y="569"/>
                </a:lnTo>
                <a:lnTo>
                  <a:pt x="190" y="584"/>
                </a:lnTo>
                <a:lnTo>
                  <a:pt x="216" y="596"/>
                </a:lnTo>
                <a:lnTo>
                  <a:pt x="243" y="605"/>
                </a:lnTo>
                <a:lnTo>
                  <a:pt x="269" y="613"/>
                </a:lnTo>
                <a:lnTo>
                  <a:pt x="299" y="617"/>
                </a:lnTo>
                <a:lnTo>
                  <a:pt x="329" y="619"/>
                </a:lnTo>
                <a:lnTo>
                  <a:pt x="329" y="619"/>
                </a:lnTo>
                <a:lnTo>
                  <a:pt x="358" y="617"/>
                </a:lnTo>
                <a:lnTo>
                  <a:pt x="388" y="613"/>
                </a:lnTo>
                <a:lnTo>
                  <a:pt x="414" y="605"/>
                </a:lnTo>
                <a:lnTo>
                  <a:pt x="441" y="596"/>
                </a:lnTo>
                <a:lnTo>
                  <a:pt x="467" y="584"/>
                </a:lnTo>
                <a:lnTo>
                  <a:pt x="491" y="569"/>
                </a:lnTo>
                <a:lnTo>
                  <a:pt x="514" y="553"/>
                </a:lnTo>
                <a:lnTo>
                  <a:pt x="534" y="534"/>
                </a:lnTo>
                <a:lnTo>
                  <a:pt x="553" y="513"/>
                </a:lnTo>
                <a:lnTo>
                  <a:pt x="570" y="490"/>
                </a:lnTo>
                <a:lnTo>
                  <a:pt x="585" y="467"/>
                </a:lnTo>
                <a:lnTo>
                  <a:pt x="597" y="441"/>
                </a:lnTo>
                <a:lnTo>
                  <a:pt x="606" y="415"/>
                </a:lnTo>
                <a:lnTo>
                  <a:pt x="613" y="386"/>
                </a:lnTo>
                <a:lnTo>
                  <a:pt x="619" y="357"/>
                </a:lnTo>
                <a:lnTo>
                  <a:pt x="620" y="327"/>
                </a:lnTo>
                <a:lnTo>
                  <a:pt x="620" y="327"/>
                </a:lnTo>
                <a:lnTo>
                  <a:pt x="619" y="298"/>
                </a:lnTo>
                <a:lnTo>
                  <a:pt x="613" y="270"/>
                </a:lnTo>
                <a:lnTo>
                  <a:pt x="606" y="241"/>
                </a:lnTo>
                <a:lnTo>
                  <a:pt x="597" y="214"/>
                </a:lnTo>
                <a:lnTo>
                  <a:pt x="585" y="189"/>
                </a:lnTo>
                <a:lnTo>
                  <a:pt x="570" y="165"/>
                </a:lnTo>
                <a:lnTo>
                  <a:pt x="553" y="143"/>
                </a:lnTo>
                <a:lnTo>
                  <a:pt x="534" y="122"/>
                </a:lnTo>
                <a:lnTo>
                  <a:pt x="514" y="103"/>
                </a:lnTo>
                <a:lnTo>
                  <a:pt x="491" y="87"/>
                </a:lnTo>
                <a:lnTo>
                  <a:pt x="467" y="72"/>
                </a:lnTo>
                <a:lnTo>
                  <a:pt x="441" y="60"/>
                </a:lnTo>
                <a:lnTo>
                  <a:pt x="414" y="49"/>
                </a:lnTo>
                <a:lnTo>
                  <a:pt x="388" y="43"/>
                </a:lnTo>
                <a:lnTo>
                  <a:pt x="358" y="39"/>
                </a:lnTo>
                <a:lnTo>
                  <a:pt x="329" y="37"/>
                </a:lnTo>
                <a:lnTo>
                  <a:pt x="329" y="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641DB91-CF91-4EFD-8E3C-055C18AC39ED}"/>
              </a:ext>
            </a:extLst>
          </p:cNvPr>
          <p:cNvGrpSpPr/>
          <p:nvPr/>
        </p:nvGrpSpPr>
        <p:grpSpPr>
          <a:xfrm>
            <a:off x="9080718" y="3469855"/>
            <a:ext cx="455239" cy="519673"/>
            <a:chOff x="9547225" y="3155950"/>
            <a:chExt cx="515938" cy="588963"/>
          </a:xfrm>
        </p:grpSpPr>
        <p:sp>
          <p:nvSpPr>
            <p:cNvPr id="73" name="Freeform 430">
              <a:extLst>
                <a:ext uri="{FF2B5EF4-FFF2-40B4-BE49-F238E27FC236}">
                  <a16:creationId xmlns:a16="http://schemas.microsoft.com/office/drawing/2014/main" id="{AF4F331A-CA3D-49D9-A25C-1793592A7F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74225" y="3209925"/>
              <a:ext cx="327025" cy="271463"/>
            </a:xfrm>
            <a:custGeom>
              <a:avLst/>
              <a:gdLst>
                <a:gd name="T0" fmla="*/ 128 w 132"/>
                <a:gd name="T1" fmla="*/ 51 h 110"/>
                <a:gd name="T2" fmla="*/ 122 w 132"/>
                <a:gd name="T3" fmla="*/ 35 h 110"/>
                <a:gd name="T4" fmla="*/ 110 w 132"/>
                <a:gd name="T5" fmla="*/ 23 h 110"/>
                <a:gd name="T6" fmla="*/ 107 w 132"/>
                <a:gd name="T7" fmla="*/ 19 h 110"/>
                <a:gd name="T8" fmla="*/ 99 w 132"/>
                <a:gd name="T9" fmla="*/ 13 h 110"/>
                <a:gd name="T10" fmla="*/ 92 w 132"/>
                <a:gd name="T11" fmla="*/ 8 h 110"/>
                <a:gd name="T12" fmla="*/ 81 w 132"/>
                <a:gd name="T13" fmla="*/ 7 h 110"/>
                <a:gd name="T14" fmla="*/ 65 w 132"/>
                <a:gd name="T15" fmla="*/ 3 h 110"/>
                <a:gd name="T16" fmla="*/ 56 w 132"/>
                <a:gd name="T17" fmla="*/ 0 h 110"/>
                <a:gd name="T18" fmla="*/ 41 w 132"/>
                <a:gd name="T19" fmla="*/ 4 h 110"/>
                <a:gd name="T20" fmla="*/ 29 w 132"/>
                <a:gd name="T21" fmla="*/ 10 h 110"/>
                <a:gd name="T22" fmla="*/ 10 w 132"/>
                <a:gd name="T23" fmla="*/ 29 h 110"/>
                <a:gd name="T24" fmla="*/ 2 w 132"/>
                <a:gd name="T25" fmla="*/ 46 h 110"/>
                <a:gd name="T26" fmla="*/ 2 w 132"/>
                <a:gd name="T27" fmla="*/ 51 h 110"/>
                <a:gd name="T28" fmla="*/ 5 w 132"/>
                <a:gd name="T29" fmla="*/ 71 h 110"/>
                <a:gd name="T30" fmla="*/ 8 w 132"/>
                <a:gd name="T31" fmla="*/ 73 h 110"/>
                <a:gd name="T32" fmla="*/ 19 w 132"/>
                <a:gd name="T33" fmla="*/ 82 h 110"/>
                <a:gd name="T34" fmla="*/ 24 w 132"/>
                <a:gd name="T35" fmla="*/ 82 h 110"/>
                <a:gd name="T36" fmla="*/ 39 w 132"/>
                <a:gd name="T37" fmla="*/ 90 h 110"/>
                <a:gd name="T38" fmla="*/ 47 w 132"/>
                <a:gd name="T39" fmla="*/ 87 h 110"/>
                <a:gd name="T40" fmla="*/ 48 w 132"/>
                <a:gd name="T41" fmla="*/ 87 h 110"/>
                <a:gd name="T42" fmla="*/ 65 w 132"/>
                <a:gd name="T43" fmla="*/ 88 h 110"/>
                <a:gd name="T44" fmla="*/ 70 w 132"/>
                <a:gd name="T45" fmla="*/ 88 h 110"/>
                <a:gd name="T46" fmla="*/ 76 w 132"/>
                <a:gd name="T47" fmla="*/ 97 h 110"/>
                <a:gd name="T48" fmla="*/ 81 w 132"/>
                <a:gd name="T49" fmla="*/ 100 h 110"/>
                <a:gd name="T50" fmla="*/ 91 w 132"/>
                <a:gd name="T51" fmla="*/ 108 h 110"/>
                <a:gd name="T52" fmla="*/ 96 w 132"/>
                <a:gd name="T53" fmla="*/ 110 h 110"/>
                <a:gd name="T54" fmla="*/ 107 w 132"/>
                <a:gd name="T55" fmla="*/ 100 h 110"/>
                <a:gd name="T56" fmla="*/ 123 w 132"/>
                <a:gd name="T57" fmla="*/ 94 h 110"/>
                <a:gd name="T58" fmla="*/ 124 w 132"/>
                <a:gd name="T59" fmla="*/ 85 h 110"/>
                <a:gd name="T60" fmla="*/ 128 w 132"/>
                <a:gd name="T61" fmla="*/ 68 h 110"/>
                <a:gd name="T62" fmla="*/ 128 w 132"/>
                <a:gd name="T63" fmla="*/ 52 h 110"/>
                <a:gd name="T64" fmla="*/ 117 w 132"/>
                <a:gd name="T65" fmla="*/ 74 h 110"/>
                <a:gd name="T66" fmla="*/ 114 w 132"/>
                <a:gd name="T67" fmla="*/ 87 h 110"/>
                <a:gd name="T68" fmla="*/ 97 w 132"/>
                <a:gd name="T69" fmla="*/ 98 h 110"/>
                <a:gd name="T70" fmla="*/ 93 w 132"/>
                <a:gd name="T71" fmla="*/ 98 h 110"/>
                <a:gd name="T72" fmla="*/ 88 w 132"/>
                <a:gd name="T73" fmla="*/ 92 h 110"/>
                <a:gd name="T74" fmla="*/ 80 w 132"/>
                <a:gd name="T75" fmla="*/ 80 h 110"/>
                <a:gd name="T76" fmla="*/ 74 w 132"/>
                <a:gd name="T77" fmla="*/ 78 h 110"/>
                <a:gd name="T78" fmla="*/ 71 w 132"/>
                <a:gd name="T79" fmla="*/ 78 h 110"/>
                <a:gd name="T80" fmla="*/ 56 w 132"/>
                <a:gd name="T81" fmla="*/ 81 h 110"/>
                <a:gd name="T82" fmla="*/ 48 w 132"/>
                <a:gd name="T83" fmla="*/ 76 h 110"/>
                <a:gd name="T84" fmla="*/ 39 w 132"/>
                <a:gd name="T85" fmla="*/ 80 h 110"/>
                <a:gd name="T86" fmla="*/ 38 w 132"/>
                <a:gd name="T87" fmla="*/ 79 h 110"/>
                <a:gd name="T88" fmla="*/ 24 w 132"/>
                <a:gd name="T89" fmla="*/ 72 h 110"/>
                <a:gd name="T90" fmla="*/ 20 w 132"/>
                <a:gd name="T91" fmla="*/ 73 h 110"/>
                <a:gd name="T92" fmla="*/ 11 w 132"/>
                <a:gd name="T93" fmla="*/ 58 h 110"/>
                <a:gd name="T94" fmla="*/ 12 w 132"/>
                <a:gd name="T95" fmla="*/ 49 h 110"/>
                <a:gd name="T96" fmla="*/ 12 w 132"/>
                <a:gd name="T97" fmla="*/ 44 h 110"/>
                <a:gd name="T98" fmla="*/ 20 w 132"/>
                <a:gd name="T99" fmla="*/ 29 h 110"/>
                <a:gd name="T100" fmla="*/ 37 w 132"/>
                <a:gd name="T101" fmla="*/ 15 h 110"/>
                <a:gd name="T102" fmla="*/ 55 w 132"/>
                <a:gd name="T103" fmla="*/ 10 h 110"/>
                <a:gd name="T104" fmla="*/ 66 w 132"/>
                <a:gd name="T105" fmla="*/ 13 h 110"/>
                <a:gd name="T106" fmla="*/ 79 w 132"/>
                <a:gd name="T107" fmla="*/ 18 h 110"/>
                <a:gd name="T108" fmla="*/ 85 w 132"/>
                <a:gd name="T109" fmla="*/ 16 h 110"/>
                <a:gd name="T110" fmla="*/ 89 w 132"/>
                <a:gd name="T111" fmla="*/ 17 h 110"/>
                <a:gd name="T112" fmla="*/ 96 w 132"/>
                <a:gd name="T113" fmla="*/ 23 h 110"/>
                <a:gd name="T114" fmla="*/ 99 w 132"/>
                <a:gd name="T115" fmla="*/ 24 h 110"/>
                <a:gd name="T116" fmla="*/ 101 w 132"/>
                <a:gd name="T117" fmla="*/ 26 h 110"/>
                <a:gd name="T118" fmla="*/ 110 w 132"/>
                <a:gd name="T119" fmla="*/ 33 h 110"/>
                <a:gd name="T120" fmla="*/ 118 w 132"/>
                <a:gd name="T121" fmla="*/ 48 h 110"/>
                <a:gd name="T122" fmla="*/ 120 w 132"/>
                <a:gd name="T123" fmla="*/ 59 h 110"/>
                <a:gd name="T124" fmla="*/ 121 w 132"/>
                <a:gd name="T125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2" h="110">
                  <a:moveTo>
                    <a:pt x="128" y="52"/>
                  </a:moveTo>
                  <a:cubicBezTo>
                    <a:pt x="128" y="52"/>
                    <a:pt x="128" y="52"/>
                    <a:pt x="128" y="51"/>
                  </a:cubicBezTo>
                  <a:cubicBezTo>
                    <a:pt x="128" y="50"/>
                    <a:pt x="128" y="49"/>
                    <a:pt x="128" y="47"/>
                  </a:cubicBezTo>
                  <a:cubicBezTo>
                    <a:pt x="128" y="43"/>
                    <a:pt x="125" y="37"/>
                    <a:pt x="122" y="35"/>
                  </a:cubicBezTo>
                  <a:cubicBezTo>
                    <a:pt x="122" y="34"/>
                    <a:pt x="120" y="33"/>
                    <a:pt x="120" y="32"/>
                  </a:cubicBezTo>
                  <a:cubicBezTo>
                    <a:pt x="119" y="28"/>
                    <a:pt x="116" y="23"/>
                    <a:pt x="110" y="23"/>
                  </a:cubicBezTo>
                  <a:cubicBezTo>
                    <a:pt x="110" y="23"/>
                    <a:pt x="110" y="22"/>
                    <a:pt x="110" y="22"/>
                  </a:cubicBezTo>
                  <a:cubicBezTo>
                    <a:pt x="109" y="21"/>
                    <a:pt x="109" y="20"/>
                    <a:pt x="107" y="19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5" y="16"/>
                    <a:pt x="103" y="13"/>
                    <a:pt x="99" y="13"/>
                  </a:cubicBezTo>
                  <a:cubicBezTo>
                    <a:pt x="98" y="13"/>
                    <a:pt x="98" y="13"/>
                    <a:pt x="97" y="13"/>
                  </a:cubicBezTo>
                  <a:cubicBezTo>
                    <a:pt x="96" y="11"/>
                    <a:pt x="95" y="9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88" y="7"/>
                    <a:pt x="85" y="6"/>
                    <a:pt x="81" y="7"/>
                  </a:cubicBezTo>
                  <a:cubicBezTo>
                    <a:pt x="81" y="6"/>
                    <a:pt x="80" y="5"/>
                    <a:pt x="79" y="4"/>
                  </a:cubicBezTo>
                  <a:cubicBezTo>
                    <a:pt x="76" y="0"/>
                    <a:pt x="69" y="0"/>
                    <a:pt x="65" y="3"/>
                  </a:cubicBezTo>
                  <a:cubicBezTo>
                    <a:pt x="65" y="3"/>
                    <a:pt x="64" y="3"/>
                    <a:pt x="64" y="2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5" y="0"/>
                    <a:pt x="51" y="0"/>
                    <a:pt x="48" y="3"/>
                  </a:cubicBezTo>
                  <a:cubicBezTo>
                    <a:pt x="47" y="3"/>
                    <a:pt x="44" y="4"/>
                    <a:pt x="41" y="4"/>
                  </a:cubicBezTo>
                  <a:cubicBezTo>
                    <a:pt x="40" y="4"/>
                    <a:pt x="33" y="5"/>
                    <a:pt x="30" y="8"/>
                  </a:cubicBezTo>
                  <a:cubicBezTo>
                    <a:pt x="29" y="9"/>
                    <a:pt x="29" y="10"/>
                    <a:pt x="29" y="10"/>
                  </a:cubicBezTo>
                  <a:cubicBezTo>
                    <a:pt x="27" y="12"/>
                    <a:pt x="22" y="15"/>
                    <a:pt x="19" y="16"/>
                  </a:cubicBezTo>
                  <a:cubicBezTo>
                    <a:pt x="15" y="18"/>
                    <a:pt x="10" y="21"/>
                    <a:pt x="10" y="29"/>
                  </a:cubicBezTo>
                  <a:cubicBezTo>
                    <a:pt x="10" y="30"/>
                    <a:pt x="10" y="31"/>
                    <a:pt x="5" y="37"/>
                  </a:cubicBezTo>
                  <a:cubicBezTo>
                    <a:pt x="2" y="40"/>
                    <a:pt x="2" y="43"/>
                    <a:pt x="2" y="46"/>
                  </a:cubicBezTo>
                  <a:cubicBezTo>
                    <a:pt x="2" y="46"/>
                    <a:pt x="2" y="47"/>
                    <a:pt x="2" y="47"/>
                  </a:cubicBezTo>
                  <a:cubicBezTo>
                    <a:pt x="2" y="49"/>
                    <a:pt x="2" y="50"/>
                    <a:pt x="2" y="51"/>
                  </a:cubicBezTo>
                  <a:cubicBezTo>
                    <a:pt x="2" y="53"/>
                    <a:pt x="2" y="53"/>
                    <a:pt x="1" y="55"/>
                  </a:cubicBezTo>
                  <a:cubicBezTo>
                    <a:pt x="0" y="62"/>
                    <a:pt x="4" y="70"/>
                    <a:pt x="5" y="71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9" y="74"/>
                    <a:pt x="11" y="75"/>
                    <a:pt x="11" y="75"/>
                  </a:cubicBezTo>
                  <a:cubicBezTo>
                    <a:pt x="11" y="80"/>
                    <a:pt x="14" y="82"/>
                    <a:pt x="19" y="82"/>
                  </a:cubicBezTo>
                  <a:cubicBezTo>
                    <a:pt x="20" y="82"/>
                    <a:pt x="22" y="82"/>
                    <a:pt x="23" y="82"/>
                  </a:cubicBezTo>
                  <a:cubicBezTo>
                    <a:pt x="23" y="82"/>
                    <a:pt x="24" y="82"/>
                    <a:pt x="24" y="82"/>
                  </a:cubicBezTo>
                  <a:cubicBezTo>
                    <a:pt x="25" y="82"/>
                    <a:pt x="28" y="83"/>
                    <a:pt x="32" y="86"/>
                  </a:cubicBezTo>
                  <a:cubicBezTo>
                    <a:pt x="34" y="88"/>
                    <a:pt x="36" y="90"/>
                    <a:pt x="39" y="90"/>
                  </a:cubicBezTo>
                  <a:cubicBezTo>
                    <a:pt x="42" y="90"/>
                    <a:pt x="44" y="89"/>
                    <a:pt x="45" y="88"/>
                  </a:cubicBezTo>
                  <a:cubicBezTo>
                    <a:pt x="46" y="87"/>
                    <a:pt x="46" y="87"/>
                    <a:pt x="47" y="87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4" y="93"/>
                    <a:pt x="61" y="92"/>
                    <a:pt x="65" y="88"/>
                  </a:cubicBezTo>
                  <a:cubicBezTo>
                    <a:pt x="65" y="88"/>
                    <a:pt x="66" y="88"/>
                    <a:pt x="70" y="88"/>
                  </a:cubicBezTo>
                  <a:cubicBezTo>
                    <a:pt x="70" y="88"/>
                    <a:pt x="70" y="88"/>
                    <a:pt x="70" y="88"/>
                  </a:cubicBezTo>
                  <a:cubicBezTo>
                    <a:pt x="69" y="90"/>
                    <a:pt x="70" y="93"/>
                    <a:pt x="71" y="94"/>
                  </a:cubicBezTo>
                  <a:cubicBezTo>
                    <a:pt x="71" y="95"/>
                    <a:pt x="73" y="97"/>
                    <a:pt x="76" y="97"/>
                  </a:cubicBezTo>
                  <a:cubicBezTo>
                    <a:pt x="77" y="97"/>
                    <a:pt x="78" y="97"/>
                    <a:pt x="79" y="96"/>
                  </a:cubicBezTo>
                  <a:cubicBezTo>
                    <a:pt x="80" y="97"/>
                    <a:pt x="80" y="99"/>
                    <a:pt x="81" y="100"/>
                  </a:cubicBezTo>
                  <a:cubicBezTo>
                    <a:pt x="83" y="104"/>
                    <a:pt x="86" y="105"/>
                    <a:pt x="88" y="106"/>
                  </a:cubicBezTo>
                  <a:cubicBezTo>
                    <a:pt x="90" y="107"/>
                    <a:pt x="90" y="108"/>
                    <a:pt x="91" y="108"/>
                  </a:cubicBezTo>
                  <a:cubicBezTo>
                    <a:pt x="93" y="110"/>
                    <a:pt x="95" y="110"/>
                    <a:pt x="96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100" y="110"/>
                    <a:pt x="103" y="107"/>
                    <a:pt x="105" y="103"/>
                  </a:cubicBezTo>
                  <a:cubicBezTo>
                    <a:pt x="106" y="102"/>
                    <a:pt x="106" y="101"/>
                    <a:pt x="107" y="100"/>
                  </a:cubicBezTo>
                  <a:cubicBezTo>
                    <a:pt x="109" y="98"/>
                    <a:pt x="112" y="97"/>
                    <a:pt x="116" y="97"/>
                  </a:cubicBezTo>
                  <a:cubicBezTo>
                    <a:pt x="119" y="97"/>
                    <a:pt x="122" y="96"/>
                    <a:pt x="123" y="94"/>
                  </a:cubicBezTo>
                  <a:cubicBezTo>
                    <a:pt x="125" y="91"/>
                    <a:pt x="125" y="88"/>
                    <a:pt x="124" y="87"/>
                  </a:cubicBezTo>
                  <a:cubicBezTo>
                    <a:pt x="124" y="86"/>
                    <a:pt x="124" y="86"/>
                    <a:pt x="124" y="85"/>
                  </a:cubicBezTo>
                  <a:cubicBezTo>
                    <a:pt x="124" y="83"/>
                    <a:pt x="124" y="81"/>
                    <a:pt x="125" y="81"/>
                  </a:cubicBezTo>
                  <a:cubicBezTo>
                    <a:pt x="127" y="78"/>
                    <a:pt x="131" y="73"/>
                    <a:pt x="128" y="68"/>
                  </a:cubicBezTo>
                  <a:cubicBezTo>
                    <a:pt x="128" y="68"/>
                    <a:pt x="128" y="67"/>
                    <a:pt x="129" y="67"/>
                  </a:cubicBezTo>
                  <a:cubicBezTo>
                    <a:pt x="132" y="63"/>
                    <a:pt x="131" y="56"/>
                    <a:pt x="128" y="52"/>
                  </a:cubicBezTo>
                  <a:close/>
                  <a:moveTo>
                    <a:pt x="119" y="73"/>
                  </a:moveTo>
                  <a:cubicBezTo>
                    <a:pt x="118" y="73"/>
                    <a:pt x="118" y="74"/>
                    <a:pt x="117" y="74"/>
                  </a:cubicBezTo>
                  <a:cubicBezTo>
                    <a:pt x="114" y="78"/>
                    <a:pt x="114" y="82"/>
                    <a:pt x="114" y="86"/>
                  </a:cubicBezTo>
                  <a:cubicBezTo>
                    <a:pt x="114" y="86"/>
                    <a:pt x="114" y="87"/>
                    <a:pt x="114" y="87"/>
                  </a:cubicBezTo>
                  <a:cubicBezTo>
                    <a:pt x="108" y="88"/>
                    <a:pt x="103" y="90"/>
                    <a:pt x="100" y="94"/>
                  </a:cubicBezTo>
                  <a:cubicBezTo>
                    <a:pt x="99" y="95"/>
                    <a:pt x="98" y="96"/>
                    <a:pt x="97" y="98"/>
                  </a:cubicBezTo>
                  <a:cubicBezTo>
                    <a:pt x="96" y="98"/>
                    <a:pt x="96" y="99"/>
                    <a:pt x="96" y="99"/>
                  </a:cubicBezTo>
                  <a:cubicBezTo>
                    <a:pt x="95" y="99"/>
                    <a:pt x="94" y="98"/>
                    <a:pt x="93" y="98"/>
                  </a:cubicBezTo>
                  <a:cubicBezTo>
                    <a:pt x="91" y="97"/>
                    <a:pt x="90" y="96"/>
                    <a:pt x="89" y="95"/>
                  </a:cubicBezTo>
                  <a:cubicBezTo>
                    <a:pt x="89" y="93"/>
                    <a:pt x="88" y="92"/>
                    <a:pt x="88" y="92"/>
                  </a:cubicBezTo>
                  <a:cubicBezTo>
                    <a:pt x="86" y="90"/>
                    <a:pt x="85" y="87"/>
                    <a:pt x="81" y="86"/>
                  </a:cubicBezTo>
                  <a:cubicBezTo>
                    <a:pt x="82" y="84"/>
                    <a:pt x="82" y="82"/>
                    <a:pt x="80" y="80"/>
                  </a:cubicBezTo>
                  <a:cubicBezTo>
                    <a:pt x="80" y="79"/>
                    <a:pt x="78" y="78"/>
                    <a:pt x="74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66" y="78"/>
                    <a:pt x="61" y="78"/>
                    <a:pt x="58" y="81"/>
                  </a:cubicBezTo>
                  <a:cubicBezTo>
                    <a:pt x="57" y="82"/>
                    <a:pt x="56" y="82"/>
                    <a:pt x="56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4" y="79"/>
                    <a:pt x="51" y="76"/>
                    <a:pt x="48" y="76"/>
                  </a:cubicBezTo>
                  <a:cubicBezTo>
                    <a:pt x="46" y="76"/>
                    <a:pt x="44" y="77"/>
                    <a:pt x="42" y="78"/>
                  </a:cubicBezTo>
                  <a:cubicBezTo>
                    <a:pt x="41" y="79"/>
                    <a:pt x="40" y="79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8" y="79"/>
                  </a:cubicBezTo>
                  <a:cubicBezTo>
                    <a:pt x="34" y="75"/>
                    <a:pt x="28" y="72"/>
                    <a:pt x="24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3" y="72"/>
                    <a:pt x="22" y="72"/>
                    <a:pt x="21" y="72"/>
                  </a:cubicBezTo>
                  <a:cubicBezTo>
                    <a:pt x="21" y="72"/>
                    <a:pt x="20" y="72"/>
                    <a:pt x="20" y="73"/>
                  </a:cubicBezTo>
                  <a:cubicBezTo>
                    <a:pt x="19" y="68"/>
                    <a:pt x="15" y="66"/>
                    <a:pt x="13" y="65"/>
                  </a:cubicBezTo>
                  <a:cubicBezTo>
                    <a:pt x="11" y="62"/>
                    <a:pt x="10" y="59"/>
                    <a:pt x="11" y="58"/>
                  </a:cubicBezTo>
                  <a:cubicBezTo>
                    <a:pt x="12" y="55"/>
                    <a:pt x="12" y="53"/>
                    <a:pt x="12" y="52"/>
                  </a:cubicBezTo>
                  <a:cubicBezTo>
                    <a:pt x="12" y="51"/>
                    <a:pt x="12" y="50"/>
                    <a:pt x="12" y="49"/>
                  </a:cubicBezTo>
                  <a:cubicBezTo>
                    <a:pt x="12" y="47"/>
                    <a:pt x="12" y="45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3" y="43"/>
                  </a:cubicBezTo>
                  <a:cubicBezTo>
                    <a:pt x="18" y="37"/>
                    <a:pt x="20" y="33"/>
                    <a:pt x="20" y="29"/>
                  </a:cubicBezTo>
                  <a:cubicBezTo>
                    <a:pt x="20" y="26"/>
                    <a:pt x="21" y="26"/>
                    <a:pt x="22" y="25"/>
                  </a:cubicBezTo>
                  <a:cubicBezTo>
                    <a:pt x="22" y="25"/>
                    <a:pt x="34" y="21"/>
                    <a:pt x="37" y="15"/>
                  </a:cubicBezTo>
                  <a:cubicBezTo>
                    <a:pt x="38" y="15"/>
                    <a:pt x="40" y="14"/>
                    <a:pt x="42" y="14"/>
                  </a:cubicBezTo>
                  <a:cubicBezTo>
                    <a:pt x="42" y="14"/>
                    <a:pt x="51" y="13"/>
                    <a:pt x="55" y="10"/>
                  </a:cubicBezTo>
                  <a:cubicBezTo>
                    <a:pt x="55" y="10"/>
                    <a:pt x="57" y="10"/>
                    <a:pt x="57" y="10"/>
                  </a:cubicBezTo>
                  <a:cubicBezTo>
                    <a:pt x="59" y="11"/>
                    <a:pt x="62" y="13"/>
                    <a:pt x="66" y="13"/>
                  </a:cubicBezTo>
                  <a:cubicBezTo>
                    <a:pt x="68" y="13"/>
                    <a:pt x="70" y="13"/>
                    <a:pt x="72" y="11"/>
                  </a:cubicBezTo>
                  <a:cubicBezTo>
                    <a:pt x="73" y="13"/>
                    <a:pt x="75" y="18"/>
                    <a:pt x="79" y="18"/>
                  </a:cubicBezTo>
                  <a:cubicBezTo>
                    <a:pt x="81" y="18"/>
                    <a:pt x="82" y="17"/>
                    <a:pt x="83" y="17"/>
                  </a:cubicBezTo>
                  <a:cubicBezTo>
                    <a:pt x="84" y="16"/>
                    <a:pt x="84" y="16"/>
                    <a:pt x="85" y="16"/>
                  </a:cubicBezTo>
                  <a:cubicBezTo>
                    <a:pt x="85" y="16"/>
                    <a:pt x="86" y="17"/>
                    <a:pt x="87" y="17"/>
                  </a:cubicBezTo>
                  <a:cubicBezTo>
                    <a:pt x="88" y="17"/>
                    <a:pt x="88" y="17"/>
                    <a:pt x="89" y="17"/>
                  </a:cubicBezTo>
                  <a:cubicBezTo>
                    <a:pt x="89" y="18"/>
                    <a:pt x="89" y="18"/>
                    <a:pt x="89" y="19"/>
                  </a:cubicBezTo>
                  <a:cubicBezTo>
                    <a:pt x="90" y="20"/>
                    <a:pt x="92" y="23"/>
                    <a:pt x="96" y="23"/>
                  </a:cubicBezTo>
                  <a:cubicBezTo>
                    <a:pt x="97" y="23"/>
                    <a:pt x="98" y="23"/>
                    <a:pt x="98" y="23"/>
                  </a:cubicBezTo>
                  <a:cubicBezTo>
                    <a:pt x="99" y="23"/>
                    <a:pt x="99" y="23"/>
                    <a:pt x="99" y="24"/>
                  </a:cubicBezTo>
                  <a:cubicBezTo>
                    <a:pt x="100" y="24"/>
                    <a:pt x="100" y="25"/>
                    <a:pt x="100" y="25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2" y="28"/>
                    <a:pt x="104" y="33"/>
                    <a:pt x="110" y="32"/>
                  </a:cubicBezTo>
                  <a:cubicBezTo>
                    <a:pt x="110" y="32"/>
                    <a:pt x="110" y="33"/>
                    <a:pt x="110" y="33"/>
                  </a:cubicBezTo>
                  <a:cubicBezTo>
                    <a:pt x="110" y="37"/>
                    <a:pt x="113" y="40"/>
                    <a:pt x="115" y="42"/>
                  </a:cubicBezTo>
                  <a:cubicBezTo>
                    <a:pt x="117" y="43"/>
                    <a:pt x="118" y="46"/>
                    <a:pt x="118" y="48"/>
                  </a:cubicBezTo>
                  <a:cubicBezTo>
                    <a:pt x="118" y="48"/>
                    <a:pt x="118" y="49"/>
                    <a:pt x="118" y="49"/>
                  </a:cubicBezTo>
                  <a:cubicBezTo>
                    <a:pt x="118" y="51"/>
                    <a:pt x="117" y="55"/>
                    <a:pt x="120" y="59"/>
                  </a:cubicBezTo>
                  <a:cubicBezTo>
                    <a:pt x="121" y="59"/>
                    <a:pt x="121" y="60"/>
                    <a:pt x="121" y="60"/>
                  </a:cubicBezTo>
                  <a:cubicBezTo>
                    <a:pt x="121" y="60"/>
                    <a:pt x="121" y="60"/>
                    <a:pt x="121" y="60"/>
                  </a:cubicBezTo>
                  <a:cubicBezTo>
                    <a:pt x="116" y="66"/>
                    <a:pt x="117" y="70"/>
                    <a:pt x="119" y="7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6" name="Freeform 431">
              <a:extLst>
                <a:ext uri="{FF2B5EF4-FFF2-40B4-BE49-F238E27FC236}">
                  <a16:creationId xmlns:a16="http://schemas.microsoft.com/office/drawing/2014/main" id="{A2BDC7D3-BEA1-4B3D-AAD7-F996DDE80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7225" y="3155950"/>
              <a:ext cx="515938" cy="588963"/>
            </a:xfrm>
            <a:custGeom>
              <a:avLst/>
              <a:gdLst>
                <a:gd name="T0" fmla="*/ 204 w 209"/>
                <a:gd name="T1" fmla="*/ 59 h 239"/>
                <a:gd name="T2" fmla="*/ 119 w 209"/>
                <a:gd name="T3" fmla="*/ 0 h 239"/>
                <a:gd name="T4" fmla="*/ 116 w 209"/>
                <a:gd name="T5" fmla="*/ 0 h 239"/>
                <a:gd name="T6" fmla="*/ 24 w 209"/>
                <a:gd name="T7" fmla="*/ 71 h 239"/>
                <a:gd name="T8" fmla="*/ 9 w 209"/>
                <a:gd name="T9" fmla="*/ 113 h 239"/>
                <a:gd name="T10" fmla="*/ 3 w 209"/>
                <a:gd name="T11" fmla="*/ 129 h 239"/>
                <a:gd name="T12" fmla="*/ 19 w 209"/>
                <a:gd name="T13" fmla="*/ 136 h 239"/>
                <a:gd name="T14" fmla="*/ 18 w 209"/>
                <a:gd name="T15" fmla="*/ 139 h 239"/>
                <a:gd name="T16" fmla="*/ 17 w 209"/>
                <a:gd name="T17" fmla="*/ 145 h 239"/>
                <a:gd name="T18" fmla="*/ 21 w 209"/>
                <a:gd name="T19" fmla="*/ 153 h 239"/>
                <a:gd name="T20" fmla="*/ 24 w 209"/>
                <a:gd name="T21" fmla="*/ 165 h 239"/>
                <a:gd name="T22" fmla="*/ 24 w 209"/>
                <a:gd name="T23" fmla="*/ 173 h 239"/>
                <a:gd name="T24" fmla="*/ 53 w 209"/>
                <a:gd name="T25" fmla="*/ 195 h 239"/>
                <a:gd name="T26" fmla="*/ 54 w 209"/>
                <a:gd name="T27" fmla="*/ 194 h 239"/>
                <a:gd name="T28" fmla="*/ 62 w 209"/>
                <a:gd name="T29" fmla="*/ 194 h 239"/>
                <a:gd name="T30" fmla="*/ 67 w 209"/>
                <a:gd name="T31" fmla="*/ 195 h 239"/>
                <a:gd name="T32" fmla="*/ 71 w 209"/>
                <a:gd name="T33" fmla="*/ 200 h 239"/>
                <a:gd name="T34" fmla="*/ 77 w 209"/>
                <a:gd name="T35" fmla="*/ 219 h 239"/>
                <a:gd name="T36" fmla="*/ 79 w 209"/>
                <a:gd name="T37" fmla="*/ 234 h 239"/>
                <a:gd name="T38" fmla="*/ 80 w 209"/>
                <a:gd name="T39" fmla="*/ 236 h 239"/>
                <a:gd name="T40" fmla="*/ 84 w 209"/>
                <a:gd name="T41" fmla="*/ 239 h 239"/>
                <a:gd name="T42" fmla="*/ 85 w 209"/>
                <a:gd name="T43" fmla="*/ 239 h 239"/>
                <a:gd name="T44" fmla="*/ 168 w 209"/>
                <a:gd name="T45" fmla="*/ 214 h 239"/>
                <a:gd name="T46" fmla="*/ 172 w 209"/>
                <a:gd name="T47" fmla="*/ 209 h 239"/>
                <a:gd name="T48" fmla="*/ 184 w 209"/>
                <a:gd name="T49" fmla="*/ 144 h 239"/>
                <a:gd name="T50" fmla="*/ 192 w 209"/>
                <a:gd name="T51" fmla="*/ 129 h 239"/>
                <a:gd name="T52" fmla="*/ 204 w 209"/>
                <a:gd name="T53" fmla="*/ 59 h 239"/>
                <a:gd name="T54" fmla="*/ 184 w 209"/>
                <a:gd name="T55" fmla="*/ 125 h 239"/>
                <a:gd name="T56" fmla="*/ 175 w 209"/>
                <a:gd name="T57" fmla="*/ 140 h 239"/>
                <a:gd name="T58" fmla="*/ 161 w 209"/>
                <a:gd name="T59" fmla="*/ 206 h 239"/>
                <a:gd name="T60" fmla="*/ 87 w 209"/>
                <a:gd name="T61" fmla="*/ 228 h 239"/>
                <a:gd name="T62" fmla="*/ 87 w 209"/>
                <a:gd name="T63" fmla="*/ 219 h 239"/>
                <a:gd name="T64" fmla="*/ 78 w 209"/>
                <a:gd name="T65" fmla="*/ 194 h 239"/>
                <a:gd name="T66" fmla="*/ 74 w 209"/>
                <a:gd name="T67" fmla="*/ 189 h 239"/>
                <a:gd name="T68" fmla="*/ 62 w 209"/>
                <a:gd name="T69" fmla="*/ 184 h 239"/>
                <a:gd name="T70" fmla="*/ 52 w 209"/>
                <a:gd name="T71" fmla="*/ 185 h 239"/>
                <a:gd name="T72" fmla="*/ 51 w 209"/>
                <a:gd name="T73" fmla="*/ 185 h 239"/>
                <a:gd name="T74" fmla="*/ 34 w 209"/>
                <a:gd name="T75" fmla="*/ 173 h 239"/>
                <a:gd name="T76" fmla="*/ 31 w 209"/>
                <a:gd name="T77" fmla="*/ 158 h 239"/>
                <a:gd name="T78" fmla="*/ 31 w 209"/>
                <a:gd name="T79" fmla="*/ 155 h 239"/>
                <a:gd name="T80" fmla="*/ 32 w 209"/>
                <a:gd name="T81" fmla="*/ 154 h 239"/>
                <a:gd name="T82" fmla="*/ 32 w 209"/>
                <a:gd name="T83" fmla="*/ 149 h 239"/>
                <a:gd name="T84" fmla="*/ 29 w 209"/>
                <a:gd name="T85" fmla="*/ 147 h 239"/>
                <a:gd name="T86" fmla="*/ 27 w 209"/>
                <a:gd name="T87" fmla="*/ 145 h 239"/>
                <a:gd name="T88" fmla="*/ 27 w 209"/>
                <a:gd name="T89" fmla="*/ 142 h 239"/>
                <a:gd name="T90" fmla="*/ 29 w 209"/>
                <a:gd name="T91" fmla="*/ 132 h 239"/>
                <a:gd name="T92" fmla="*/ 25 w 209"/>
                <a:gd name="T93" fmla="*/ 127 h 239"/>
                <a:gd name="T94" fmla="*/ 19 w 209"/>
                <a:gd name="T95" fmla="*/ 126 h 239"/>
                <a:gd name="T96" fmla="*/ 12 w 209"/>
                <a:gd name="T97" fmla="*/ 125 h 239"/>
                <a:gd name="T98" fmla="*/ 16 w 209"/>
                <a:gd name="T99" fmla="*/ 120 h 239"/>
                <a:gd name="T100" fmla="*/ 33 w 209"/>
                <a:gd name="T101" fmla="*/ 72 h 239"/>
                <a:gd name="T102" fmla="*/ 116 w 209"/>
                <a:gd name="T103" fmla="*/ 9 h 239"/>
                <a:gd name="T104" fmla="*/ 119 w 209"/>
                <a:gd name="T105" fmla="*/ 10 h 239"/>
                <a:gd name="T106" fmla="*/ 194 w 209"/>
                <a:gd name="T107" fmla="*/ 61 h 239"/>
                <a:gd name="T108" fmla="*/ 184 w 209"/>
                <a:gd name="T109" fmla="*/ 12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9" h="239">
                  <a:moveTo>
                    <a:pt x="204" y="59"/>
                  </a:moveTo>
                  <a:cubicBezTo>
                    <a:pt x="197" y="11"/>
                    <a:pt x="131" y="0"/>
                    <a:pt x="119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36" y="0"/>
                    <a:pt x="25" y="55"/>
                    <a:pt x="24" y="71"/>
                  </a:cubicBezTo>
                  <a:cubicBezTo>
                    <a:pt x="22" y="83"/>
                    <a:pt x="17" y="105"/>
                    <a:pt x="9" y="113"/>
                  </a:cubicBezTo>
                  <a:cubicBezTo>
                    <a:pt x="7" y="115"/>
                    <a:pt x="0" y="121"/>
                    <a:pt x="3" y="129"/>
                  </a:cubicBezTo>
                  <a:cubicBezTo>
                    <a:pt x="6" y="136"/>
                    <a:pt x="14" y="136"/>
                    <a:pt x="19" y="136"/>
                  </a:cubicBezTo>
                  <a:cubicBezTo>
                    <a:pt x="18" y="137"/>
                    <a:pt x="18" y="138"/>
                    <a:pt x="18" y="139"/>
                  </a:cubicBezTo>
                  <a:cubicBezTo>
                    <a:pt x="17" y="141"/>
                    <a:pt x="17" y="142"/>
                    <a:pt x="17" y="145"/>
                  </a:cubicBezTo>
                  <a:cubicBezTo>
                    <a:pt x="17" y="148"/>
                    <a:pt x="18" y="151"/>
                    <a:pt x="21" y="153"/>
                  </a:cubicBezTo>
                  <a:cubicBezTo>
                    <a:pt x="19" y="157"/>
                    <a:pt x="20" y="162"/>
                    <a:pt x="24" y="165"/>
                  </a:cubicBezTo>
                  <a:cubicBezTo>
                    <a:pt x="24" y="166"/>
                    <a:pt x="24" y="167"/>
                    <a:pt x="24" y="173"/>
                  </a:cubicBezTo>
                  <a:cubicBezTo>
                    <a:pt x="24" y="189"/>
                    <a:pt x="40" y="197"/>
                    <a:pt x="53" y="195"/>
                  </a:cubicBezTo>
                  <a:cubicBezTo>
                    <a:pt x="54" y="194"/>
                    <a:pt x="54" y="194"/>
                    <a:pt x="54" y="194"/>
                  </a:cubicBezTo>
                  <a:cubicBezTo>
                    <a:pt x="56" y="194"/>
                    <a:pt x="59" y="194"/>
                    <a:pt x="62" y="194"/>
                  </a:cubicBezTo>
                  <a:cubicBezTo>
                    <a:pt x="65" y="194"/>
                    <a:pt x="66" y="194"/>
                    <a:pt x="67" y="195"/>
                  </a:cubicBezTo>
                  <a:cubicBezTo>
                    <a:pt x="68" y="197"/>
                    <a:pt x="70" y="199"/>
                    <a:pt x="71" y="200"/>
                  </a:cubicBezTo>
                  <a:cubicBezTo>
                    <a:pt x="75" y="205"/>
                    <a:pt x="77" y="207"/>
                    <a:pt x="77" y="219"/>
                  </a:cubicBezTo>
                  <a:cubicBezTo>
                    <a:pt x="77" y="229"/>
                    <a:pt x="78" y="233"/>
                    <a:pt x="79" y="234"/>
                  </a:cubicBezTo>
                  <a:cubicBezTo>
                    <a:pt x="80" y="236"/>
                    <a:pt x="80" y="236"/>
                    <a:pt x="80" y="236"/>
                  </a:cubicBezTo>
                  <a:cubicBezTo>
                    <a:pt x="80" y="238"/>
                    <a:pt x="82" y="239"/>
                    <a:pt x="84" y="239"/>
                  </a:cubicBezTo>
                  <a:cubicBezTo>
                    <a:pt x="85" y="239"/>
                    <a:pt x="85" y="239"/>
                    <a:pt x="85" y="239"/>
                  </a:cubicBezTo>
                  <a:cubicBezTo>
                    <a:pt x="168" y="214"/>
                    <a:pt x="168" y="214"/>
                    <a:pt x="168" y="214"/>
                  </a:cubicBezTo>
                  <a:cubicBezTo>
                    <a:pt x="170" y="214"/>
                    <a:pt x="172" y="211"/>
                    <a:pt x="172" y="209"/>
                  </a:cubicBezTo>
                  <a:cubicBezTo>
                    <a:pt x="170" y="193"/>
                    <a:pt x="171" y="167"/>
                    <a:pt x="184" y="144"/>
                  </a:cubicBezTo>
                  <a:cubicBezTo>
                    <a:pt x="187" y="139"/>
                    <a:pt x="190" y="134"/>
                    <a:pt x="192" y="129"/>
                  </a:cubicBezTo>
                  <a:cubicBezTo>
                    <a:pt x="207" y="104"/>
                    <a:pt x="209" y="100"/>
                    <a:pt x="204" y="59"/>
                  </a:cubicBezTo>
                  <a:close/>
                  <a:moveTo>
                    <a:pt x="184" y="125"/>
                  </a:moveTo>
                  <a:cubicBezTo>
                    <a:pt x="181" y="129"/>
                    <a:pt x="178" y="134"/>
                    <a:pt x="175" y="140"/>
                  </a:cubicBezTo>
                  <a:cubicBezTo>
                    <a:pt x="163" y="162"/>
                    <a:pt x="160" y="188"/>
                    <a:pt x="161" y="206"/>
                  </a:cubicBezTo>
                  <a:cubicBezTo>
                    <a:pt x="87" y="228"/>
                    <a:pt x="87" y="228"/>
                    <a:pt x="87" y="228"/>
                  </a:cubicBezTo>
                  <a:cubicBezTo>
                    <a:pt x="87" y="226"/>
                    <a:pt x="87" y="223"/>
                    <a:pt x="87" y="219"/>
                  </a:cubicBezTo>
                  <a:cubicBezTo>
                    <a:pt x="87" y="204"/>
                    <a:pt x="83" y="200"/>
                    <a:pt x="78" y="194"/>
                  </a:cubicBezTo>
                  <a:cubicBezTo>
                    <a:pt x="77" y="192"/>
                    <a:pt x="76" y="191"/>
                    <a:pt x="74" y="189"/>
                  </a:cubicBezTo>
                  <a:cubicBezTo>
                    <a:pt x="71" y="184"/>
                    <a:pt x="65" y="184"/>
                    <a:pt x="62" y="184"/>
                  </a:cubicBezTo>
                  <a:cubicBezTo>
                    <a:pt x="58" y="184"/>
                    <a:pt x="55" y="184"/>
                    <a:pt x="52" y="185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44" y="186"/>
                    <a:pt x="34" y="182"/>
                    <a:pt x="34" y="173"/>
                  </a:cubicBezTo>
                  <a:cubicBezTo>
                    <a:pt x="34" y="164"/>
                    <a:pt x="34" y="161"/>
                    <a:pt x="31" y="158"/>
                  </a:cubicBezTo>
                  <a:cubicBezTo>
                    <a:pt x="30" y="157"/>
                    <a:pt x="29" y="157"/>
                    <a:pt x="31" y="155"/>
                  </a:cubicBezTo>
                  <a:cubicBezTo>
                    <a:pt x="31" y="154"/>
                    <a:pt x="32" y="154"/>
                    <a:pt x="32" y="154"/>
                  </a:cubicBezTo>
                  <a:cubicBezTo>
                    <a:pt x="33" y="152"/>
                    <a:pt x="33" y="151"/>
                    <a:pt x="32" y="149"/>
                  </a:cubicBezTo>
                  <a:cubicBezTo>
                    <a:pt x="31" y="148"/>
                    <a:pt x="30" y="147"/>
                    <a:pt x="29" y="147"/>
                  </a:cubicBezTo>
                  <a:cubicBezTo>
                    <a:pt x="27" y="146"/>
                    <a:pt x="27" y="145"/>
                    <a:pt x="27" y="145"/>
                  </a:cubicBezTo>
                  <a:cubicBezTo>
                    <a:pt x="27" y="144"/>
                    <a:pt x="27" y="143"/>
                    <a:pt x="27" y="142"/>
                  </a:cubicBezTo>
                  <a:cubicBezTo>
                    <a:pt x="28" y="140"/>
                    <a:pt x="28" y="137"/>
                    <a:pt x="29" y="132"/>
                  </a:cubicBezTo>
                  <a:cubicBezTo>
                    <a:pt x="29" y="130"/>
                    <a:pt x="28" y="127"/>
                    <a:pt x="25" y="127"/>
                  </a:cubicBezTo>
                  <a:cubicBezTo>
                    <a:pt x="23" y="126"/>
                    <a:pt x="21" y="126"/>
                    <a:pt x="19" y="126"/>
                  </a:cubicBezTo>
                  <a:cubicBezTo>
                    <a:pt x="16" y="126"/>
                    <a:pt x="13" y="126"/>
                    <a:pt x="12" y="125"/>
                  </a:cubicBezTo>
                  <a:cubicBezTo>
                    <a:pt x="12" y="124"/>
                    <a:pt x="13" y="122"/>
                    <a:pt x="16" y="120"/>
                  </a:cubicBezTo>
                  <a:cubicBezTo>
                    <a:pt x="29" y="106"/>
                    <a:pt x="33" y="73"/>
                    <a:pt x="33" y="72"/>
                  </a:cubicBezTo>
                  <a:cubicBezTo>
                    <a:pt x="38" y="14"/>
                    <a:pt x="97" y="9"/>
                    <a:pt x="116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8" y="10"/>
                    <a:pt x="188" y="19"/>
                    <a:pt x="194" y="61"/>
                  </a:cubicBezTo>
                  <a:cubicBezTo>
                    <a:pt x="199" y="98"/>
                    <a:pt x="198" y="101"/>
                    <a:pt x="184" y="12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669113-F26A-4E63-B0E8-41584CD8148B}"/>
              </a:ext>
            </a:extLst>
          </p:cNvPr>
          <p:cNvGrpSpPr/>
          <p:nvPr/>
        </p:nvGrpSpPr>
        <p:grpSpPr>
          <a:xfrm>
            <a:off x="3691910" y="3499015"/>
            <a:ext cx="502719" cy="502724"/>
            <a:chOff x="4648200" y="6919913"/>
            <a:chExt cx="611188" cy="611187"/>
          </a:xfrm>
        </p:grpSpPr>
        <p:sp>
          <p:nvSpPr>
            <p:cNvPr id="79" name="Freeform 285">
              <a:extLst>
                <a:ext uri="{FF2B5EF4-FFF2-40B4-BE49-F238E27FC236}">
                  <a16:creationId xmlns:a16="http://schemas.microsoft.com/office/drawing/2014/main" id="{EB624600-75C7-4B27-B9B0-165D2C6F2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7412038"/>
              <a:ext cx="42863" cy="119062"/>
            </a:xfrm>
            <a:custGeom>
              <a:avLst/>
              <a:gdLst>
                <a:gd name="T0" fmla="*/ 13 w 17"/>
                <a:gd name="T1" fmla="*/ 1 h 47"/>
                <a:gd name="T2" fmla="*/ 7 w 17"/>
                <a:gd name="T3" fmla="*/ 4 h 47"/>
                <a:gd name="T4" fmla="*/ 0 w 17"/>
                <a:gd name="T5" fmla="*/ 41 h 47"/>
                <a:gd name="T6" fmla="*/ 4 w 17"/>
                <a:gd name="T7" fmla="*/ 47 h 47"/>
                <a:gd name="T8" fmla="*/ 5 w 17"/>
                <a:gd name="T9" fmla="*/ 47 h 47"/>
                <a:gd name="T10" fmla="*/ 10 w 17"/>
                <a:gd name="T11" fmla="*/ 43 h 47"/>
                <a:gd name="T12" fmla="*/ 17 w 17"/>
                <a:gd name="T13" fmla="*/ 6 h 47"/>
                <a:gd name="T14" fmla="*/ 13 w 17"/>
                <a:gd name="T15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7">
                  <a:moveTo>
                    <a:pt x="13" y="1"/>
                  </a:moveTo>
                  <a:cubicBezTo>
                    <a:pt x="10" y="0"/>
                    <a:pt x="8" y="2"/>
                    <a:pt x="7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1" y="46"/>
                    <a:pt x="4" y="47"/>
                  </a:cubicBezTo>
                  <a:cubicBezTo>
                    <a:pt x="4" y="47"/>
                    <a:pt x="5" y="47"/>
                    <a:pt x="5" y="47"/>
                  </a:cubicBezTo>
                  <a:cubicBezTo>
                    <a:pt x="7" y="47"/>
                    <a:pt x="9" y="45"/>
                    <a:pt x="10" y="43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4"/>
                    <a:pt x="16" y="1"/>
                    <a:pt x="1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0" name="Freeform 286">
              <a:extLst>
                <a:ext uri="{FF2B5EF4-FFF2-40B4-BE49-F238E27FC236}">
                  <a16:creationId xmlns:a16="http://schemas.microsoft.com/office/drawing/2014/main" id="{EF001F88-FE39-48D9-8489-22BF7DEB5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7412038"/>
              <a:ext cx="46038" cy="119062"/>
            </a:xfrm>
            <a:custGeom>
              <a:avLst/>
              <a:gdLst>
                <a:gd name="T0" fmla="*/ 5 w 18"/>
                <a:gd name="T1" fmla="*/ 1 h 47"/>
                <a:gd name="T2" fmla="*/ 1 w 18"/>
                <a:gd name="T3" fmla="*/ 6 h 47"/>
                <a:gd name="T4" fmla="*/ 8 w 18"/>
                <a:gd name="T5" fmla="*/ 43 h 47"/>
                <a:gd name="T6" fmla="*/ 13 w 18"/>
                <a:gd name="T7" fmla="*/ 47 h 47"/>
                <a:gd name="T8" fmla="*/ 14 w 18"/>
                <a:gd name="T9" fmla="*/ 47 h 47"/>
                <a:gd name="T10" fmla="*/ 18 w 18"/>
                <a:gd name="T11" fmla="*/ 41 h 47"/>
                <a:gd name="T12" fmla="*/ 11 w 18"/>
                <a:gd name="T13" fmla="*/ 4 h 47"/>
                <a:gd name="T14" fmla="*/ 5 w 18"/>
                <a:gd name="T15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47">
                  <a:moveTo>
                    <a:pt x="5" y="1"/>
                  </a:moveTo>
                  <a:cubicBezTo>
                    <a:pt x="2" y="1"/>
                    <a:pt x="0" y="4"/>
                    <a:pt x="1" y="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5"/>
                    <a:pt x="11" y="47"/>
                    <a:pt x="13" y="47"/>
                  </a:cubicBezTo>
                  <a:cubicBezTo>
                    <a:pt x="13" y="47"/>
                    <a:pt x="14" y="47"/>
                    <a:pt x="14" y="47"/>
                  </a:cubicBezTo>
                  <a:cubicBezTo>
                    <a:pt x="17" y="46"/>
                    <a:pt x="18" y="44"/>
                    <a:pt x="18" y="4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2"/>
                    <a:pt x="8" y="0"/>
                    <a:pt x="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1" name="Freeform 287">
              <a:extLst>
                <a:ext uri="{FF2B5EF4-FFF2-40B4-BE49-F238E27FC236}">
                  <a16:creationId xmlns:a16="http://schemas.microsoft.com/office/drawing/2014/main" id="{EFADDC25-A9DA-46F6-B5C2-B29587983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8200" y="6919913"/>
              <a:ext cx="611188" cy="466725"/>
            </a:xfrm>
            <a:custGeom>
              <a:avLst/>
              <a:gdLst>
                <a:gd name="T0" fmla="*/ 238 w 243"/>
                <a:gd name="T1" fmla="*/ 17 h 185"/>
                <a:gd name="T2" fmla="*/ 159 w 243"/>
                <a:gd name="T3" fmla="*/ 17 h 185"/>
                <a:gd name="T4" fmla="*/ 159 w 243"/>
                <a:gd name="T5" fmla="*/ 5 h 185"/>
                <a:gd name="T6" fmla="*/ 154 w 243"/>
                <a:gd name="T7" fmla="*/ 0 h 185"/>
                <a:gd name="T8" fmla="*/ 149 w 243"/>
                <a:gd name="T9" fmla="*/ 5 h 185"/>
                <a:gd name="T10" fmla="*/ 149 w 243"/>
                <a:gd name="T11" fmla="*/ 17 h 185"/>
                <a:gd name="T12" fmla="*/ 92 w 243"/>
                <a:gd name="T13" fmla="*/ 17 h 185"/>
                <a:gd name="T14" fmla="*/ 92 w 243"/>
                <a:gd name="T15" fmla="*/ 5 h 185"/>
                <a:gd name="T16" fmla="*/ 87 w 243"/>
                <a:gd name="T17" fmla="*/ 0 h 185"/>
                <a:gd name="T18" fmla="*/ 82 w 243"/>
                <a:gd name="T19" fmla="*/ 5 h 185"/>
                <a:gd name="T20" fmla="*/ 82 w 243"/>
                <a:gd name="T21" fmla="*/ 17 h 185"/>
                <a:gd name="T22" fmla="*/ 5 w 243"/>
                <a:gd name="T23" fmla="*/ 17 h 185"/>
                <a:gd name="T24" fmla="*/ 0 w 243"/>
                <a:gd name="T25" fmla="*/ 22 h 185"/>
                <a:gd name="T26" fmla="*/ 0 w 243"/>
                <a:gd name="T27" fmla="*/ 181 h 185"/>
                <a:gd name="T28" fmla="*/ 5 w 243"/>
                <a:gd name="T29" fmla="*/ 185 h 185"/>
                <a:gd name="T30" fmla="*/ 238 w 243"/>
                <a:gd name="T31" fmla="*/ 185 h 185"/>
                <a:gd name="T32" fmla="*/ 243 w 243"/>
                <a:gd name="T33" fmla="*/ 181 h 185"/>
                <a:gd name="T34" fmla="*/ 243 w 243"/>
                <a:gd name="T35" fmla="*/ 22 h 185"/>
                <a:gd name="T36" fmla="*/ 238 w 243"/>
                <a:gd name="T37" fmla="*/ 17 h 185"/>
                <a:gd name="T38" fmla="*/ 233 w 243"/>
                <a:gd name="T39" fmla="*/ 176 h 185"/>
                <a:gd name="T40" fmla="*/ 10 w 243"/>
                <a:gd name="T41" fmla="*/ 176 h 185"/>
                <a:gd name="T42" fmla="*/ 10 w 243"/>
                <a:gd name="T43" fmla="*/ 27 h 185"/>
                <a:gd name="T44" fmla="*/ 233 w 243"/>
                <a:gd name="T45" fmla="*/ 27 h 185"/>
                <a:gd name="T46" fmla="*/ 233 w 243"/>
                <a:gd name="T4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85">
                  <a:moveTo>
                    <a:pt x="238" y="17"/>
                  </a:moveTo>
                  <a:cubicBezTo>
                    <a:pt x="159" y="17"/>
                    <a:pt x="159" y="17"/>
                    <a:pt x="159" y="17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2"/>
                    <a:pt x="157" y="0"/>
                    <a:pt x="154" y="0"/>
                  </a:cubicBezTo>
                  <a:cubicBezTo>
                    <a:pt x="151" y="0"/>
                    <a:pt x="149" y="2"/>
                    <a:pt x="149" y="5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2"/>
                    <a:pt x="90" y="0"/>
                    <a:pt x="87" y="0"/>
                  </a:cubicBezTo>
                  <a:cubicBezTo>
                    <a:pt x="84" y="0"/>
                    <a:pt x="82" y="2"/>
                    <a:pt x="82" y="5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20"/>
                    <a:pt x="0" y="22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3"/>
                    <a:pt x="2" y="185"/>
                    <a:pt x="5" y="185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41" y="185"/>
                    <a:pt x="243" y="183"/>
                    <a:pt x="243" y="181"/>
                  </a:cubicBezTo>
                  <a:cubicBezTo>
                    <a:pt x="243" y="22"/>
                    <a:pt x="243" y="22"/>
                    <a:pt x="243" y="22"/>
                  </a:cubicBezTo>
                  <a:cubicBezTo>
                    <a:pt x="243" y="20"/>
                    <a:pt x="241" y="17"/>
                    <a:pt x="238" y="17"/>
                  </a:cubicBezTo>
                  <a:close/>
                  <a:moveTo>
                    <a:pt x="233" y="176"/>
                  </a:moveTo>
                  <a:cubicBezTo>
                    <a:pt x="10" y="176"/>
                    <a:pt x="10" y="176"/>
                    <a:pt x="10" y="17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233" y="27"/>
                    <a:pt x="233" y="27"/>
                    <a:pt x="233" y="27"/>
                  </a:cubicBezTo>
                  <a:lnTo>
                    <a:pt x="233" y="17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2" name="Freeform 288">
              <a:extLst>
                <a:ext uri="{FF2B5EF4-FFF2-40B4-BE49-F238E27FC236}">
                  <a16:creationId xmlns:a16="http://schemas.microsoft.com/office/drawing/2014/main" id="{AE748B24-9F69-4153-9296-483D526AE0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0750" y="7069138"/>
              <a:ext cx="247650" cy="285750"/>
            </a:xfrm>
            <a:custGeom>
              <a:avLst/>
              <a:gdLst>
                <a:gd name="T0" fmla="*/ 97 w 98"/>
                <a:gd name="T1" fmla="*/ 56 h 113"/>
                <a:gd name="T2" fmla="*/ 93 w 98"/>
                <a:gd name="T3" fmla="*/ 33 h 113"/>
                <a:gd name="T4" fmla="*/ 86 w 98"/>
                <a:gd name="T5" fmla="*/ 28 h 113"/>
                <a:gd name="T6" fmla="*/ 55 w 98"/>
                <a:gd name="T7" fmla="*/ 42 h 113"/>
                <a:gd name="T8" fmla="*/ 62 w 98"/>
                <a:gd name="T9" fmla="*/ 13 h 113"/>
                <a:gd name="T10" fmla="*/ 62 w 98"/>
                <a:gd name="T11" fmla="*/ 12 h 113"/>
                <a:gd name="T12" fmla="*/ 55 w 98"/>
                <a:gd name="T13" fmla="*/ 3 h 113"/>
                <a:gd name="T14" fmla="*/ 2 w 98"/>
                <a:gd name="T15" fmla="*/ 45 h 113"/>
                <a:gd name="T16" fmla="*/ 12 w 98"/>
                <a:gd name="T17" fmla="*/ 80 h 113"/>
                <a:gd name="T18" fmla="*/ 97 w 98"/>
                <a:gd name="T19" fmla="*/ 56 h 113"/>
                <a:gd name="T20" fmla="*/ 11 w 98"/>
                <a:gd name="T21" fmla="*/ 46 h 113"/>
                <a:gd name="T22" fmla="*/ 49 w 98"/>
                <a:gd name="T23" fmla="*/ 13 h 113"/>
                <a:gd name="T24" fmla="*/ 52 w 98"/>
                <a:gd name="T25" fmla="*/ 13 h 113"/>
                <a:gd name="T26" fmla="*/ 43 w 98"/>
                <a:gd name="T27" fmla="*/ 50 h 113"/>
                <a:gd name="T28" fmla="*/ 45 w 98"/>
                <a:gd name="T29" fmla="*/ 55 h 113"/>
                <a:gd name="T30" fmla="*/ 50 w 98"/>
                <a:gd name="T31" fmla="*/ 56 h 113"/>
                <a:gd name="T32" fmla="*/ 85 w 98"/>
                <a:gd name="T33" fmla="*/ 38 h 113"/>
                <a:gd name="T34" fmla="*/ 87 w 98"/>
                <a:gd name="T35" fmla="*/ 55 h 113"/>
                <a:gd name="T36" fmla="*/ 19 w 98"/>
                <a:gd name="T37" fmla="*/ 74 h 113"/>
                <a:gd name="T38" fmla="*/ 11 w 98"/>
                <a:gd name="T39" fmla="*/ 4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8" h="113">
                  <a:moveTo>
                    <a:pt x="97" y="56"/>
                  </a:moveTo>
                  <a:cubicBezTo>
                    <a:pt x="98" y="48"/>
                    <a:pt x="96" y="40"/>
                    <a:pt x="93" y="33"/>
                  </a:cubicBezTo>
                  <a:cubicBezTo>
                    <a:pt x="92" y="30"/>
                    <a:pt x="89" y="28"/>
                    <a:pt x="86" y="28"/>
                  </a:cubicBezTo>
                  <a:cubicBezTo>
                    <a:pt x="85" y="28"/>
                    <a:pt x="84" y="28"/>
                    <a:pt x="55" y="42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2"/>
                    <a:pt x="62" y="12"/>
                  </a:cubicBezTo>
                  <a:cubicBezTo>
                    <a:pt x="63" y="8"/>
                    <a:pt x="59" y="4"/>
                    <a:pt x="55" y="3"/>
                  </a:cubicBezTo>
                  <a:cubicBezTo>
                    <a:pt x="28" y="0"/>
                    <a:pt x="5" y="19"/>
                    <a:pt x="2" y="45"/>
                  </a:cubicBezTo>
                  <a:cubicBezTo>
                    <a:pt x="0" y="57"/>
                    <a:pt x="4" y="70"/>
                    <a:pt x="12" y="80"/>
                  </a:cubicBezTo>
                  <a:cubicBezTo>
                    <a:pt x="38" y="113"/>
                    <a:pt x="91" y="99"/>
                    <a:pt x="97" y="56"/>
                  </a:cubicBezTo>
                  <a:close/>
                  <a:moveTo>
                    <a:pt x="11" y="46"/>
                  </a:moveTo>
                  <a:cubicBezTo>
                    <a:pt x="14" y="27"/>
                    <a:pt x="30" y="13"/>
                    <a:pt x="49" y="13"/>
                  </a:cubicBezTo>
                  <a:cubicBezTo>
                    <a:pt x="50" y="13"/>
                    <a:pt x="51" y="13"/>
                    <a:pt x="52" y="13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2"/>
                    <a:pt x="44" y="54"/>
                    <a:pt x="45" y="55"/>
                  </a:cubicBezTo>
                  <a:cubicBezTo>
                    <a:pt x="47" y="56"/>
                    <a:pt x="49" y="57"/>
                    <a:pt x="50" y="56"/>
                  </a:cubicBezTo>
                  <a:cubicBezTo>
                    <a:pt x="61" y="50"/>
                    <a:pt x="79" y="41"/>
                    <a:pt x="85" y="38"/>
                  </a:cubicBezTo>
                  <a:cubicBezTo>
                    <a:pt x="87" y="44"/>
                    <a:pt x="88" y="50"/>
                    <a:pt x="87" y="55"/>
                  </a:cubicBezTo>
                  <a:cubicBezTo>
                    <a:pt x="83" y="89"/>
                    <a:pt x="40" y="100"/>
                    <a:pt x="19" y="74"/>
                  </a:cubicBezTo>
                  <a:cubicBezTo>
                    <a:pt x="13" y="66"/>
                    <a:pt x="10" y="56"/>
                    <a:pt x="11" y="46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3" name="Freeform 289">
              <a:extLst>
                <a:ext uri="{FF2B5EF4-FFF2-40B4-BE49-F238E27FC236}">
                  <a16:creationId xmlns:a16="http://schemas.microsoft.com/office/drawing/2014/main" id="{300102F8-8D8C-4916-9400-CE0CE5F1D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4263" y="7035800"/>
              <a:ext cx="98425" cy="106362"/>
            </a:xfrm>
            <a:custGeom>
              <a:avLst/>
              <a:gdLst>
                <a:gd name="T0" fmla="*/ 2 w 39"/>
                <a:gd name="T1" fmla="*/ 40 h 42"/>
                <a:gd name="T2" fmla="*/ 6 w 39"/>
                <a:gd name="T3" fmla="*/ 42 h 42"/>
                <a:gd name="T4" fmla="*/ 9 w 39"/>
                <a:gd name="T5" fmla="*/ 41 h 42"/>
                <a:gd name="T6" fmla="*/ 35 w 39"/>
                <a:gd name="T7" fmla="*/ 30 h 42"/>
                <a:gd name="T8" fmla="*/ 39 w 39"/>
                <a:gd name="T9" fmla="*/ 26 h 42"/>
                <a:gd name="T10" fmla="*/ 39 w 39"/>
                <a:gd name="T11" fmla="*/ 21 h 42"/>
                <a:gd name="T12" fmla="*/ 11 w 39"/>
                <a:gd name="T13" fmla="*/ 0 h 42"/>
                <a:gd name="T14" fmla="*/ 3 w 39"/>
                <a:gd name="T15" fmla="*/ 6 h 42"/>
                <a:gd name="T16" fmla="*/ 0 w 39"/>
                <a:gd name="T17" fmla="*/ 34 h 42"/>
                <a:gd name="T18" fmla="*/ 2 w 39"/>
                <a:gd name="T19" fmla="*/ 40 h 42"/>
                <a:gd name="T20" fmla="*/ 13 w 39"/>
                <a:gd name="T21" fmla="*/ 11 h 42"/>
                <a:gd name="T22" fmla="*/ 28 w 39"/>
                <a:gd name="T23" fmla="*/ 22 h 42"/>
                <a:gd name="T24" fmla="*/ 10 w 39"/>
                <a:gd name="T25" fmla="*/ 30 h 42"/>
                <a:gd name="T26" fmla="*/ 13 w 39"/>
                <a:gd name="T27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2">
                  <a:moveTo>
                    <a:pt x="2" y="40"/>
                  </a:moveTo>
                  <a:cubicBezTo>
                    <a:pt x="3" y="41"/>
                    <a:pt x="5" y="42"/>
                    <a:pt x="6" y="42"/>
                  </a:cubicBezTo>
                  <a:cubicBezTo>
                    <a:pt x="7" y="42"/>
                    <a:pt x="8" y="41"/>
                    <a:pt x="9" y="4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29"/>
                    <a:pt x="38" y="28"/>
                    <a:pt x="39" y="26"/>
                  </a:cubicBezTo>
                  <a:cubicBezTo>
                    <a:pt x="39" y="25"/>
                    <a:pt x="39" y="23"/>
                    <a:pt x="39" y="21"/>
                  </a:cubicBezTo>
                  <a:cubicBezTo>
                    <a:pt x="34" y="10"/>
                    <a:pt x="23" y="2"/>
                    <a:pt x="11" y="0"/>
                  </a:cubicBezTo>
                  <a:cubicBezTo>
                    <a:pt x="7" y="0"/>
                    <a:pt x="4" y="3"/>
                    <a:pt x="3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0" y="39"/>
                    <a:pt x="2" y="40"/>
                  </a:cubicBezTo>
                  <a:close/>
                  <a:moveTo>
                    <a:pt x="13" y="11"/>
                  </a:moveTo>
                  <a:cubicBezTo>
                    <a:pt x="19" y="12"/>
                    <a:pt x="25" y="17"/>
                    <a:pt x="28" y="22"/>
                  </a:cubicBezTo>
                  <a:cubicBezTo>
                    <a:pt x="10" y="30"/>
                    <a:pt x="10" y="30"/>
                    <a:pt x="10" y="30"/>
                  </a:cubicBezTo>
                  <a:lnTo>
                    <a:pt x="13" y="1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4" name="Freeform 290">
              <a:extLst>
                <a:ext uri="{FF2B5EF4-FFF2-40B4-BE49-F238E27FC236}">
                  <a16:creationId xmlns:a16="http://schemas.microsoft.com/office/drawing/2014/main" id="{7B195F0A-BAB3-42F4-9E19-A84E6C077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613" y="7258050"/>
              <a:ext cx="138113" cy="25400"/>
            </a:xfrm>
            <a:custGeom>
              <a:avLst/>
              <a:gdLst>
                <a:gd name="T0" fmla="*/ 5 w 55"/>
                <a:gd name="T1" fmla="*/ 10 h 10"/>
                <a:gd name="T2" fmla="*/ 50 w 55"/>
                <a:gd name="T3" fmla="*/ 10 h 10"/>
                <a:gd name="T4" fmla="*/ 55 w 55"/>
                <a:gd name="T5" fmla="*/ 5 h 10"/>
                <a:gd name="T6" fmla="*/ 50 w 55"/>
                <a:gd name="T7" fmla="*/ 0 h 10"/>
                <a:gd name="T8" fmla="*/ 5 w 55"/>
                <a:gd name="T9" fmla="*/ 0 h 10"/>
                <a:gd name="T10" fmla="*/ 0 w 55"/>
                <a:gd name="T11" fmla="*/ 5 h 10"/>
                <a:gd name="T12" fmla="*/ 5 w 55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0">
                  <a:moveTo>
                    <a:pt x="5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3" y="10"/>
                    <a:pt x="55" y="8"/>
                    <a:pt x="55" y="5"/>
                  </a:cubicBezTo>
                  <a:cubicBezTo>
                    <a:pt x="55" y="2"/>
                    <a:pt x="53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5" name="Freeform 291">
              <a:extLst>
                <a:ext uri="{FF2B5EF4-FFF2-40B4-BE49-F238E27FC236}">
                  <a16:creationId xmlns:a16="http://schemas.microsoft.com/office/drawing/2014/main" id="{6B40C5B7-A2C0-426B-9AA6-8143FB109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613" y="7177088"/>
              <a:ext cx="138113" cy="25400"/>
            </a:xfrm>
            <a:custGeom>
              <a:avLst/>
              <a:gdLst>
                <a:gd name="T0" fmla="*/ 5 w 55"/>
                <a:gd name="T1" fmla="*/ 10 h 10"/>
                <a:gd name="T2" fmla="*/ 50 w 55"/>
                <a:gd name="T3" fmla="*/ 10 h 10"/>
                <a:gd name="T4" fmla="*/ 55 w 55"/>
                <a:gd name="T5" fmla="*/ 5 h 10"/>
                <a:gd name="T6" fmla="*/ 50 w 55"/>
                <a:gd name="T7" fmla="*/ 0 h 10"/>
                <a:gd name="T8" fmla="*/ 5 w 55"/>
                <a:gd name="T9" fmla="*/ 0 h 10"/>
                <a:gd name="T10" fmla="*/ 0 w 55"/>
                <a:gd name="T11" fmla="*/ 5 h 10"/>
                <a:gd name="T12" fmla="*/ 5 w 55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0">
                  <a:moveTo>
                    <a:pt x="5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3" y="10"/>
                    <a:pt x="55" y="8"/>
                    <a:pt x="55" y="5"/>
                  </a:cubicBezTo>
                  <a:cubicBezTo>
                    <a:pt x="55" y="2"/>
                    <a:pt x="53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6" name="Freeform 292">
              <a:extLst>
                <a:ext uri="{FF2B5EF4-FFF2-40B4-BE49-F238E27FC236}">
                  <a16:creationId xmlns:a16="http://schemas.microsoft.com/office/drawing/2014/main" id="{8363D8AB-5E24-421D-99A6-B09F8F337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613" y="7099300"/>
              <a:ext cx="138113" cy="25400"/>
            </a:xfrm>
            <a:custGeom>
              <a:avLst/>
              <a:gdLst>
                <a:gd name="T0" fmla="*/ 5 w 55"/>
                <a:gd name="T1" fmla="*/ 10 h 10"/>
                <a:gd name="T2" fmla="*/ 50 w 55"/>
                <a:gd name="T3" fmla="*/ 10 h 10"/>
                <a:gd name="T4" fmla="*/ 55 w 55"/>
                <a:gd name="T5" fmla="*/ 5 h 10"/>
                <a:gd name="T6" fmla="*/ 50 w 55"/>
                <a:gd name="T7" fmla="*/ 0 h 10"/>
                <a:gd name="T8" fmla="*/ 5 w 55"/>
                <a:gd name="T9" fmla="*/ 0 h 10"/>
                <a:gd name="T10" fmla="*/ 0 w 55"/>
                <a:gd name="T11" fmla="*/ 5 h 10"/>
                <a:gd name="T12" fmla="*/ 5 w 55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0">
                  <a:moveTo>
                    <a:pt x="5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3" y="10"/>
                    <a:pt x="55" y="7"/>
                    <a:pt x="55" y="5"/>
                  </a:cubicBezTo>
                  <a:cubicBezTo>
                    <a:pt x="55" y="2"/>
                    <a:pt x="53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87" name="Freeform 113">
            <a:extLst>
              <a:ext uri="{FF2B5EF4-FFF2-40B4-BE49-F238E27FC236}">
                <a16:creationId xmlns:a16="http://schemas.microsoft.com/office/drawing/2014/main" id="{1631F69D-C331-4BE7-9202-4B6D7CE95ED9}"/>
              </a:ext>
            </a:extLst>
          </p:cNvPr>
          <p:cNvSpPr>
            <a:spLocks noEditPoints="1"/>
          </p:cNvSpPr>
          <p:nvPr/>
        </p:nvSpPr>
        <p:spPr bwMode="auto">
          <a:xfrm>
            <a:off x="1015645" y="3470564"/>
            <a:ext cx="302299" cy="500298"/>
          </a:xfrm>
          <a:custGeom>
            <a:avLst/>
            <a:gdLst>
              <a:gd name="T0" fmla="*/ 0 w 145"/>
              <a:gd name="T1" fmla="*/ 72 h 240"/>
              <a:gd name="T2" fmla="*/ 23 w 145"/>
              <a:gd name="T3" fmla="*/ 132 h 240"/>
              <a:gd name="T4" fmla="*/ 39 w 145"/>
              <a:gd name="T5" fmla="*/ 172 h 240"/>
              <a:gd name="T6" fmla="*/ 44 w 145"/>
              <a:gd name="T7" fmla="*/ 229 h 240"/>
              <a:gd name="T8" fmla="*/ 61 w 145"/>
              <a:gd name="T9" fmla="*/ 238 h 240"/>
              <a:gd name="T10" fmla="*/ 80 w 145"/>
              <a:gd name="T11" fmla="*/ 240 h 240"/>
              <a:gd name="T12" fmla="*/ 91 w 145"/>
              <a:gd name="T13" fmla="*/ 229 h 240"/>
              <a:gd name="T14" fmla="*/ 106 w 145"/>
              <a:gd name="T15" fmla="*/ 224 h 240"/>
              <a:gd name="T16" fmla="*/ 103 w 145"/>
              <a:gd name="T17" fmla="*/ 168 h 240"/>
              <a:gd name="T18" fmla="*/ 122 w 145"/>
              <a:gd name="T19" fmla="*/ 131 h 240"/>
              <a:gd name="T20" fmla="*/ 72 w 145"/>
              <a:gd name="T21" fmla="*/ 0 h 240"/>
              <a:gd name="T22" fmla="*/ 89 w 145"/>
              <a:gd name="T23" fmla="*/ 219 h 240"/>
              <a:gd name="T24" fmla="*/ 77 w 145"/>
              <a:gd name="T25" fmla="*/ 230 h 240"/>
              <a:gd name="T26" fmla="*/ 59 w 145"/>
              <a:gd name="T27" fmla="*/ 221 h 240"/>
              <a:gd name="T28" fmla="*/ 49 w 145"/>
              <a:gd name="T29" fmla="*/ 219 h 240"/>
              <a:gd name="T30" fmla="*/ 96 w 145"/>
              <a:gd name="T31" fmla="*/ 177 h 240"/>
              <a:gd name="T32" fmla="*/ 114 w 145"/>
              <a:gd name="T33" fmla="*/ 126 h 240"/>
              <a:gd name="T34" fmla="*/ 94 w 145"/>
              <a:gd name="T35" fmla="*/ 167 h 240"/>
              <a:gd name="T36" fmla="*/ 77 w 145"/>
              <a:gd name="T37" fmla="*/ 113 h 240"/>
              <a:gd name="T38" fmla="*/ 81 w 145"/>
              <a:gd name="T39" fmla="*/ 114 h 240"/>
              <a:gd name="T40" fmla="*/ 103 w 145"/>
              <a:gd name="T41" fmla="*/ 77 h 240"/>
              <a:gd name="T42" fmla="*/ 75 w 145"/>
              <a:gd name="T43" fmla="*/ 82 h 240"/>
              <a:gd name="T44" fmla="*/ 69 w 145"/>
              <a:gd name="T45" fmla="*/ 82 h 240"/>
              <a:gd name="T46" fmla="*/ 42 w 145"/>
              <a:gd name="T47" fmla="*/ 77 h 240"/>
              <a:gd name="T48" fmla="*/ 63 w 145"/>
              <a:gd name="T49" fmla="*/ 114 h 240"/>
              <a:gd name="T50" fmla="*/ 67 w 145"/>
              <a:gd name="T51" fmla="*/ 167 h 240"/>
              <a:gd name="T52" fmla="*/ 31 w 145"/>
              <a:gd name="T53" fmla="*/ 126 h 240"/>
              <a:gd name="T54" fmla="*/ 9 w 145"/>
              <a:gd name="T55" fmla="*/ 72 h 240"/>
              <a:gd name="T56" fmla="*/ 135 w 145"/>
              <a:gd name="T57" fmla="*/ 72 h 240"/>
              <a:gd name="T58" fmla="*/ 77 w 145"/>
              <a:gd name="T59" fmla="*/ 98 h 240"/>
              <a:gd name="T60" fmla="*/ 93 w 145"/>
              <a:gd name="T61" fmla="*/ 83 h 240"/>
              <a:gd name="T62" fmla="*/ 92 w 145"/>
              <a:gd name="T63" fmla="*/ 98 h 240"/>
              <a:gd name="T64" fmla="*/ 78 w 145"/>
              <a:gd name="T65" fmla="*/ 103 h 240"/>
              <a:gd name="T66" fmla="*/ 66 w 145"/>
              <a:gd name="T67" fmla="*/ 103 h 240"/>
              <a:gd name="T68" fmla="*/ 52 w 145"/>
              <a:gd name="T69" fmla="*/ 98 h 240"/>
              <a:gd name="T70" fmla="*/ 51 w 145"/>
              <a:gd name="T71" fmla="*/ 83 h 240"/>
              <a:gd name="T72" fmla="*/ 67 w 145"/>
              <a:gd name="T73" fmla="*/ 9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" h="240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92"/>
                  <a:pt x="8" y="114"/>
                  <a:pt x="23" y="131"/>
                </a:cubicBezTo>
                <a:cubicBezTo>
                  <a:pt x="23" y="132"/>
                  <a:pt x="23" y="132"/>
                  <a:pt x="23" y="132"/>
                </a:cubicBezTo>
                <a:cubicBezTo>
                  <a:pt x="23" y="132"/>
                  <a:pt x="39" y="152"/>
                  <a:pt x="41" y="168"/>
                </a:cubicBezTo>
                <a:cubicBezTo>
                  <a:pt x="40" y="168"/>
                  <a:pt x="39" y="170"/>
                  <a:pt x="39" y="172"/>
                </a:cubicBezTo>
                <a:cubicBezTo>
                  <a:pt x="39" y="224"/>
                  <a:pt x="39" y="224"/>
                  <a:pt x="39" y="224"/>
                </a:cubicBezTo>
                <a:cubicBezTo>
                  <a:pt x="39" y="227"/>
                  <a:pt x="41" y="229"/>
                  <a:pt x="44" y="229"/>
                </a:cubicBezTo>
                <a:cubicBezTo>
                  <a:pt x="53" y="229"/>
                  <a:pt x="53" y="229"/>
                  <a:pt x="53" y="229"/>
                </a:cubicBezTo>
                <a:cubicBezTo>
                  <a:pt x="61" y="238"/>
                  <a:pt x="61" y="238"/>
                  <a:pt x="61" y="238"/>
                </a:cubicBezTo>
                <a:cubicBezTo>
                  <a:pt x="62" y="239"/>
                  <a:pt x="64" y="240"/>
                  <a:pt x="65" y="240"/>
                </a:cubicBezTo>
                <a:cubicBezTo>
                  <a:pt x="80" y="240"/>
                  <a:pt x="80" y="240"/>
                  <a:pt x="80" y="240"/>
                </a:cubicBezTo>
                <a:cubicBezTo>
                  <a:pt x="81" y="240"/>
                  <a:pt x="82" y="239"/>
                  <a:pt x="83" y="238"/>
                </a:cubicBezTo>
                <a:cubicBezTo>
                  <a:pt x="91" y="229"/>
                  <a:pt x="91" y="229"/>
                  <a:pt x="91" y="229"/>
                </a:cubicBezTo>
                <a:cubicBezTo>
                  <a:pt x="101" y="229"/>
                  <a:pt x="101" y="229"/>
                  <a:pt x="101" y="229"/>
                </a:cubicBezTo>
                <a:cubicBezTo>
                  <a:pt x="103" y="229"/>
                  <a:pt x="106" y="227"/>
                  <a:pt x="106" y="224"/>
                </a:cubicBezTo>
                <a:cubicBezTo>
                  <a:pt x="106" y="172"/>
                  <a:pt x="106" y="172"/>
                  <a:pt x="106" y="172"/>
                </a:cubicBezTo>
                <a:cubicBezTo>
                  <a:pt x="106" y="170"/>
                  <a:pt x="105" y="169"/>
                  <a:pt x="103" y="168"/>
                </a:cubicBezTo>
                <a:cubicBezTo>
                  <a:pt x="106" y="152"/>
                  <a:pt x="121" y="132"/>
                  <a:pt x="122" y="132"/>
                </a:cubicBezTo>
                <a:cubicBezTo>
                  <a:pt x="122" y="132"/>
                  <a:pt x="122" y="131"/>
                  <a:pt x="122" y="131"/>
                </a:cubicBezTo>
                <a:cubicBezTo>
                  <a:pt x="136" y="114"/>
                  <a:pt x="145" y="92"/>
                  <a:pt x="145" y="72"/>
                </a:cubicBezTo>
                <a:cubicBezTo>
                  <a:pt x="145" y="32"/>
                  <a:pt x="112" y="0"/>
                  <a:pt x="72" y="0"/>
                </a:cubicBezTo>
                <a:close/>
                <a:moveTo>
                  <a:pt x="96" y="219"/>
                </a:moveTo>
                <a:cubicBezTo>
                  <a:pt x="89" y="219"/>
                  <a:pt x="89" y="219"/>
                  <a:pt x="89" y="219"/>
                </a:cubicBezTo>
                <a:cubicBezTo>
                  <a:pt x="88" y="219"/>
                  <a:pt x="86" y="220"/>
                  <a:pt x="85" y="221"/>
                </a:cubicBezTo>
                <a:cubicBezTo>
                  <a:pt x="77" y="230"/>
                  <a:pt x="77" y="230"/>
                  <a:pt x="7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59" y="221"/>
                  <a:pt x="59" y="221"/>
                  <a:pt x="59" y="221"/>
                </a:cubicBezTo>
                <a:cubicBezTo>
                  <a:pt x="58" y="220"/>
                  <a:pt x="57" y="219"/>
                  <a:pt x="56" y="219"/>
                </a:cubicBezTo>
                <a:cubicBezTo>
                  <a:pt x="49" y="219"/>
                  <a:pt x="49" y="219"/>
                  <a:pt x="49" y="219"/>
                </a:cubicBezTo>
                <a:cubicBezTo>
                  <a:pt x="49" y="177"/>
                  <a:pt x="49" y="177"/>
                  <a:pt x="49" y="177"/>
                </a:cubicBezTo>
                <a:cubicBezTo>
                  <a:pt x="96" y="177"/>
                  <a:pt x="96" y="177"/>
                  <a:pt x="96" y="177"/>
                </a:cubicBezTo>
                <a:lnTo>
                  <a:pt x="96" y="219"/>
                </a:lnTo>
                <a:close/>
                <a:moveTo>
                  <a:pt x="114" y="126"/>
                </a:moveTo>
                <a:cubicBezTo>
                  <a:pt x="114" y="126"/>
                  <a:pt x="113" y="127"/>
                  <a:pt x="113" y="127"/>
                </a:cubicBezTo>
                <a:cubicBezTo>
                  <a:pt x="109" y="132"/>
                  <a:pt x="96" y="150"/>
                  <a:pt x="94" y="167"/>
                </a:cubicBezTo>
                <a:cubicBezTo>
                  <a:pt x="77" y="167"/>
                  <a:pt x="77" y="167"/>
                  <a:pt x="77" y="167"/>
                </a:cubicBezTo>
                <a:cubicBezTo>
                  <a:pt x="77" y="113"/>
                  <a:pt x="77" y="113"/>
                  <a:pt x="77" y="113"/>
                </a:cubicBezTo>
                <a:cubicBezTo>
                  <a:pt x="79" y="114"/>
                  <a:pt x="80" y="114"/>
                  <a:pt x="81" y="114"/>
                </a:cubicBezTo>
                <a:cubicBezTo>
                  <a:pt x="81" y="114"/>
                  <a:pt x="81" y="114"/>
                  <a:pt x="81" y="114"/>
                </a:cubicBezTo>
                <a:cubicBezTo>
                  <a:pt x="87" y="114"/>
                  <a:pt x="94" y="111"/>
                  <a:pt x="99" y="105"/>
                </a:cubicBezTo>
                <a:cubicBezTo>
                  <a:pt x="108" y="96"/>
                  <a:pt x="110" y="84"/>
                  <a:pt x="103" y="77"/>
                </a:cubicBezTo>
                <a:cubicBezTo>
                  <a:pt x="101" y="75"/>
                  <a:pt x="97" y="74"/>
                  <a:pt x="93" y="74"/>
                </a:cubicBezTo>
                <a:cubicBezTo>
                  <a:pt x="87" y="74"/>
                  <a:pt x="80" y="77"/>
                  <a:pt x="75" y="82"/>
                </a:cubicBezTo>
                <a:cubicBezTo>
                  <a:pt x="74" y="83"/>
                  <a:pt x="73" y="85"/>
                  <a:pt x="72" y="86"/>
                </a:cubicBezTo>
                <a:cubicBezTo>
                  <a:pt x="71" y="85"/>
                  <a:pt x="70" y="83"/>
                  <a:pt x="69" y="82"/>
                </a:cubicBezTo>
                <a:cubicBezTo>
                  <a:pt x="64" y="77"/>
                  <a:pt x="57" y="74"/>
                  <a:pt x="51" y="74"/>
                </a:cubicBezTo>
                <a:cubicBezTo>
                  <a:pt x="47" y="74"/>
                  <a:pt x="44" y="75"/>
                  <a:pt x="42" y="77"/>
                </a:cubicBezTo>
                <a:cubicBezTo>
                  <a:pt x="35" y="84"/>
                  <a:pt x="36" y="96"/>
                  <a:pt x="45" y="105"/>
                </a:cubicBezTo>
                <a:cubicBezTo>
                  <a:pt x="50" y="111"/>
                  <a:pt x="57" y="114"/>
                  <a:pt x="63" y="114"/>
                </a:cubicBezTo>
                <a:cubicBezTo>
                  <a:pt x="65" y="114"/>
                  <a:pt x="66" y="114"/>
                  <a:pt x="67" y="113"/>
                </a:cubicBezTo>
                <a:cubicBezTo>
                  <a:pt x="67" y="167"/>
                  <a:pt x="67" y="167"/>
                  <a:pt x="67" y="167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49" y="149"/>
                  <a:pt x="34" y="130"/>
                  <a:pt x="31" y="126"/>
                </a:cubicBezTo>
                <a:cubicBezTo>
                  <a:pt x="31" y="126"/>
                  <a:pt x="31" y="126"/>
                  <a:pt x="31" y="126"/>
                </a:cubicBezTo>
                <a:cubicBezTo>
                  <a:pt x="18" y="110"/>
                  <a:pt x="9" y="90"/>
                  <a:pt x="9" y="72"/>
                </a:cubicBezTo>
                <a:cubicBezTo>
                  <a:pt x="9" y="38"/>
                  <a:pt x="38" y="10"/>
                  <a:pt x="72" y="10"/>
                </a:cubicBezTo>
                <a:cubicBezTo>
                  <a:pt x="107" y="10"/>
                  <a:pt x="135" y="38"/>
                  <a:pt x="135" y="72"/>
                </a:cubicBezTo>
                <a:cubicBezTo>
                  <a:pt x="135" y="90"/>
                  <a:pt x="127" y="110"/>
                  <a:pt x="114" y="126"/>
                </a:cubicBezTo>
                <a:close/>
                <a:moveTo>
                  <a:pt x="77" y="98"/>
                </a:moveTo>
                <a:cubicBezTo>
                  <a:pt x="78" y="95"/>
                  <a:pt x="80" y="92"/>
                  <a:pt x="82" y="89"/>
                </a:cubicBezTo>
                <a:cubicBezTo>
                  <a:pt x="86" y="86"/>
                  <a:pt x="90" y="83"/>
                  <a:pt x="93" y="83"/>
                </a:cubicBezTo>
                <a:cubicBezTo>
                  <a:pt x="95" y="83"/>
                  <a:pt x="96" y="84"/>
                  <a:pt x="96" y="84"/>
                </a:cubicBezTo>
                <a:cubicBezTo>
                  <a:pt x="99" y="87"/>
                  <a:pt x="97" y="93"/>
                  <a:pt x="92" y="98"/>
                </a:cubicBezTo>
                <a:cubicBezTo>
                  <a:pt x="89" y="102"/>
                  <a:pt x="85" y="104"/>
                  <a:pt x="81" y="104"/>
                </a:cubicBezTo>
                <a:cubicBezTo>
                  <a:pt x="80" y="104"/>
                  <a:pt x="79" y="104"/>
                  <a:pt x="78" y="103"/>
                </a:cubicBezTo>
                <a:cubicBezTo>
                  <a:pt x="77" y="102"/>
                  <a:pt x="77" y="99"/>
                  <a:pt x="77" y="98"/>
                </a:cubicBezTo>
                <a:close/>
                <a:moveTo>
                  <a:pt x="66" y="103"/>
                </a:moveTo>
                <a:cubicBezTo>
                  <a:pt x="66" y="104"/>
                  <a:pt x="65" y="104"/>
                  <a:pt x="63" y="104"/>
                </a:cubicBezTo>
                <a:cubicBezTo>
                  <a:pt x="60" y="104"/>
                  <a:pt x="56" y="102"/>
                  <a:pt x="52" y="98"/>
                </a:cubicBezTo>
                <a:cubicBezTo>
                  <a:pt x="47" y="93"/>
                  <a:pt x="46" y="87"/>
                  <a:pt x="48" y="84"/>
                </a:cubicBezTo>
                <a:cubicBezTo>
                  <a:pt x="49" y="84"/>
                  <a:pt x="50" y="83"/>
                  <a:pt x="51" y="83"/>
                </a:cubicBezTo>
                <a:cubicBezTo>
                  <a:pt x="55" y="83"/>
                  <a:pt x="59" y="86"/>
                  <a:pt x="62" y="89"/>
                </a:cubicBezTo>
                <a:cubicBezTo>
                  <a:pt x="65" y="92"/>
                  <a:pt x="67" y="95"/>
                  <a:pt x="67" y="98"/>
                </a:cubicBezTo>
                <a:cubicBezTo>
                  <a:pt x="67" y="99"/>
                  <a:pt x="68" y="102"/>
                  <a:pt x="66" y="103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0682" tIns="40341" rIns="80682" bIns="403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8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36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utoShape 12">
            <a:extLst>
              <a:ext uri="{FF2B5EF4-FFF2-40B4-BE49-F238E27FC236}">
                <a16:creationId xmlns:a16="http://schemas.microsoft.com/office/drawing/2014/main" id="{1EB6104C-9D38-4057-8FE4-F2D4DC3C1D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76984" y="-2734601"/>
            <a:ext cx="1681140" cy="10362881"/>
          </a:xfrm>
          <a:prstGeom prst="homePlate">
            <a:avLst>
              <a:gd name="adj" fmla="val 74924"/>
            </a:avLst>
          </a:prstGeom>
          <a:solidFill>
            <a:srgbClr val="F2F2F2"/>
          </a:solidFill>
          <a:ln w="6350" algn="ctr">
            <a:noFill/>
            <a:miter lim="800000"/>
            <a:headEnd/>
            <a:tailEnd/>
          </a:ln>
        </p:spPr>
        <p:txBody>
          <a:bodyPr wrap="square" lIns="65303" tIns="65303" rIns="65303" bIns="6530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71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28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Gotham Book" charset="0"/>
              <a:ea typeface="ヒラギノ角ゴ ProN W3" charset="0"/>
              <a:cs typeface="+mn-cs"/>
              <a:sym typeface="Gotham Book" charset="0"/>
            </a:endParaRP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848637E-63DA-4401-8511-6046BCCAEC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848637E-63DA-4401-8511-6046BCCAEC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45761B0-77FF-4C13-8725-CD9623CCDE0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C78E7-7832-4909-A5AC-A4CF6BCB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7" y="183870"/>
            <a:ext cx="10628832" cy="594360"/>
          </a:xfrm>
        </p:spPr>
        <p:txBody>
          <a:bodyPr anchor="b"/>
          <a:lstStyle/>
          <a:p>
            <a:r>
              <a:rPr lang="en-US" sz="2400">
                <a:latin typeface="+mn-lt"/>
              </a:rPr>
              <a:t>Operationalize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CACD0A-8945-47E5-A7F8-1B6146230038}"/>
              </a:ext>
            </a:extLst>
          </p:cNvPr>
          <p:cNvCxnSpPr>
            <a:cxnSpLocks/>
          </p:cNvCxnSpPr>
          <p:nvPr/>
        </p:nvCxnSpPr>
        <p:spPr>
          <a:xfrm>
            <a:off x="771608" y="4133590"/>
            <a:ext cx="2286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745C894-3EA9-42C7-BB65-0315DEE0A26C}"/>
              </a:ext>
            </a:extLst>
          </p:cNvPr>
          <p:cNvSpPr/>
          <p:nvPr/>
        </p:nvSpPr>
        <p:spPr>
          <a:xfrm>
            <a:off x="774686" y="4224652"/>
            <a:ext cx="2286000" cy="7386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Identify predicted churn customers using Logistic Regression model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00F71D8-FB75-4076-8C27-2CE8AF00141E}"/>
              </a:ext>
            </a:extLst>
          </p:cNvPr>
          <p:cNvSpPr>
            <a:spLocks noEditPoints="1"/>
          </p:cNvSpPr>
          <p:nvPr/>
        </p:nvSpPr>
        <p:spPr bwMode="auto">
          <a:xfrm>
            <a:off x="742938" y="3320945"/>
            <a:ext cx="818412" cy="8209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A1D538-F822-4795-878C-98E0E1680C18}"/>
              </a:ext>
            </a:extLst>
          </p:cNvPr>
          <p:cNvCxnSpPr>
            <a:cxnSpLocks/>
          </p:cNvCxnSpPr>
          <p:nvPr/>
        </p:nvCxnSpPr>
        <p:spPr>
          <a:xfrm>
            <a:off x="753769" y="5745257"/>
            <a:ext cx="228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1179820-E7F2-4C85-A213-45371D280723}"/>
              </a:ext>
            </a:extLst>
          </p:cNvPr>
          <p:cNvSpPr/>
          <p:nvPr/>
        </p:nvSpPr>
        <p:spPr bwMode="gray">
          <a:xfrm>
            <a:off x="636199" y="1606269"/>
            <a:ext cx="10362880" cy="913613"/>
          </a:xfrm>
          <a:prstGeom prst="rect">
            <a:avLst/>
          </a:prstGeom>
          <a:solidFill>
            <a:srgbClr val="F2F2F2"/>
          </a:solidFill>
          <a:ln w="19050" algn="ctr">
            <a:noFill/>
            <a:miter lim="800000"/>
            <a:headEnd/>
            <a:tailEnd/>
          </a:ln>
        </p:spPr>
        <p:txBody>
          <a:bodyPr wrap="square" lIns="65303" tIns="65303" rIns="65303" bIns="6530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A Step-by-Step Action Plan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F91F77E-5482-41BF-98DF-BCB65A1D0A81}"/>
              </a:ext>
            </a:extLst>
          </p:cNvPr>
          <p:cNvCxnSpPr>
            <a:cxnSpLocks/>
          </p:cNvCxnSpPr>
          <p:nvPr/>
        </p:nvCxnSpPr>
        <p:spPr>
          <a:xfrm>
            <a:off x="3549688" y="4133590"/>
            <a:ext cx="2286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007C349-42BA-4F33-9110-3EEC6A1CB074}"/>
              </a:ext>
            </a:extLst>
          </p:cNvPr>
          <p:cNvSpPr/>
          <p:nvPr/>
        </p:nvSpPr>
        <p:spPr>
          <a:xfrm>
            <a:off x="3552766" y="4235346"/>
            <a:ext cx="2286000" cy="7386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Collect and Review data on Individual customer product purchase history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620D010F-BFFE-4748-B093-36F9991E60EF}"/>
              </a:ext>
            </a:extLst>
          </p:cNvPr>
          <p:cNvSpPr>
            <a:spLocks noEditPoints="1"/>
          </p:cNvSpPr>
          <p:nvPr/>
        </p:nvSpPr>
        <p:spPr bwMode="auto">
          <a:xfrm>
            <a:off x="3521018" y="3320945"/>
            <a:ext cx="818412" cy="82090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557D0A-E724-45B0-8367-0FAA23B41A76}"/>
              </a:ext>
            </a:extLst>
          </p:cNvPr>
          <p:cNvCxnSpPr>
            <a:cxnSpLocks/>
          </p:cNvCxnSpPr>
          <p:nvPr/>
        </p:nvCxnSpPr>
        <p:spPr>
          <a:xfrm>
            <a:off x="3534292" y="5745257"/>
            <a:ext cx="228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AAADE3E-3378-43CE-B2CF-D4BDCCB527E4}"/>
              </a:ext>
            </a:extLst>
          </p:cNvPr>
          <p:cNvCxnSpPr>
            <a:cxnSpLocks/>
          </p:cNvCxnSpPr>
          <p:nvPr/>
        </p:nvCxnSpPr>
        <p:spPr>
          <a:xfrm>
            <a:off x="6230656" y="4133590"/>
            <a:ext cx="2286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29E6FD8-D4AA-4698-AF25-F9BE14F1B858}"/>
              </a:ext>
            </a:extLst>
          </p:cNvPr>
          <p:cNvSpPr/>
          <p:nvPr/>
        </p:nvSpPr>
        <p:spPr>
          <a:xfrm>
            <a:off x="6233734" y="4224652"/>
            <a:ext cx="2286000" cy="175432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  <a:buSzPct val="100000"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Design compelling Promotions tailored to customer preferences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offering products similar or complimentary to previously bought items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4AF80112-60ED-4EF2-8C8B-A2D862CA90E9}"/>
              </a:ext>
            </a:extLst>
          </p:cNvPr>
          <p:cNvSpPr>
            <a:spLocks noEditPoints="1"/>
          </p:cNvSpPr>
          <p:nvPr/>
        </p:nvSpPr>
        <p:spPr bwMode="auto">
          <a:xfrm>
            <a:off x="6212230" y="3310260"/>
            <a:ext cx="818412" cy="82090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C8E9D3C-33F5-4F1F-A295-608FA18C33D5}"/>
              </a:ext>
            </a:extLst>
          </p:cNvPr>
          <p:cNvCxnSpPr>
            <a:cxnSpLocks/>
          </p:cNvCxnSpPr>
          <p:nvPr/>
        </p:nvCxnSpPr>
        <p:spPr>
          <a:xfrm>
            <a:off x="6217701" y="5745257"/>
            <a:ext cx="228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reeform 19">
            <a:extLst>
              <a:ext uri="{FF2B5EF4-FFF2-40B4-BE49-F238E27FC236}">
                <a16:creationId xmlns:a16="http://schemas.microsoft.com/office/drawing/2014/main" id="{66998F10-4CD0-4B9F-8926-357895275EB0}"/>
              </a:ext>
            </a:extLst>
          </p:cNvPr>
          <p:cNvSpPr>
            <a:spLocks noEditPoints="1"/>
          </p:cNvSpPr>
          <p:nvPr/>
        </p:nvSpPr>
        <p:spPr bwMode="auto">
          <a:xfrm>
            <a:off x="3524130" y="3315882"/>
            <a:ext cx="822960" cy="822960"/>
          </a:xfrm>
          <a:custGeom>
            <a:avLst/>
            <a:gdLst>
              <a:gd name="T0" fmla="*/ 312 w 657"/>
              <a:gd name="T1" fmla="*/ 657 h 657"/>
              <a:gd name="T2" fmla="*/ 262 w 657"/>
              <a:gd name="T3" fmla="*/ 650 h 657"/>
              <a:gd name="T4" fmla="*/ 201 w 657"/>
              <a:gd name="T5" fmla="*/ 631 h 657"/>
              <a:gd name="T6" fmla="*/ 120 w 657"/>
              <a:gd name="T7" fmla="*/ 582 h 657"/>
              <a:gd name="T8" fmla="*/ 57 w 657"/>
              <a:gd name="T9" fmla="*/ 512 h 657"/>
              <a:gd name="T10" fmla="*/ 15 w 657"/>
              <a:gd name="T11" fmla="*/ 426 h 657"/>
              <a:gd name="T12" fmla="*/ 4 w 657"/>
              <a:gd name="T13" fmla="*/ 379 h 657"/>
              <a:gd name="T14" fmla="*/ 0 w 657"/>
              <a:gd name="T15" fmla="*/ 328 h 657"/>
              <a:gd name="T16" fmla="*/ 2 w 657"/>
              <a:gd name="T17" fmla="*/ 294 h 657"/>
              <a:gd name="T18" fmla="*/ 11 w 657"/>
              <a:gd name="T19" fmla="*/ 246 h 657"/>
              <a:gd name="T20" fmla="*/ 39 w 657"/>
              <a:gd name="T21" fmla="*/ 172 h 657"/>
              <a:gd name="T22" fmla="*/ 97 w 657"/>
              <a:gd name="T23" fmla="*/ 95 h 657"/>
              <a:gd name="T24" fmla="*/ 172 w 657"/>
              <a:gd name="T25" fmla="*/ 39 h 657"/>
              <a:gd name="T26" fmla="*/ 246 w 657"/>
              <a:gd name="T27" fmla="*/ 9 h 657"/>
              <a:gd name="T28" fmla="*/ 296 w 657"/>
              <a:gd name="T29" fmla="*/ 1 h 657"/>
              <a:gd name="T30" fmla="*/ 330 w 657"/>
              <a:gd name="T31" fmla="*/ 0 h 657"/>
              <a:gd name="T32" fmla="*/ 379 w 657"/>
              <a:gd name="T33" fmla="*/ 4 h 657"/>
              <a:gd name="T34" fmla="*/ 426 w 657"/>
              <a:gd name="T35" fmla="*/ 15 h 657"/>
              <a:gd name="T36" fmla="*/ 512 w 657"/>
              <a:gd name="T37" fmla="*/ 56 h 657"/>
              <a:gd name="T38" fmla="*/ 582 w 657"/>
              <a:gd name="T39" fmla="*/ 120 h 657"/>
              <a:gd name="T40" fmla="*/ 632 w 657"/>
              <a:gd name="T41" fmla="*/ 200 h 657"/>
              <a:gd name="T42" fmla="*/ 651 w 657"/>
              <a:gd name="T43" fmla="*/ 262 h 657"/>
              <a:gd name="T44" fmla="*/ 657 w 657"/>
              <a:gd name="T45" fmla="*/ 312 h 657"/>
              <a:gd name="T46" fmla="*/ 657 w 657"/>
              <a:gd name="T47" fmla="*/ 345 h 657"/>
              <a:gd name="T48" fmla="*/ 651 w 657"/>
              <a:gd name="T49" fmla="*/ 395 h 657"/>
              <a:gd name="T50" fmla="*/ 632 w 657"/>
              <a:gd name="T51" fmla="*/ 457 h 657"/>
              <a:gd name="T52" fmla="*/ 582 w 657"/>
              <a:gd name="T53" fmla="*/ 537 h 657"/>
              <a:gd name="T54" fmla="*/ 512 w 657"/>
              <a:gd name="T55" fmla="*/ 600 h 657"/>
              <a:gd name="T56" fmla="*/ 426 w 657"/>
              <a:gd name="T57" fmla="*/ 642 h 657"/>
              <a:gd name="T58" fmla="*/ 379 w 657"/>
              <a:gd name="T59" fmla="*/ 653 h 657"/>
              <a:gd name="T60" fmla="*/ 330 w 657"/>
              <a:gd name="T61" fmla="*/ 657 h 657"/>
              <a:gd name="T62" fmla="*/ 330 w 657"/>
              <a:gd name="T63" fmla="*/ 38 h 657"/>
              <a:gd name="T64" fmla="*/ 242 w 657"/>
              <a:gd name="T65" fmla="*/ 50 h 657"/>
              <a:gd name="T66" fmla="*/ 166 w 657"/>
              <a:gd name="T67" fmla="*/ 87 h 657"/>
              <a:gd name="T68" fmla="*/ 104 w 657"/>
              <a:gd name="T69" fmla="*/ 144 h 657"/>
              <a:gd name="T70" fmla="*/ 61 w 657"/>
              <a:gd name="T71" fmla="*/ 215 h 657"/>
              <a:gd name="T72" fmla="*/ 39 w 657"/>
              <a:gd name="T73" fmla="*/ 298 h 657"/>
              <a:gd name="T74" fmla="*/ 39 w 657"/>
              <a:gd name="T75" fmla="*/ 359 h 657"/>
              <a:gd name="T76" fmla="*/ 61 w 657"/>
              <a:gd name="T77" fmla="*/ 442 h 657"/>
              <a:gd name="T78" fmla="*/ 104 w 657"/>
              <a:gd name="T79" fmla="*/ 513 h 657"/>
              <a:gd name="T80" fmla="*/ 166 w 657"/>
              <a:gd name="T81" fmla="*/ 570 h 657"/>
              <a:gd name="T82" fmla="*/ 242 w 657"/>
              <a:gd name="T83" fmla="*/ 606 h 657"/>
              <a:gd name="T84" fmla="*/ 330 w 657"/>
              <a:gd name="T85" fmla="*/ 619 h 657"/>
              <a:gd name="T86" fmla="*/ 387 w 657"/>
              <a:gd name="T87" fmla="*/ 614 h 657"/>
              <a:gd name="T88" fmla="*/ 468 w 657"/>
              <a:gd name="T89" fmla="*/ 584 h 657"/>
              <a:gd name="T90" fmla="*/ 535 w 657"/>
              <a:gd name="T91" fmla="*/ 535 h 657"/>
              <a:gd name="T92" fmla="*/ 585 w 657"/>
              <a:gd name="T93" fmla="*/ 468 h 657"/>
              <a:gd name="T94" fmla="*/ 614 w 657"/>
              <a:gd name="T95" fmla="*/ 387 h 657"/>
              <a:gd name="T96" fmla="*/ 620 w 657"/>
              <a:gd name="T97" fmla="*/ 328 h 657"/>
              <a:gd name="T98" fmla="*/ 608 w 657"/>
              <a:gd name="T99" fmla="*/ 242 h 657"/>
              <a:gd name="T100" fmla="*/ 570 w 657"/>
              <a:gd name="T101" fmla="*/ 165 h 657"/>
              <a:gd name="T102" fmla="*/ 514 w 657"/>
              <a:gd name="T103" fmla="*/ 104 h 657"/>
              <a:gd name="T104" fmla="*/ 442 w 657"/>
              <a:gd name="T105" fmla="*/ 61 h 657"/>
              <a:gd name="T106" fmla="*/ 359 w 657"/>
              <a:gd name="T107" fmla="*/ 39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57" h="657">
                <a:moveTo>
                  <a:pt x="330" y="657"/>
                </a:moveTo>
                <a:lnTo>
                  <a:pt x="330" y="657"/>
                </a:lnTo>
                <a:lnTo>
                  <a:pt x="312" y="657"/>
                </a:lnTo>
                <a:lnTo>
                  <a:pt x="296" y="656"/>
                </a:lnTo>
                <a:lnTo>
                  <a:pt x="279" y="653"/>
                </a:lnTo>
                <a:lnTo>
                  <a:pt x="262" y="650"/>
                </a:lnTo>
                <a:lnTo>
                  <a:pt x="246" y="647"/>
                </a:lnTo>
                <a:lnTo>
                  <a:pt x="231" y="642"/>
                </a:lnTo>
                <a:lnTo>
                  <a:pt x="201" y="631"/>
                </a:lnTo>
                <a:lnTo>
                  <a:pt x="172" y="618"/>
                </a:lnTo>
                <a:lnTo>
                  <a:pt x="146" y="600"/>
                </a:lnTo>
                <a:lnTo>
                  <a:pt x="120" y="582"/>
                </a:lnTo>
                <a:lnTo>
                  <a:pt x="97" y="560"/>
                </a:lnTo>
                <a:lnTo>
                  <a:pt x="76" y="537"/>
                </a:lnTo>
                <a:lnTo>
                  <a:pt x="57" y="512"/>
                </a:lnTo>
                <a:lnTo>
                  <a:pt x="39" y="485"/>
                </a:lnTo>
                <a:lnTo>
                  <a:pt x="26" y="457"/>
                </a:lnTo>
                <a:lnTo>
                  <a:pt x="15" y="426"/>
                </a:lnTo>
                <a:lnTo>
                  <a:pt x="11" y="411"/>
                </a:lnTo>
                <a:lnTo>
                  <a:pt x="7" y="395"/>
                </a:lnTo>
                <a:lnTo>
                  <a:pt x="4" y="379"/>
                </a:lnTo>
                <a:lnTo>
                  <a:pt x="2" y="361"/>
                </a:lnTo>
                <a:lnTo>
                  <a:pt x="0" y="345"/>
                </a:lnTo>
                <a:lnTo>
                  <a:pt x="0" y="328"/>
                </a:lnTo>
                <a:lnTo>
                  <a:pt x="0" y="328"/>
                </a:lnTo>
                <a:lnTo>
                  <a:pt x="0" y="312"/>
                </a:lnTo>
                <a:lnTo>
                  <a:pt x="2" y="294"/>
                </a:lnTo>
                <a:lnTo>
                  <a:pt x="4" y="278"/>
                </a:lnTo>
                <a:lnTo>
                  <a:pt x="7" y="262"/>
                </a:lnTo>
                <a:lnTo>
                  <a:pt x="11" y="246"/>
                </a:lnTo>
                <a:lnTo>
                  <a:pt x="15" y="231"/>
                </a:lnTo>
                <a:lnTo>
                  <a:pt x="26" y="200"/>
                </a:lnTo>
                <a:lnTo>
                  <a:pt x="39" y="172"/>
                </a:lnTo>
                <a:lnTo>
                  <a:pt x="57" y="145"/>
                </a:lnTo>
                <a:lnTo>
                  <a:pt x="76" y="120"/>
                </a:lnTo>
                <a:lnTo>
                  <a:pt x="97" y="95"/>
                </a:lnTo>
                <a:lnTo>
                  <a:pt x="120" y="75"/>
                </a:lnTo>
                <a:lnTo>
                  <a:pt x="146" y="56"/>
                </a:lnTo>
                <a:lnTo>
                  <a:pt x="172" y="39"/>
                </a:lnTo>
                <a:lnTo>
                  <a:pt x="201" y="26"/>
                </a:lnTo>
                <a:lnTo>
                  <a:pt x="231" y="15"/>
                </a:lnTo>
                <a:lnTo>
                  <a:pt x="246" y="9"/>
                </a:lnTo>
                <a:lnTo>
                  <a:pt x="262" y="7"/>
                </a:lnTo>
                <a:lnTo>
                  <a:pt x="279" y="4"/>
                </a:lnTo>
                <a:lnTo>
                  <a:pt x="296" y="1"/>
                </a:lnTo>
                <a:lnTo>
                  <a:pt x="312" y="0"/>
                </a:lnTo>
                <a:lnTo>
                  <a:pt x="330" y="0"/>
                </a:lnTo>
                <a:lnTo>
                  <a:pt x="330" y="0"/>
                </a:lnTo>
                <a:lnTo>
                  <a:pt x="346" y="0"/>
                </a:lnTo>
                <a:lnTo>
                  <a:pt x="363" y="1"/>
                </a:lnTo>
                <a:lnTo>
                  <a:pt x="379" y="4"/>
                </a:lnTo>
                <a:lnTo>
                  <a:pt x="395" y="7"/>
                </a:lnTo>
                <a:lnTo>
                  <a:pt x="411" y="9"/>
                </a:lnTo>
                <a:lnTo>
                  <a:pt x="426" y="15"/>
                </a:lnTo>
                <a:lnTo>
                  <a:pt x="457" y="26"/>
                </a:lnTo>
                <a:lnTo>
                  <a:pt x="485" y="39"/>
                </a:lnTo>
                <a:lnTo>
                  <a:pt x="512" y="56"/>
                </a:lnTo>
                <a:lnTo>
                  <a:pt x="538" y="75"/>
                </a:lnTo>
                <a:lnTo>
                  <a:pt x="562" y="95"/>
                </a:lnTo>
                <a:lnTo>
                  <a:pt x="582" y="120"/>
                </a:lnTo>
                <a:lnTo>
                  <a:pt x="601" y="145"/>
                </a:lnTo>
                <a:lnTo>
                  <a:pt x="618" y="172"/>
                </a:lnTo>
                <a:lnTo>
                  <a:pt x="632" y="200"/>
                </a:lnTo>
                <a:lnTo>
                  <a:pt x="643" y="231"/>
                </a:lnTo>
                <a:lnTo>
                  <a:pt x="648" y="246"/>
                </a:lnTo>
                <a:lnTo>
                  <a:pt x="651" y="262"/>
                </a:lnTo>
                <a:lnTo>
                  <a:pt x="655" y="278"/>
                </a:lnTo>
                <a:lnTo>
                  <a:pt x="656" y="294"/>
                </a:lnTo>
                <a:lnTo>
                  <a:pt x="657" y="312"/>
                </a:lnTo>
                <a:lnTo>
                  <a:pt x="657" y="328"/>
                </a:lnTo>
                <a:lnTo>
                  <a:pt x="657" y="328"/>
                </a:lnTo>
                <a:lnTo>
                  <a:pt x="657" y="345"/>
                </a:lnTo>
                <a:lnTo>
                  <a:pt x="656" y="361"/>
                </a:lnTo>
                <a:lnTo>
                  <a:pt x="655" y="379"/>
                </a:lnTo>
                <a:lnTo>
                  <a:pt x="651" y="395"/>
                </a:lnTo>
                <a:lnTo>
                  <a:pt x="648" y="411"/>
                </a:lnTo>
                <a:lnTo>
                  <a:pt x="643" y="426"/>
                </a:lnTo>
                <a:lnTo>
                  <a:pt x="632" y="457"/>
                </a:lnTo>
                <a:lnTo>
                  <a:pt x="618" y="485"/>
                </a:lnTo>
                <a:lnTo>
                  <a:pt x="601" y="512"/>
                </a:lnTo>
                <a:lnTo>
                  <a:pt x="582" y="537"/>
                </a:lnTo>
                <a:lnTo>
                  <a:pt x="562" y="560"/>
                </a:lnTo>
                <a:lnTo>
                  <a:pt x="538" y="582"/>
                </a:lnTo>
                <a:lnTo>
                  <a:pt x="512" y="600"/>
                </a:lnTo>
                <a:lnTo>
                  <a:pt x="485" y="618"/>
                </a:lnTo>
                <a:lnTo>
                  <a:pt x="457" y="631"/>
                </a:lnTo>
                <a:lnTo>
                  <a:pt x="426" y="642"/>
                </a:lnTo>
                <a:lnTo>
                  <a:pt x="411" y="647"/>
                </a:lnTo>
                <a:lnTo>
                  <a:pt x="395" y="650"/>
                </a:lnTo>
                <a:lnTo>
                  <a:pt x="379" y="653"/>
                </a:lnTo>
                <a:lnTo>
                  <a:pt x="363" y="656"/>
                </a:lnTo>
                <a:lnTo>
                  <a:pt x="346" y="657"/>
                </a:lnTo>
                <a:lnTo>
                  <a:pt x="330" y="657"/>
                </a:lnTo>
                <a:lnTo>
                  <a:pt x="330" y="657"/>
                </a:lnTo>
                <a:close/>
                <a:moveTo>
                  <a:pt x="330" y="38"/>
                </a:moveTo>
                <a:lnTo>
                  <a:pt x="330" y="38"/>
                </a:lnTo>
                <a:lnTo>
                  <a:pt x="299" y="39"/>
                </a:lnTo>
                <a:lnTo>
                  <a:pt x="270" y="43"/>
                </a:lnTo>
                <a:lnTo>
                  <a:pt x="242" y="50"/>
                </a:lnTo>
                <a:lnTo>
                  <a:pt x="215" y="61"/>
                </a:lnTo>
                <a:lnTo>
                  <a:pt x="190" y="73"/>
                </a:lnTo>
                <a:lnTo>
                  <a:pt x="166" y="87"/>
                </a:lnTo>
                <a:lnTo>
                  <a:pt x="144" y="104"/>
                </a:lnTo>
                <a:lnTo>
                  <a:pt x="123" y="122"/>
                </a:lnTo>
                <a:lnTo>
                  <a:pt x="104" y="144"/>
                </a:lnTo>
                <a:lnTo>
                  <a:pt x="88" y="165"/>
                </a:lnTo>
                <a:lnTo>
                  <a:pt x="73" y="189"/>
                </a:lnTo>
                <a:lnTo>
                  <a:pt x="61" y="215"/>
                </a:lnTo>
                <a:lnTo>
                  <a:pt x="52" y="242"/>
                </a:lnTo>
                <a:lnTo>
                  <a:pt x="43" y="270"/>
                </a:lnTo>
                <a:lnTo>
                  <a:pt x="39" y="298"/>
                </a:lnTo>
                <a:lnTo>
                  <a:pt x="38" y="328"/>
                </a:lnTo>
                <a:lnTo>
                  <a:pt x="38" y="328"/>
                </a:lnTo>
                <a:lnTo>
                  <a:pt x="39" y="359"/>
                </a:lnTo>
                <a:lnTo>
                  <a:pt x="43" y="387"/>
                </a:lnTo>
                <a:lnTo>
                  <a:pt x="52" y="415"/>
                </a:lnTo>
                <a:lnTo>
                  <a:pt x="61" y="442"/>
                </a:lnTo>
                <a:lnTo>
                  <a:pt x="73" y="468"/>
                </a:lnTo>
                <a:lnTo>
                  <a:pt x="88" y="492"/>
                </a:lnTo>
                <a:lnTo>
                  <a:pt x="104" y="513"/>
                </a:lnTo>
                <a:lnTo>
                  <a:pt x="123" y="535"/>
                </a:lnTo>
                <a:lnTo>
                  <a:pt x="144" y="553"/>
                </a:lnTo>
                <a:lnTo>
                  <a:pt x="166" y="570"/>
                </a:lnTo>
                <a:lnTo>
                  <a:pt x="190" y="584"/>
                </a:lnTo>
                <a:lnTo>
                  <a:pt x="215" y="596"/>
                </a:lnTo>
                <a:lnTo>
                  <a:pt x="242" y="606"/>
                </a:lnTo>
                <a:lnTo>
                  <a:pt x="270" y="614"/>
                </a:lnTo>
                <a:lnTo>
                  <a:pt x="299" y="618"/>
                </a:lnTo>
                <a:lnTo>
                  <a:pt x="330" y="619"/>
                </a:lnTo>
                <a:lnTo>
                  <a:pt x="330" y="619"/>
                </a:lnTo>
                <a:lnTo>
                  <a:pt x="359" y="618"/>
                </a:lnTo>
                <a:lnTo>
                  <a:pt x="387" y="614"/>
                </a:lnTo>
                <a:lnTo>
                  <a:pt x="416" y="606"/>
                </a:lnTo>
                <a:lnTo>
                  <a:pt x="442" y="596"/>
                </a:lnTo>
                <a:lnTo>
                  <a:pt x="468" y="584"/>
                </a:lnTo>
                <a:lnTo>
                  <a:pt x="492" y="570"/>
                </a:lnTo>
                <a:lnTo>
                  <a:pt x="514" y="553"/>
                </a:lnTo>
                <a:lnTo>
                  <a:pt x="535" y="535"/>
                </a:lnTo>
                <a:lnTo>
                  <a:pt x="554" y="513"/>
                </a:lnTo>
                <a:lnTo>
                  <a:pt x="570" y="492"/>
                </a:lnTo>
                <a:lnTo>
                  <a:pt x="585" y="468"/>
                </a:lnTo>
                <a:lnTo>
                  <a:pt x="597" y="442"/>
                </a:lnTo>
                <a:lnTo>
                  <a:pt x="608" y="415"/>
                </a:lnTo>
                <a:lnTo>
                  <a:pt x="614" y="387"/>
                </a:lnTo>
                <a:lnTo>
                  <a:pt x="618" y="359"/>
                </a:lnTo>
                <a:lnTo>
                  <a:pt x="620" y="328"/>
                </a:lnTo>
                <a:lnTo>
                  <a:pt x="620" y="328"/>
                </a:lnTo>
                <a:lnTo>
                  <a:pt x="618" y="298"/>
                </a:lnTo>
                <a:lnTo>
                  <a:pt x="614" y="270"/>
                </a:lnTo>
                <a:lnTo>
                  <a:pt x="608" y="242"/>
                </a:lnTo>
                <a:lnTo>
                  <a:pt x="597" y="215"/>
                </a:lnTo>
                <a:lnTo>
                  <a:pt x="585" y="189"/>
                </a:lnTo>
                <a:lnTo>
                  <a:pt x="570" y="165"/>
                </a:lnTo>
                <a:lnTo>
                  <a:pt x="554" y="144"/>
                </a:lnTo>
                <a:lnTo>
                  <a:pt x="535" y="122"/>
                </a:lnTo>
                <a:lnTo>
                  <a:pt x="514" y="104"/>
                </a:lnTo>
                <a:lnTo>
                  <a:pt x="492" y="87"/>
                </a:lnTo>
                <a:lnTo>
                  <a:pt x="468" y="73"/>
                </a:lnTo>
                <a:lnTo>
                  <a:pt x="442" y="61"/>
                </a:lnTo>
                <a:lnTo>
                  <a:pt x="416" y="50"/>
                </a:lnTo>
                <a:lnTo>
                  <a:pt x="387" y="43"/>
                </a:lnTo>
                <a:lnTo>
                  <a:pt x="359" y="39"/>
                </a:lnTo>
                <a:lnTo>
                  <a:pt x="330" y="38"/>
                </a:lnTo>
                <a:lnTo>
                  <a:pt x="330" y="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22" name="Freeform 56">
            <a:extLst>
              <a:ext uri="{FF2B5EF4-FFF2-40B4-BE49-F238E27FC236}">
                <a16:creationId xmlns:a16="http://schemas.microsoft.com/office/drawing/2014/main" id="{D83802D1-176C-4DDC-A78A-36C549807D3C}"/>
              </a:ext>
            </a:extLst>
          </p:cNvPr>
          <p:cNvSpPr>
            <a:spLocks noEditPoints="1"/>
          </p:cNvSpPr>
          <p:nvPr/>
        </p:nvSpPr>
        <p:spPr bwMode="auto">
          <a:xfrm>
            <a:off x="746218" y="3315882"/>
            <a:ext cx="822960" cy="822960"/>
          </a:xfrm>
          <a:custGeom>
            <a:avLst/>
            <a:gdLst>
              <a:gd name="T0" fmla="*/ 312 w 659"/>
              <a:gd name="T1" fmla="*/ 657 h 657"/>
              <a:gd name="T2" fmla="*/ 264 w 659"/>
              <a:gd name="T3" fmla="*/ 650 h 657"/>
              <a:gd name="T4" fmla="*/ 202 w 659"/>
              <a:gd name="T5" fmla="*/ 632 h 657"/>
              <a:gd name="T6" fmla="*/ 120 w 659"/>
              <a:gd name="T7" fmla="*/ 582 h 657"/>
              <a:gd name="T8" fmla="*/ 57 w 659"/>
              <a:gd name="T9" fmla="*/ 512 h 657"/>
              <a:gd name="T10" fmla="*/ 15 w 659"/>
              <a:gd name="T11" fmla="*/ 426 h 657"/>
              <a:gd name="T12" fmla="*/ 4 w 659"/>
              <a:gd name="T13" fmla="*/ 379 h 657"/>
              <a:gd name="T14" fmla="*/ 0 w 659"/>
              <a:gd name="T15" fmla="*/ 328 h 657"/>
              <a:gd name="T16" fmla="*/ 2 w 659"/>
              <a:gd name="T17" fmla="*/ 294 h 657"/>
              <a:gd name="T18" fmla="*/ 11 w 659"/>
              <a:gd name="T19" fmla="*/ 246 h 657"/>
              <a:gd name="T20" fmla="*/ 41 w 659"/>
              <a:gd name="T21" fmla="*/ 172 h 657"/>
              <a:gd name="T22" fmla="*/ 97 w 659"/>
              <a:gd name="T23" fmla="*/ 96 h 657"/>
              <a:gd name="T24" fmla="*/ 172 w 659"/>
              <a:gd name="T25" fmla="*/ 39 h 657"/>
              <a:gd name="T26" fmla="*/ 248 w 659"/>
              <a:gd name="T27" fmla="*/ 10 h 657"/>
              <a:gd name="T28" fmla="*/ 296 w 659"/>
              <a:gd name="T29" fmla="*/ 2 h 657"/>
              <a:gd name="T30" fmla="*/ 330 w 659"/>
              <a:gd name="T31" fmla="*/ 0 h 657"/>
              <a:gd name="T32" fmla="*/ 379 w 659"/>
              <a:gd name="T33" fmla="*/ 3 h 657"/>
              <a:gd name="T34" fmla="*/ 428 w 659"/>
              <a:gd name="T35" fmla="*/ 15 h 657"/>
              <a:gd name="T36" fmla="*/ 514 w 659"/>
              <a:gd name="T37" fmla="*/ 57 h 657"/>
              <a:gd name="T38" fmla="*/ 583 w 659"/>
              <a:gd name="T39" fmla="*/ 120 h 657"/>
              <a:gd name="T40" fmla="*/ 632 w 659"/>
              <a:gd name="T41" fmla="*/ 200 h 657"/>
              <a:gd name="T42" fmla="*/ 652 w 659"/>
              <a:gd name="T43" fmla="*/ 262 h 657"/>
              <a:gd name="T44" fmla="*/ 657 w 659"/>
              <a:gd name="T45" fmla="*/ 312 h 657"/>
              <a:gd name="T46" fmla="*/ 657 w 659"/>
              <a:gd name="T47" fmla="*/ 346 h 657"/>
              <a:gd name="T48" fmla="*/ 652 w 659"/>
              <a:gd name="T49" fmla="*/ 395 h 657"/>
              <a:gd name="T50" fmla="*/ 632 w 659"/>
              <a:gd name="T51" fmla="*/ 457 h 657"/>
              <a:gd name="T52" fmla="*/ 583 w 659"/>
              <a:gd name="T53" fmla="*/ 538 h 657"/>
              <a:gd name="T54" fmla="*/ 514 w 659"/>
              <a:gd name="T55" fmla="*/ 601 h 657"/>
              <a:gd name="T56" fmla="*/ 428 w 659"/>
              <a:gd name="T57" fmla="*/ 642 h 657"/>
              <a:gd name="T58" fmla="*/ 379 w 659"/>
              <a:gd name="T59" fmla="*/ 653 h 657"/>
              <a:gd name="T60" fmla="*/ 330 w 659"/>
              <a:gd name="T61" fmla="*/ 657 h 657"/>
              <a:gd name="T62" fmla="*/ 330 w 659"/>
              <a:gd name="T63" fmla="*/ 38 h 657"/>
              <a:gd name="T64" fmla="*/ 244 w 659"/>
              <a:gd name="T65" fmla="*/ 50 h 657"/>
              <a:gd name="T66" fmla="*/ 167 w 659"/>
              <a:gd name="T67" fmla="*/ 88 h 657"/>
              <a:gd name="T68" fmla="*/ 105 w 659"/>
              <a:gd name="T69" fmla="*/ 144 h 657"/>
              <a:gd name="T70" fmla="*/ 61 w 659"/>
              <a:gd name="T71" fmla="*/ 215 h 657"/>
              <a:gd name="T72" fmla="*/ 39 w 659"/>
              <a:gd name="T73" fmla="*/ 298 h 657"/>
              <a:gd name="T74" fmla="*/ 39 w 659"/>
              <a:gd name="T75" fmla="*/ 359 h 657"/>
              <a:gd name="T76" fmla="*/ 61 w 659"/>
              <a:gd name="T77" fmla="*/ 442 h 657"/>
              <a:gd name="T78" fmla="*/ 105 w 659"/>
              <a:gd name="T79" fmla="*/ 513 h 657"/>
              <a:gd name="T80" fmla="*/ 167 w 659"/>
              <a:gd name="T81" fmla="*/ 570 h 657"/>
              <a:gd name="T82" fmla="*/ 244 w 659"/>
              <a:gd name="T83" fmla="*/ 606 h 657"/>
              <a:gd name="T84" fmla="*/ 330 w 659"/>
              <a:gd name="T85" fmla="*/ 620 h 657"/>
              <a:gd name="T86" fmla="*/ 389 w 659"/>
              <a:gd name="T87" fmla="*/ 614 h 657"/>
              <a:gd name="T88" fmla="*/ 468 w 659"/>
              <a:gd name="T89" fmla="*/ 585 h 657"/>
              <a:gd name="T90" fmla="*/ 535 w 659"/>
              <a:gd name="T91" fmla="*/ 535 h 657"/>
              <a:gd name="T92" fmla="*/ 585 w 659"/>
              <a:gd name="T93" fmla="*/ 468 h 657"/>
              <a:gd name="T94" fmla="*/ 614 w 659"/>
              <a:gd name="T95" fmla="*/ 387 h 657"/>
              <a:gd name="T96" fmla="*/ 621 w 659"/>
              <a:gd name="T97" fmla="*/ 328 h 657"/>
              <a:gd name="T98" fmla="*/ 608 w 659"/>
              <a:gd name="T99" fmla="*/ 242 h 657"/>
              <a:gd name="T100" fmla="*/ 571 w 659"/>
              <a:gd name="T101" fmla="*/ 166 h 657"/>
              <a:gd name="T102" fmla="*/ 515 w 659"/>
              <a:gd name="T103" fmla="*/ 104 h 657"/>
              <a:gd name="T104" fmla="*/ 442 w 659"/>
              <a:gd name="T105" fmla="*/ 61 h 657"/>
              <a:gd name="T106" fmla="*/ 359 w 659"/>
              <a:gd name="T107" fmla="*/ 39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59" h="657">
                <a:moveTo>
                  <a:pt x="330" y="657"/>
                </a:moveTo>
                <a:lnTo>
                  <a:pt x="330" y="657"/>
                </a:lnTo>
                <a:lnTo>
                  <a:pt x="312" y="657"/>
                </a:lnTo>
                <a:lnTo>
                  <a:pt x="296" y="656"/>
                </a:lnTo>
                <a:lnTo>
                  <a:pt x="280" y="653"/>
                </a:lnTo>
                <a:lnTo>
                  <a:pt x="264" y="650"/>
                </a:lnTo>
                <a:lnTo>
                  <a:pt x="248" y="646"/>
                </a:lnTo>
                <a:lnTo>
                  <a:pt x="231" y="642"/>
                </a:lnTo>
                <a:lnTo>
                  <a:pt x="202" y="632"/>
                </a:lnTo>
                <a:lnTo>
                  <a:pt x="172" y="618"/>
                </a:lnTo>
                <a:lnTo>
                  <a:pt x="146" y="601"/>
                </a:lnTo>
                <a:lnTo>
                  <a:pt x="120" y="582"/>
                </a:lnTo>
                <a:lnTo>
                  <a:pt x="97" y="560"/>
                </a:lnTo>
                <a:lnTo>
                  <a:pt x="76" y="538"/>
                </a:lnTo>
                <a:lnTo>
                  <a:pt x="57" y="512"/>
                </a:lnTo>
                <a:lnTo>
                  <a:pt x="41" y="485"/>
                </a:lnTo>
                <a:lnTo>
                  <a:pt x="26" y="457"/>
                </a:lnTo>
                <a:lnTo>
                  <a:pt x="15" y="426"/>
                </a:lnTo>
                <a:lnTo>
                  <a:pt x="11" y="411"/>
                </a:lnTo>
                <a:lnTo>
                  <a:pt x="7" y="395"/>
                </a:lnTo>
                <a:lnTo>
                  <a:pt x="4" y="379"/>
                </a:lnTo>
                <a:lnTo>
                  <a:pt x="2" y="362"/>
                </a:lnTo>
                <a:lnTo>
                  <a:pt x="0" y="346"/>
                </a:lnTo>
                <a:lnTo>
                  <a:pt x="0" y="328"/>
                </a:lnTo>
                <a:lnTo>
                  <a:pt x="0" y="328"/>
                </a:lnTo>
                <a:lnTo>
                  <a:pt x="0" y="312"/>
                </a:lnTo>
                <a:lnTo>
                  <a:pt x="2" y="294"/>
                </a:lnTo>
                <a:lnTo>
                  <a:pt x="4" y="278"/>
                </a:lnTo>
                <a:lnTo>
                  <a:pt x="7" y="262"/>
                </a:lnTo>
                <a:lnTo>
                  <a:pt x="11" y="246"/>
                </a:lnTo>
                <a:lnTo>
                  <a:pt x="15" y="231"/>
                </a:lnTo>
                <a:lnTo>
                  <a:pt x="26" y="200"/>
                </a:lnTo>
                <a:lnTo>
                  <a:pt x="41" y="172"/>
                </a:lnTo>
                <a:lnTo>
                  <a:pt x="57" y="145"/>
                </a:lnTo>
                <a:lnTo>
                  <a:pt x="76" y="120"/>
                </a:lnTo>
                <a:lnTo>
                  <a:pt x="97" y="96"/>
                </a:lnTo>
                <a:lnTo>
                  <a:pt x="120" y="76"/>
                </a:lnTo>
                <a:lnTo>
                  <a:pt x="146" y="57"/>
                </a:lnTo>
                <a:lnTo>
                  <a:pt x="172" y="39"/>
                </a:lnTo>
                <a:lnTo>
                  <a:pt x="202" y="26"/>
                </a:lnTo>
                <a:lnTo>
                  <a:pt x="231" y="15"/>
                </a:lnTo>
                <a:lnTo>
                  <a:pt x="248" y="10"/>
                </a:lnTo>
                <a:lnTo>
                  <a:pt x="264" y="7"/>
                </a:lnTo>
                <a:lnTo>
                  <a:pt x="280" y="3"/>
                </a:lnTo>
                <a:lnTo>
                  <a:pt x="296" y="2"/>
                </a:lnTo>
                <a:lnTo>
                  <a:pt x="312" y="0"/>
                </a:lnTo>
                <a:lnTo>
                  <a:pt x="330" y="0"/>
                </a:lnTo>
                <a:lnTo>
                  <a:pt x="330" y="0"/>
                </a:lnTo>
                <a:lnTo>
                  <a:pt x="346" y="0"/>
                </a:lnTo>
                <a:lnTo>
                  <a:pt x="363" y="2"/>
                </a:lnTo>
                <a:lnTo>
                  <a:pt x="379" y="3"/>
                </a:lnTo>
                <a:lnTo>
                  <a:pt x="395" y="7"/>
                </a:lnTo>
                <a:lnTo>
                  <a:pt x="411" y="10"/>
                </a:lnTo>
                <a:lnTo>
                  <a:pt x="428" y="15"/>
                </a:lnTo>
                <a:lnTo>
                  <a:pt x="457" y="26"/>
                </a:lnTo>
                <a:lnTo>
                  <a:pt x="485" y="39"/>
                </a:lnTo>
                <a:lnTo>
                  <a:pt x="514" y="57"/>
                </a:lnTo>
                <a:lnTo>
                  <a:pt x="539" y="76"/>
                </a:lnTo>
                <a:lnTo>
                  <a:pt x="562" y="96"/>
                </a:lnTo>
                <a:lnTo>
                  <a:pt x="583" y="120"/>
                </a:lnTo>
                <a:lnTo>
                  <a:pt x="602" y="145"/>
                </a:lnTo>
                <a:lnTo>
                  <a:pt x="618" y="172"/>
                </a:lnTo>
                <a:lnTo>
                  <a:pt x="632" y="200"/>
                </a:lnTo>
                <a:lnTo>
                  <a:pt x="644" y="231"/>
                </a:lnTo>
                <a:lnTo>
                  <a:pt x="648" y="246"/>
                </a:lnTo>
                <a:lnTo>
                  <a:pt x="652" y="262"/>
                </a:lnTo>
                <a:lnTo>
                  <a:pt x="655" y="278"/>
                </a:lnTo>
                <a:lnTo>
                  <a:pt x="656" y="294"/>
                </a:lnTo>
                <a:lnTo>
                  <a:pt x="657" y="312"/>
                </a:lnTo>
                <a:lnTo>
                  <a:pt x="659" y="328"/>
                </a:lnTo>
                <a:lnTo>
                  <a:pt x="659" y="328"/>
                </a:lnTo>
                <a:lnTo>
                  <a:pt x="657" y="346"/>
                </a:lnTo>
                <a:lnTo>
                  <a:pt x="656" y="362"/>
                </a:lnTo>
                <a:lnTo>
                  <a:pt x="655" y="379"/>
                </a:lnTo>
                <a:lnTo>
                  <a:pt x="652" y="395"/>
                </a:lnTo>
                <a:lnTo>
                  <a:pt x="648" y="411"/>
                </a:lnTo>
                <a:lnTo>
                  <a:pt x="644" y="426"/>
                </a:lnTo>
                <a:lnTo>
                  <a:pt x="632" y="457"/>
                </a:lnTo>
                <a:lnTo>
                  <a:pt x="618" y="485"/>
                </a:lnTo>
                <a:lnTo>
                  <a:pt x="602" y="512"/>
                </a:lnTo>
                <a:lnTo>
                  <a:pt x="583" y="538"/>
                </a:lnTo>
                <a:lnTo>
                  <a:pt x="562" y="560"/>
                </a:lnTo>
                <a:lnTo>
                  <a:pt x="539" y="582"/>
                </a:lnTo>
                <a:lnTo>
                  <a:pt x="514" y="601"/>
                </a:lnTo>
                <a:lnTo>
                  <a:pt x="485" y="618"/>
                </a:lnTo>
                <a:lnTo>
                  <a:pt x="457" y="632"/>
                </a:lnTo>
                <a:lnTo>
                  <a:pt x="428" y="642"/>
                </a:lnTo>
                <a:lnTo>
                  <a:pt x="411" y="646"/>
                </a:lnTo>
                <a:lnTo>
                  <a:pt x="395" y="650"/>
                </a:lnTo>
                <a:lnTo>
                  <a:pt x="379" y="653"/>
                </a:lnTo>
                <a:lnTo>
                  <a:pt x="363" y="656"/>
                </a:lnTo>
                <a:lnTo>
                  <a:pt x="346" y="657"/>
                </a:lnTo>
                <a:lnTo>
                  <a:pt x="330" y="657"/>
                </a:lnTo>
                <a:lnTo>
                  <a:pt x="330" y="657"/>
                </a:lnTo>
                <a:close/>
                <a:moveTo>
                  <a:pt x="330" y="38"/>
                </a:moveTo>
                <a:lnTo>
                  <a:pt x="330" y="38"/>
                </a:lnTo>
                <a:lnTo>
                  <a:pt x="300" y="39"/>
                </a:lnTo>
                <a:lnTo>
                  <a:pt x="270" y="43"/>
                </a:lnTo>
                <a:lnTo>
                  <a:pt x="244" y="50"/>
                </a:lnTo>
                <a:lnTo>
                  <a:pt x="217" y="61"/>
                </a:lnTo>
                <a:lnTo>
                  <a:pt x="191" y="73"/>
                </a:lnTo>
                <a:lnTo>
                  <a:pt x="167" y="88"/>
                </a:lnTo>
                <a:lnTo>
                  <a:pt x="144" y="104"/>
                </a:lnTo>
                <a:lnTo>
                  <a:pt x="124" y="123"/>
                </a:lnTo>
                <a:lnTo>
                  <a:pt x="105" y="144"/>
                </a:lnTo>
                <a:lnTo>
                  <a:pt x="88" y="166"/>
                </a:lnTo>
                <a:lnTo>
                  <a:pt x="73" y="190"/>
                </a:lnTo>
                <a:lnTo>
                  <a:pt x="61" y="215"/>
                </a:lnTo>
                <a:lnTo>
                  <a:pt x="51" y="242"/>
                </a:lnTo>
                <a:lnTo>
                  <a:pt x="45" y="270"/>
                </a:lnTo>
                <a:lnTo>
                  <a:pt x="39" y="298"/>
                </a:lnTo>
                <a:lnTo>
                  <a:pt x="38" y="328"/>
                </a:lnTo>
                <a:lnTo>
                  <a:pt x="38" y="328"/>
                </a:lnTo>
                <a:lnTo>
                  <a:pt x="39" y="359"/>
                </a:lnTo>
                <a:lnTo>
                  <a:pt x="45" y="387"/>
                </a:lnTo>
                <a:lnTo>
                  <a:pt x="51" y="415"/>
                </a:lnTo>
                <a:lnTo>
                  <a:pt x="61" y="442"/>
                </a:lnTo>
                <a:lnTo>
                  <a:pt x="73" y="468"/>
                </a:lnTo>
                <a:lnTo>
                  <a:pt x="88" y="492"/>
                </a:lnTo>
                <a:lnTo>
                  <a:pt x="105" y="513"/>
                </a:lnTo>
                <a:lnTo>
                  <a:pt x="124" y="535"/>
                </a:lnTo>
                <a:lnTo>
                  <a:pt x="144" y="554"/>
                </a:lnTo>
                <a:lnTo>
                  <a:pt x="167" y="570"/>
                </a:lnTo>
                <a:lnTo>
                  <a:pt x="191" y="585"/>
                </a:lnTo>
                <a:lnTo>
                  <a:pt x="217" y="597"/>
                </a:lnTo>
                <a:lnTo>
                  <a:pt x="244" y="606"/>
                </a:lnTo>
                <a:lnTo>
                  <a:pt x="270" y="614"/>
                </a:lnTo>
                <a:lnTo>
                  <a:pt x="300" y="618"/>
                </a:lnTo>
                <a:lnTo>
                  <a:pt x="330" y="620"/>
                </a:lnTo>
                <a:lnTo>
                  <a:pt x="330" y="620"/>
                </a:lnTo>
                <a:lnTo>
                  <a:pt x="359" y="618"/>
                </a:lnTo>
                <a:lnTo>
                  <a:pt x="389" y="614"/>
                </a:lnTo>
                <a:lnTo>
                  <a:pt x="415" y="606"/>
                </a:lnTo>
                <a:lnTo>
                  <a:pt x="442" y="597"/>
                </a:lnTo>
                <a:lnTo>
                  <a:pt x="468" y="585"/>
                </a:lnTo>
                <a:lnTo>
                  <a:pt x="492" y="570"/>
                </a:lnTo>
                <a:lnTo>
                  <a:pt x="515" y="554"/>
                </a:lnTo>
                <a:lnTo>
                  <a:pt x="535" y="535"/>
                </a:lnTo>
                <a:lnTo>
                  <a:pt x="554" y="513"/>
                </a:lnTo>
                <a:lnTo>
                  <a:pt x="571" y="492"/>
                </a:lnTo>
                <a:lnTo>
                  <a:pt x="585" y="468"/>
                </a:lnTo>
                <a:lnTo>
                  <a:pt x="598" y="442"/>
                </a:lnTo>
                <a:lnTo>
                  <a:pt x="608" y="415"/>
                </a:lnTo>
                <a:lnTo>
                  <a:pt x="614" y="387"/>
                </a:lnTo>
                <a:lnTo>
                  <a:pt x="620" y="359"/>
                </a:lnTo>
                <a:lnTo>
                  <a:pt x="621" y="328"/>
                </a:lnTo>
                <a:lnTo>
                  <a:pt x="621" y="328"/>
                </a:lnTo>
                <a:lnTo>
                  <a:pt x="620" y="298"/>
                </a:lnTo>
                <a:lnTo>
                  <a:pt x="614" y="270"/>
                </a:lnTo>
                <a:lnTo>
                  <a:pt x="608" y="242"/>
                </a:lnTo>
                <a:lnTo>
                  <a:pt x="598" y="215"/>
                </a:lnTo>
                <a:lnTo>
                  <a:pt x="585" y="190"/>
                </a:lnTo>
                <a:lnTo>
                  <a:pt x="571" y="166"/>
                </a:lnTo>
                <a:lnTo>
                  <a:pt x="554" y="144"/>
                </a:lnTo>
                <a:lnTo>
                  <a:pt x="535" y="123"/>
                </a:lnTo>
                <a:lnTo>
                  <a:pt x="515" y="104"/>
                </a:lnTo>
                <a:lnTo>
                  <a:pt x="492" y="88"/>
                </a:lnTo>
                <a:lnTo>
                  <a:pt x="468" y="73"/>
                </a:lnTo>
                <a:lnTo>
                  <a:pt x="442" y="61"/>
                </a:lnTo>
                <a:lnTo>
                  <a:pt x="415" y="50"/>
                </a:lnTo>
                <a:lnTo>
                  <a:pt x="389" y="43"/>
                </a:lnTo>
                <a:lnTo>
                  <a:pt x="359" y="39"/>
                </a:lnTo>
                <a:lnTo>
                  <a:pt x="330" y="38"/>
                </a:lnTo>
                <a:lnTo>
                  <a:pt x="330" y="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33" name="Freeform 19">
            <a:extLst>
              <a:ext uri="{FF2B5EF4-FFF2-40B4-BE49-F238E27FC236}">
                <a16:creationId xmlns:a16="http://schemas.microsoft.com/office/drawing/2014/main" id="{E4E5C218-FADA-4A0D-915B-CD500394BC24}"/>
              </a:ext>
            </a:extLst>
          </p:cNvPr>
          <p:cNvSpPr>
            <a:spLocks noEditPoints="1"/>
          </p:cNvSpPr>
          <p:nvPr/>
        </p:nvSpPr>
        <p:spPr bwMode="auto">
          <a:xfrm>
            <a:off x="6204088" y="3317866"/>
            <a:ext cx="822960" cy="822960"/>
          </a:xfrm>
          <a:custGeom>
            <a:avLst/>
            <a:gdLst>
              <a:gd name="T0" fmla="*/ 311 w 657"/>
              <a:gd name="T1" fmla="*/ 657 h 659"/>
              <a:gd name="T2" fmla="*/ 262 w 657"/>
              <a:gd name="T3" fmla="*/ 652 h 659"/>
              <a:gd name="T4" fmla="*/ 200 w 657"/>
              <a:gd name="T5" fmla="*/ 633 h 659"/>
              <a:gd name="T6" fmla="*/ 119 w 657"/>
              <a:gd name="T7" fmla="*/ 583 h 659"/>
              <a:gd name="T8" fmla="*/ 56 w 657"/>
              <a:gd name="T9" fmla="*/ 514 h 659"/>
              <a:gd name="T10" fmla="*/ 15 w 657"/>
              <a:gd name="T11" fmla="*/ 428 h 659"/>
              <a:gd name="T12" fmla="*/ 4 w 657"/>
              <a:gd name="T13" fmla="*/ 379 h 659"/>
              <a:gd name="T14" fmla="*/ 0 w 657"/>
              <a:gd name="T15" fmla="*/ 329 h 659"/>
              <a:gd name="T16" fmla="*/ 1 w 657"/>
              <a:gd name="T17" fmla="*/ 296 h 659"/>
              <a:gd name="T18" fmla="*/ 9 w 657"/>
              <a:gd name="T19" fmla="*/ 248 h 659"/>
              <a:gd name="T20" fmla="*/ 39 w 657"/>
              <a:gd name="T21" fmla="*/ 172 h 659"/>
              <a:gd name="T22" fmla="*/ 97 w 657"/>
              <a:gd name="T23" fmla="*/ 97 h 659"/>
              <a:gd name="T24" fmla="*/ 172 w 657"/>
              <a:gd name="T25" fmla="*/ 41 h 659"/>
              <a:gd name="T26" fmla="*/ 246 w 657"/>
              <a:gd name="T27" fmla="*/ 11 h 659"/>
              <a:gd name="T28" fmla="*/ 295 w 657"/>
              <a:gd name="T29" fmla="*/ 3 h 659"/>
              <a:gd name="T30" fmla="*/ 329 w 657"/>
              <a:gd name="T31" fmla="*/ 0 h 659"/>
              <a:gd name="T32" fmla="*/ 379 w 657"/>
              <a:gd name="T33" fmla="*/ 4 h 659"/>
              <a:gd name="T34" fmla="*/ 426 w 657"/>
              <a:gd name="T35" fmla="*/ 15 h 659"/>
              <a:gd name="T36" fmla="*/ 512 w 657"/>
              <a:gd name="T37" fmla="*/ 57 h 659"/>
              <a:gd name="T38" fmla="*/ 581 w 657"/>
              <a:gd name="T39" fmla="*/ 120 h 659"/>
              <a:gd name="T40" fmla="*/ 631 w 657"/>
              <a:gd name="T41" fmla="*/ 202 h 659"/>
              <a:gd name="T42" fmla="*/ 650 w 657"/>
              <a:gd name="T43" fmla="*/ 264 h 659"/>
              <a:gd name="T44" fmla="*/ 657 w 657"/>
              <a:gd name="T45" fmla="*/ 312 h 659"/>
              <a:gd name="T46" fmla="*/ 657 w 657"/>
              <a:gd name="T47" fmla="*/ 347 h 659"/>
              <a:gd name="T48" fmla="*/ 650 w 657"/>
              <a:gd name="T49" fmla="*/ 395 h 659"/>
              <a:gd name="T50" fmla="*/ 631 w 657"/>
              <a:gd name="T51" fmla="*/ 457 h 659"/>
              <a:gd name="T52" fmla="*/ 581 w 657"/>
              <a:gd name="T53" fmla="*/ 539 h 659"/>
              <a:gd name="T54" fmla="*/ 512 w 657"/>
              <a:gd name="T55" fmla="*/ 602 h 659"/>
              <a:gd name="T56" fmla="*/ 426 w 657"/>
              <a:gd name="T57" fmla="*/ 644 h 659"/>
              <a:gd name="T58" fmla="*/ 379 w 657"/>
              <a:gd name="T59" fmla="*/ 655 h 659"/>
              <a:gd name="T60" fmla="*/ 329 w 657"/>
              <a:gd name="T61" fmla="*/ 659 h 659"/>
              <a:gd name="T62" fmla="*/ 329 w 657"/>
              <a:gd name="T63" fmla="*/ 38 h 659"/>
              <a:gd name="T64" fmla="*/ 242 w 657"/>
              <a:gd name="T65" fmla="*/ 51 h 659"/>
              <a:gd name="T66" fmla="*/ 165 w 657"/>
              <a:gd name="T67" fmla="*/ 88 h 659"/>
              <a:gd name="T68" fmla="*/ 103 w 657"/>
              <a:gd name="T69" fmla="*/ 144 h 659"/>
              <a:gd name="T70" fmla="*/ 60 w 657"/>
              <a:gd name="T71" fmla="*/ 217 h 659"/>
              <a:gd name="T72" fmla="*/ 39 w 657"/>
              <a:gd name="T73" fmla="*/ 300 h 659"/>
              <a:gd name="T74" fmla="*/ 39 w 657"/>
              <a:gd name="T75" fmla="*/ 359 h 659"/>
              <a:gd name="T76" fmla="*/ 60 w 657"/>
              <a:gd name="T77" fmla="*/ 442 h 659"/>
              <a:gd name="T78" fmla="*/ 103 w 657"/>
              <a:gd name="T79" fmla="*/ 515 h 659"/>
              <a:gd name="T80" fmla="*/ 165 w 657"/>
              <a:gd name="T81" fmla="*/ 571 h 659"/>
              <a:gd name="T82" fmla="*/ 242 w 657"/>
              <a:gd name="T83" fmla="*/ 608 h 659"/>
              <a:gd name="T84" fmla="*/ 329 w 657"/>
              <a:gd name="T85" fmla="*/ 621 h 659"/>
              <a:gd name="T86" fmla="*/ 387 w 657"/>
              <a:gd name="T87" fmla="*/ 614 h 659"/>
              <a:gd name="T88" fmla="*/ 467 w 657"/>
              <a:gd name="T89" fmla="*/ 586 h 659"/>
              <a:gd name="T90" fmla="*/ 534 w 657"/>
              <a:gd name="T91" fmla="*/ 535 h 659"/>
              <a:gd name="T92" fmla="*/ 584 w 657"/>
              <a:gd name="T93" fmla="*/ 468 h 659"/>
              <a:gd name="T94" fmla="*/ 614 w 657"/>
              <a:gd name="T95" fmla="*/ 389 h 659"/>
              <a:gd name="T96" fmla="*/ 619 w 657"/>
              <a:gd name="T97" fmla="*/ 329 h 659"/>
              <a:gd name="T98" fmla="*/ 607 w 657"/>
              <a:gd name="T99" fmla="*/ 244 h 659"/>
              <a:gd name="T100" fmla="*/ 569 w 657"/>
              <a:gd name="T101" fmla="*/ 167 h 659"/>
              <a:gd name="T102" fmla="*/ 513 w 657"/>
              <a:gd name="T103" fmla="*/ 105 h 659"/>
              <a:gd name="T104" fmla="*/ 442 w 657"/>
              <a:gd name="T105" fmla="*/ 61 h 659"/>
              <a:gd name="T106" fmla="*/ 358 w 657"/>
              <a:gd name="T107" fmla="*/ 39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57" h="659">
                <a:moveTo>
                  <a:pt x="329" y="659"/>
                </a:moveTo>
                <a:lnTo>
                  <a:pt x="329" y="659"/>
                </a:lnTo>
                <a:lnTo>
                  <a:pt x="311" y="657"/>
                </a:lnTo>
                <a:lnTo>
                  <a:pt x="295" y="657"/>
                </a:lnTo>
                <a:lnTo>
                  <a:pt x="278" y="655"/>
                </a:lnTo>
                <a:lnTo>
                  <a:pt x="262" y="652"/>
                </a:lnTo>
                <a:lnTo>
                  <a:pt x="246" y="648"/>
                </a:lnTo>
                <a:lnTo>
                  <a:pt x="231" y="644"/>
                </a:lnTo>
                <a:lnTo>
                  <a:pt x="200" y="633"/>
                </a:lnTo>
                <a:lnTo>
                  <a:pt x="172" y="618"/>
                </a:lnTo>
                <a:lnTo>
                  <a:pt x="145" y="602"/>
                </a:lnTo>
                <a:lnTo>
                  <a:pt x="119" y="583"/>
                </a:lnTo>
                <a:lnTo>
                  <a:pt x="97" y="562"/>
                </a:lnTo>
                <a:lnTo>
                  <a:pt x="75" y="539"/>
                </a:lnTo>
                <a:lnTo>
                  <a:pt x="56" y="514"/>
                </a:lnTo>
                <a:lnTo>
                  <a:pt x="39" y="487"/>
                </a:lnTo>
                <a:lnTo>
                  <a:pt x="25" y="457"/>
                </a:lnTo>
                <a:lnTo>
                  <a:pt x="15" y="428"/>
                </a:lnTo>
                <a:lnTo>
                  <a:pt x="9" y="411"/>
                </a:lnTo>
                <a:lnTo>
                  <a:pt x="7" y="395"/>
                </a:lnTo>
                <a:lnTo>
                  <a:pt x="4" y="379"/>
                </a:lnTo>
                <a:lnTo>
                  <a:pt x="1" y="363"/>
                </a:lnTo>
                <a:lnTo>
                  <a:pt x="0" y="347"/>
                </a:lnTo>
                <a:lnTo>
                  <a:pt x="0" y="329"/>
                </a:lnTo>
                <a:lnTo>
                  <a:pt x="0" y="329"/>
                </a:lnTo>
                <a:lnTo>
                  <a:pt x="0" y="312"/>
                </a:lnTo>
                <a:lnTo>
                  <a:pt x="1" y="296"/>
                </a:lnTo>
                <a:lnTo>
                  <a:pt x="4" y="280"/>
                </a:lnTo>
                <a:lnTo>
                  <a:pt x="7" y="264"/>
                </a:lnTo>
                <a:lnTo>
                  <a:pt x="9" y="248"/>
                </a:lnTo>
                <a:lnTo>
                  <a:pt x="15" y="231"/>
                </a:lnTo>
                <a:lnTo>
                  <a:pt x="25" y="202"/>
                </a:lnTo>
                <a:lnTo>
                  <a:pt x="39" y="172"/>
                </a:lnTo>
                <a:lnTo>
                  <a:pt x="56" y="145"/>
                </a:lnTo>
                <a:lnTo>
                  <a:pt x="75" y="120"/>
                </a:lnTo>
                <a:lnTo>
                  <a:pt x="97" y="97"/>
                </a:lnTo>
                <a:lnTo>
                  <a:pt x="119" y="76"/>
                </a:lnTo>
                <a:lnTo>
                  <a:pt x="145" y="57"/>
                </a:lnTo>
                <a:lnTo>
                  <a:pt x="172" y="41"/>
                </a:lnTo>
                <a:lnTo>
                  <a:pt x="200" y="27"/>
                </a:lnTo>
                <a:lnTo>
                  <a:pt x="231" y="15"/>
                </a:lnTo>
                <a:lnTo>
                  <a:pt x="246" y="11"/>
                </a:lnTo>
                <a:lnTo>
                  <a:pt x="262" y="7"/>
                </a:lnTo>
                <a:lnTo>
                  <a:pt x="278" y="4"/>
                </a:lnTo>
                <a:lnTo>
                  <a:pt x="295" y="3"/>
                </a:lnTo>
                <a:lnTo>
                  <a:pt x="311" y="2"/>
                </a:lnTo>
                <a:lnTo>
                  <a:pt x="329" y="0"/>
                </a:lnTo>
                <a:lnTo>
                  <a:pt x="329" y="0"/>
                </a:lnTo>
                <a:lnTo>
                  <a:pt x="345" y="2"/>
                </a:lnTo>
                <a:lnTo>
                  <a:pt x="361" y="3"/>
                </a:lnTo>
                <a:lnTo>
                  <a:pt x="379" y="4"/>
                </a:lnTo>
                <a:lnTo>
                  <a:pt x="395" y="7"/>
                </a:lnTo>
                <a:lnTo>
                  <a:pt x="411" y="11"/>
                </a:lnTo>
                <a:lnTo>
                  <a:pt x="426" y="15"/>
                </a:lnTo>
                <a:lnTo>
                  <a:pt x="457" y="27"/>
                </a:lnTo>
                <a:lnTo>
                  <a:pt x="485" y="41"/>
                </a:lnTo>
                <a:lnTo>
                  <a:pt x="512" y="57"/>
                </a:lnTo>
                <a:lnTo>
                  <a:pt x="537" y="76"/>
                </a:lnTo>
                <a:lnTo>
                  <a:pt x="561" y="97"/>
                </a:lnTo>
                <a:lnTo>
                  <a:pt x="581" y="120"/>
                </a:lnTo>
                <a:lnTo>
                  <a:pt x="600" y="145"/>
                </a:lnTo>
                <a:lnTo>
                  <a:pt x="618" y="172"/>
                </a:lnTo>
                <a:lnTo>
                  <a:pt x="631" y="202"/>
                </a:lnTo>
                <a:lnTo>
                  <a:pt x="642" y="231"/>
                </a:lnTo>
                <a:lnTo>
                  <a:pt x="647" y="248"/>
                </a:lnTo>
                <a:lnTo>
                  <a:pt x="650" y="264"/>
                </a:lnTo>
                <a:lnTo>
                  <a:pt x="653" y="280"/>
                </a:lnTo>
                <a:lnTo>
                  <a:pt x="655" y="296"/>
                </a:lnTo>
                <a:lnTo>
                  <a:pt x="657" y="312"/>
                </a:lnTo>
                <a:lnTo>
                  <a:pt x="657" y="329"/>
                </a:lnTo>
                <a:lnTo>
                  <a:pt x="657" y="329"/>
                </a:lnTo>
                <a:lnTo>
                  <a:pt x="657" y="347"/>
                </a:lnTo>
                <a:lnTo>
                  <a:pt x="655" y="363"/>
                </a:lnTo>
                <a:lnTo>
                  <a:pt x="653" y="379"/>
                </a:lnTo>
                <a:lnTo>
                  <a:pt x="650" y="395"/>
                </a:lnTo>
                <a:lnTo>
                  <a:pt x="647" y="411"/>
                </a:lnTo>
                <a:lnTo>
                  <a:pt x="642" y="428"/>
                </a:lnTo>
                <a:lnTo>
                  <a:pt x="631" y="457"/>
                </a:lnTo>
                <a:lnTo>
                  <a:pt x="618" y="487"/>
                </a:lnTo>
                <a:lnTo>
                  <a:pt x="600" y="514"/>
                </a:lnTo>
                <a:lnTo>
                  <a:pt x="581" y="539"/>
                </a:lnTo>
                <a:lnTo>
                  <a:pt x="561" y="562"/>
                </a:lnTo>
                <a:lnTo>
                  <a:pt x="537" y="583"/>
                </a:lnTo>
                <a:lnTo>
                  <a:pt x="512" y="602"/>
                </a:lnTo>
                <a:lnTo>
                  <a:pt x="485" y="618"/>
                </a:lnTo>
                <a:lnTo>
                  <a:pt x="457" y="633"/>
                </a:lnTo>
                <a:lnTo>
                  <a:pt x="426" y="644"/>
                </a:lnTo>
                <a:lnTo>
                  <a:pt x="411" y="648"/>
                </a:lnTo>
                <a:lnTo>
                  <a:pt x="395" y="652"/>
                </a:lnTo>
                <a:lnTo>
                  <a:pt x="379" y="655"/>
                </a:lnTo>
                <a:lnTo>
                  <a:pt x="361" y="657"/>
                </a:lnTo>
                <a:lnTo>
                  <a:pt x="345" y="657"/>
                </a:lnTo>
                <a:lnTo>
                  <a:pt x="329" y="659"/>
                </a:lnTo>
                <a:lnTo>
                  <a:pt x="329" y="659"/>
                </a:lnTo>
                <a:close/>
                <a:moveTo>
                  <a:pt x="329" y="38"/>
                </a:moveTo>
                <a:lnTo>
                  <a:pt x="329" y="38"/>
                </a:lnTo>
                <a:lnTo>
                  <a:pt x="298" y="39"/>
                </a:lnTo>
                <a:lnTo>
                  <a:pt x="270" y="45"/>
                </a:lnTo>
                <a:lnTo>
                  <a:pt x="242" y="51"/>
                </a:lnTo>
                <a:lnTo>
                  <a:pt x="215" y="61"/>
                </a:lnTo>
                <a:lnTo>
                  <a:pt x="189" y="73"/>
                </a:lnTo>
                <a:lnTo>
                  <a:pt x="165" y="88"/>
                </a:lnTo>
                <a:lnTo>
                  <a:pt x="144" y="105"/>
                </a:lnTo>
                <a:lnTo>
                  <a:pt x="122" y="124"/>
                </a:lnTo>
                <a:lnTo>
                  <a:pt x="103" y="144"/>
                </a:lnTo>
                <a:lnTo>
                  <a:pt x="87" y="167"/>
                </a:lnTo>
                <a:lnTo>
                  <a:pt x="72" y="191"/>
                </a:lnTo>
                <a:lnTo>
                  <a:pt x="60" y="217"/>
                </a:lnTo>
                <a:lnTo>
                  <a:pt x="51" y="244"/>
                </a:lnTo>
                <a:lnTo>
                  <a:pt x="43" y="270"/>
                </a:lnTo>
                <a:lnTo>
                  <a:pt x="39" y="300"/>
                </a:lnTo>
                <a:lnTo>
                  <a:pt x="37" y="329"/>
                </a:lnTo>
                <a:lnTo>
                  <a:pt x="37" y="329"/>
                </a:lnTo>
                <a:lnTo>
                  <a:pt x="39" y="359"/>
                </a:lnTo>
                <a:lnTo>
                  <a:pt x="43" y="389"/>
                </a:lnTo>
                <a:lnTo>
                  <a:pt x="51" y="415"/>
                </a:lnTo>
                <a:lnTo>
                  <a:pt x="60" y="442"/>
                </a:lnTo>
                <a:lnTo>
                  <a:pt x="72" y="468"/>
                </a:lnTo>
                <a:lnTo>
                  <a:pt x="87" y="492"/>
                </a:lnTo>
                <a:lnTo>
                  <a:pt x="103" y="515"/>
                </a:lnTo>
                <a:lnTo>
                  <a:pt x="122" y="535"/>
                </a:lnTo>
                <a:lnTo>
                  <a:pt x="144" y="554"/>
                </a:lnTo>
                <a:lnTo>
                  <a:pt x="165" y="571"/>
                </a:lnTo>
                <a:lnTo>
                  <a:pt x="189" y="586"/>
                </a:lnTo>
                <a:lnTo>
                  <a:pt x="215" y="598"/>
                </a:lnTo>
                <a:lnTo>
                  <a:pt x="242" y="608"/>
                </a:lnTo>
                <a:lnTo>
                  <a:pt x="270" y="614"/>
                </a:lnTo>
                <a:lnTo>
                  <a:pt x="298" y="620"/>
                </a:lnTo>
                <a:lnTo>
                  <a:pt x="329" y="621"/>
                </a:lnTo>
                <a:lnTo>
                  <a:pt x="329" y="621"/>
                </a:lnTo>
                <a:lnTo>
                  <a:pt x="358" y="620"/>
                </a:lnTo>
                <a:lnTo>
                  <a:pt x="387" y="614"/>
                </a:lnTo>
                <a:lnTo>
                  <a:pt x="415" y="608"/>
                </a:lnTo>
                <a:lnTo>
                  <a:pt x="442" y="598"/>
                </a:lnTo>
                <a:lnTo>
                  <a:pt x="467" y="586"/>
                </a:lnTo>
                <a:lnTo>
                  <a:pt x="491" y="571"/>
                </a:lnTo>
                <a:lnTo>
                  <a:pt x="513" y="554"/>
                </a:lnTo>
                <a:lnTo>
                  <a:pt x="534" y="535"/>
                </a:lnTo>
                <a:lnTo>
                  <a:pt x="553" y="515"/>
                </a:lnTo>
                <a:lnTo>
                  <a:pt x="569" y="492"/>
                </a:lnTo>
                <a:lnTo>
                  <a:pt x="584" y="468"/>
                </a:lnTo>
                <a:lnTo>
                  <a:pt x="596" y="442"/>
                </a:lnTo>
                <a:lnTo>
                  <a:pt x="607" y="415"/>
                </a:lnTo>
                <a:lnTo>
                  <a:pt x="614" y="389"/>
                </a:lnTo>
                <a:lnTo>
                  <a:pt x="618" y="359"/>
                </a:lnTo>
                <a:lnTo>
                  <a:pt x="619" y="329"/>
                </a:lnTo>
                <a:lnTo>
                  <a:pt x="619" y="329"/>
                </a:lnTo>
                <a:lnTo>
                  <a:pt x="618" y="300"/>
                </a:lnTo>
                <a:lnTo>
                  <a:pt x="614" y="270"/>
                </a:lnTo>
                <a:lnTo>
                  <a:pt x="607" y="244"/>
                </a:lnTo>
                <a:lnTo>
                  <a:pt x="596" y="217"/>
                </a:lnTo>
                <a:lnTo>
                  <a:pt x="584" y="191"/>
                </a:lnTo>
                <a:lnTo>
                  <a:pt x="569" y="167"/>
                </a:lnTo>
                <a:lnTo>
                  <a:pt x="553" y="144"/>
                </a:lnTo>
                <a:lnTo>
                  <a:pt x="534" y="124"/>
                </a:lnTo>
                <a:lnTo>
                  <a:pt x="513" y="105"/>
                </a:lnTo>
                <a:lnTo>
                  <a:pt x="491" y="88"/>
                </a:lnTo>
                <a:lnTo>
                  <a:pt x="467" y="73"/>
                </a:lnTo>
                <a:lnTo>
                  <a:pt x="442" y="61"/>
                </a:lnTo>
                <a:lnTo>
                  <a:pt x="415" y="51"/>
                </a:lnTo>
                <a:lnTo>
                  <a:pt x="387" y="45"/>
                </a:lnTo>
                <a:lnTo>
                  <a:pt x="358" y="39"/>
                </a:lnTo>
                <a:lnTo>
                  <a:pt x="329" y="38"/>
                </a:lnTo>
                <a:lnTo>
                  <a:pt x="329" y="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E4BCCCA7-39A9-4547-9B76-069C17FF4631}"/>
              </a:ext>
            </a:extLst>
          </p:cNvPr>
          <p:cNvSpPr txBox="1">
            <a:spLocks/>
          </p:cNvSpPr>
          <p:nvPr/>
        </p:nvSpPr>
        <p:spPr>
          <a:xfrm>
            <a:off x="636114" y="811216"/>
            <a:ext cx="10362880" cy="475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12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Open Sans" charset="0"/>
              <a:cs typeface="Open Sans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B03C786-48C2-47DA-9222-D31F3595FFB4}"/>
              </a:ext>
            </a:extLst>
          </p:cNvPr>
          <p:cNvGrpSpPr/>
          <p:nvPr/>
        </p:nvGrpSpPr>
        <p:grpSpPr>
          <a:xfrm>
            <a:off x="6401929" y="3498992"/>
            <a:ext cx="427222" cy="504265"/>
            <a:chOff x="6145213" y="7040563"/>
            <a:chExt cx="484187" cy="571500"/>
          </a:xfrm>
        </p:grpSpPr>
        <p:sp>
          <p:nvSpPr>
            <p:cNvPr id="66" name="Freeform 365">
              <a:extLst>
                <a:ext uri="{FF2B5EF4-FFF2-40B4-BE49-F238E27FC236}">
                  <a16:creationId xmlns:a16="http://schemas.microsoft.com/office/drawing/2014/main" id="{0A9ECDB0-1BF5-4FD1-A0B4-090571FA53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7288" y="7040563"/>
              <a:ext cx="371475" cy="571500"/>
            </a:xfrm>
            <a:custGeom>
              <a:avLst/>
              <a:gdLst>
                <a:gd name="T0" fmla="*/ 68 w 157"/>
                <a:gd name="T1" fmla="*/ 195 h 241"/>
                <a:gd name="T2" fmla="*/ 68 w 157"/>
                <a:gd name="T3" fmla="*/ 195 h 241"/>
                <a:gd name="T4" fmla="*/ 55 w 157"/>
                <a:gd name="T5" fmla="*/ 146 h 241"/>
                <a:gd name="T6" fmla="*/ 67 w 157"/>
                <a:gd name="T7" fmla="*/ 138 h 241"/>
                <a:gd name="T8" fmla="*/ 82 w 157"/>
                <a:gd name="T9" fmla="*/ 147 h 241"/>
                <a:gd name="T10" fmla="*/ 85 w 157"/>
                <a:gd name="T11" fmla="*/ 147 h 241"/>
                <a:gd name="T12" fmla="*/ 89 w 157"/>
                <a:gd name="T13" fmla="*/ 145 h 241"/>
                <a:gd name="T14" fmla="*/ 87 w 157"/>
                <a:gd name="T15" fmla="*/ 138 h 241"/>
                <a:gd name="T16" fmla="*/ 71 w 157"/>
                <a:gd name="T17" fmla="*/ 129 h 241"/>
                <a:gd name="T18" fmla="*/ 73 w 157"/>
                <a:gd name="T19" fmla="*/ 119 h 241"/>
                <a:gd name="T20" fmla="*/ 67 w 157"/>
                <a:gd name="T21" fmla="*/ 100 h 241"/>
                <a:gd name="T22" fmla="*/ 122 w 157"/>
                <a:gd name="T23" fmla="*/ 43 h 241"/>
                <a:gd name="T24" fmla="*/ 134 w 157"/>
                <a:gd name="T25" fmla="*/ 46 h 241"/>
                <a:gd name="T26" fmla="*/ 157 w 157"/>
                <a:gd name="T27" fmla="*/ 23 h 241"/>
                <a:gd name="T28" fmla="*/ 134 w 157"/>
                <a:gd name="T29" fmla="*/ 0 h 241"/>
                <a:gd name="T30" fmla="*/ 111 w 157"/>
                <a:gd name="T31" fmla="*/ 23 h 241"/>
                <a:gd name="T32" fmla="*/ 115 w 157"/>
                <a:gd name="T33" fmla="*/ 36 h 241"/>
                <a:gd name="T34" fmla="*/ 60 w 157"/>
                <a:gd name="T35" fmla="*/ 93 h 241"/>
                <a:gd name="T36" fmla="*/ 43 w 157"/>
                <a:gd name="T37" fmla="*/ 88 h 241"/>
                <a:gd name="T38" fmla="*/ 33 w 157"/>
                <a:gd name="T39" fmla="*/ 90 h 241"/>
                <a:gd name="T40" fmla="*/ 30 w 157"/>
                <a:gd name="T41" fmla="*/ 84 h 241"/>
                <a:gd name="T42" fmla="*/ 24 w 157"/>
                <a:gd name="T43" fmla="*/ 82 h 241"/>
                <a:gd name="T44" fmla="*/ 22 w 157"/>
                <a:gd name="T45" fmla="*/ 89 h 241"/>
                <a:gd name="T46" fmla="*/ 25 w 157"/>
                <a:gd name="T47" fmla="*/ 95 h 241"/>
                <a:gd name="T48" fmla="*/ 13 w 157"/>
                <a:gd name="T49" fmla="*/ 119 h 241"/>
                <a:gd name="T50" fmla="*/ 15 w 157"/>
                <a:gd name="T51" fmla="*/ 129 h 241"/>
                <a:gd name="T52" fmla="*/ 3 w 157"/>
                <a:gd name="T53" fmla="*/ 135 h 241"/>
                <a:gd name="T54" fmla="*/ 2 w 157"/>
                <a:gd name="T55" fmla="*/ 142 h 241"/>
                <a:gd name="T56" fmla="*/ 6 w 157"/>
                <a:gd name="T57" fmla="*/ 144 h 241"/>
                <a:gd name="T58" fmla="*/ 8 w 157"/>
                <a:gd name="T59" fmla="*/ 144 h 241"/>
                <a:gd name="T60" fmla="*/ 19 w 157"/>
                <a:gd name="T61" fmla="*/ 137 h 241"/>
                <a:gd name="T62" fmla="*/ 43 w 157"/>
                <a:gd name="T63" fmla="*/ 149 h 241"/>
                <a:gd name="T64" fmla="*/ 46 w 157"/>
                <a:gd name="T65" fmla="*/ 149 h 241"/>
                <a:gd name="T66" fmla="*/ 58 w 157"/>
                <a:gd name="T67" fmla="*/ 197 h 241"/>
                <a:gd name="T68" fmla="*/ 45 w 157"/>
                <a:gd name="T69" fmla="*/ 218 h 241"/>
                <a:gd name="T70" fmla="*/ 68 w 157"/>
                <a:gd name="T71" fmla="*/ 241 h 241"/>
                <a:gd name="T72" fmla="*/ 92 w 157"/>
                <a:gd name="T73" fmla="*/ 218 h 241"/>
                <a:gd name="T74" fmla="*/ 68 w 157"/>
                <a:gd name="T75" fmla="*/ 195 h 241"/>
                <a:gd name="T76" fmla="*/ 134 w 157"/>
                <a:gd name="T77" fmla="*/ 10 h 241"/>
                <a:gd name="T78" fmla="*/ 147 w 157"/>
                <a:gd name="T79" fmla="*/ 23 h 241"/>
                <a:gd name="T80" fmla="*/ 134 w 157"/>
                <a:gd name="T81" fmla="*/ 36 h 241"/>
                <a:gd name="T82" fmla="*/ 121 w 157"/>
                <a:gd name="T83" fmla="*/ 23 h 241"/>
                <a:gd name="T84" fmla="*/ 134 w 157"/>
                <a:gd name="T85" fmla="*/ 10 h 241"/>
                <a:gd name="T86" fmla="*/ 23 w 157"/>
                <a:gd name="T87" fmla="*/ 119 h 241"/>
                <a:gd name="T88" fmla="*/ 43 w 157"/>
                <a:gd name="T89" fmla="*/ 98 h 241"/>
                <a:gd name="T90" fmla="*/ 63 w 157"/>
                <a:gd name="T91" fmla="*/ 119 h 241"/>
                <a:gd name="T92" fmla="*/ 43 w 157"/>
                <a:gd name="T93" fmla="*/ 139 h 241"/>
                <a:gd name="T94" fmla="*/ 23 w 157"/>
                <a:gd name="T95" fmla="*/ 119 h 241"/>
                <a:gd name="T96" fmla="*/ 68 w 157"/>
                <a:gd name="T97" fmla="*/ 231 h 241"/>
                <a:gd name="T98" fmla="*/ 55 w 157"/>
                <a:gd name="T99" fmla="*/ 218 h 241"/>
                <a:gd name="T100" fmla="*/ 68 w 157"/>
                <a:gd name="T101" fmla="*/ 205 h 241"/>
                <a:gd name="T102" fmla="*/ 82 w 157"/>
                <a:gd name="T103" fmla="*/ 218 h 241"/>
                <a:gd name="T104" fmla="*/ 68 w 157"/>
                <a:gd name="T105" fmla="*/ 23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7" h="241">
                  <a:moveTo>
                    <a:pt x="68" y="195"/>
                  </a:moveTo>
                  <a:cubicBezTo>
                    <a:pt x="68" y="195"/>
                    <a:pt x="68" y="195"/>
                    <a:pt x="68" y="195"/>
                  </a:cubicBezTo>
                  <a:cubicBezTo>
                    <a:pt x="55" y="146"/>
                    <a:pt x="55" y="146"/>
                    <a:pt x="55" y="146"/>
                  </a:cubicBezTo>
                  <a:cubicBezTo>
                    <a:pt x="60" y="144"/>
                    <a:pt x="63" y="141"/>
                    <a:pt x="67" y="138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83" y="147"/>
                    <a:pt x="84" y="147"/>
                    <a:pt x="85" y="147"/>
                  </a:cubicBezTo>
                  <a:cubicBezTo>
                    <a:pt x="86" y="147"/>
                    <a:pt x="88" y="146"/>
                    <a:pt x="89" y="145"/>
                  </a:cubicBezTo>
                  <a:cubicBezTo>
                    <a:pt x="90" y="142"/>
                    <a:pt x="89" y="139"/>
                    <a:pt x="87" y="138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3" y="126"/>
                    <a:pt x="73" y="122"/>
                    <a:pt x="73" y="119"/>
                  </a:cubicBezTo>
                  <a:cubicBezTo>
                    <a:pt x="73" y="112"/>
                    <a:pt x="71" y="105"/>
                    <a:pt x="67" y="100"/>
                  </a:cubicBezTo>
                  <a:cubicBezTo>
                    <a:pt x="122" y="43"/>
                    <a:pt x="122" y="43"/>
                    <a:pt x="122" y="43"/>
                  </a:cubicBezTo>
                  <a:cubicBezTo>
                    <a:pt x="126" y="45"/>
                    <a:pt x="130" y="46"/>
                    <a:pt x="134" y="46"/>
                  </a:cubicBezTo>
                  <a:cubicBezTo>
                    <a:pt x="147" y="46"/>
                    <a:pt x="157" y="36"/>
                    <a:pt x="157" y="23"/>
                  </a:cubicBezTo>
                  <a:cubicBezTo>
                    <a:pt x="157" y="10"/>
                    <a:pt x="147" y="0"/>
                    <a:pt x="134" y="0"/>
                  </a:cubicBezTo>
                  <a:cubicBezTo>
                    <a:pt x="121" y="0"/>
                    <a:pt x="111" y="10"/>
                    <a:pt x="111" y="23"/>
                  </a:cubicBezTo>
                  <a:cubicBezTo>
                    <a:pt x="111" y="28"/>
                    <a:pt x="112" y="32"/>
                    <a:pt x="115" y="36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55" y="90"/>
                    <a:pt x="49" y="88"/>
                    <a:pt x="43" y="88"/>
                  </a:cubicBezTo>
                  <a:cubicBezTo>
                    <a:pt x="40" y="88"/>
                    <a:pt x="36" y="89"/>
                    <a:pt x="33" y="90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9" y="82"/>
                    <a:pt x="26" y="81"/>
                    <a:pt x="24" y="82"/>
                  </a:cubicBezTo>
                  <a:cubicBezTo>
                    <a:pt x="21" y="84"/>
                    <a:pt x="20" y="87"/>
                    <a:pt x="22" y="89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17" y="100"/>
                    <a:pt x="13" y="109"/>
                    <a:pt x="13" y="119"/>
                  </a:cubicBezTo>
                  <a:cubicBezTo>
                    <a:pt x="13" y="122"/>
                    <a:pt x="13" y="126"/>
                    <a:pt x="15" y="129"/>
                  </a:cubicBezTo>
                  <a:cubicBezTo>
                    <a:pt x="3" y="135"/>
                    <a:pt x="3" y="135"/>
                    <a:pt x="3" y="135"/>
                  </a:cubicBezTo>
                  <a:cubicBezTo>
                    <a:pt x="1" y="136"/>
                    <a:pt x="0" y="139"/>
                    <a:pt x="2" y="142"/>
                  </a:cubicBezTo>
                  <a:cubicBezTo>
                    <a:pt x="2" y="143"/>
                    <a:pt x="4" y="144"/>
                    <a:pt x="6" y="144"/>
                  </a:cubicBezTo>
                  <a:cubicBezTo>
                    <a:pt x="7" y="144"/>
                    <a:pt x="8" y="144"/>
                    <a:pt x="8" y="144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5" y="144"/>
                    <a:pt x="33" y="149"/>
                    <a:pt x="43" y="149"/>
                  </a:cubicBezTo>
                  <a:cubicBezTo>
                    <a:pt x="44" y="149"/>
                    <a:pt x="45" y="149"/>
                    <a:pt x="46" y="149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50" y="201"/>
                    <a:pt x="45" y="209"/>
                    <a:pt x="45" y="218"/>
                  </a:cubicBezTo>
                  <a:cubicBezTo>
                    <a:pt x="45" y="231"/>
                    <a:pt x="56" y="241"/>
                    <a:pt x="68" y="241"/>
                  </a:cubicBezTo>
                  <a:cubicBezTo>
                    <a:pt x="81" y="241"/>
                    <a:pt x="92" y="231"/>
                    <a:pt x="92" y="218"/>
                  </a:cubicBezTo>
                  <a:cubicBezTo>
                    <a:pt x="92" y="205"/>
                    <a:pt x="81" y="195"/>
                    <a:pt x="68" y="195"/>
                  </a:cubicBezTo>
                  <a:close/>
                  <a:moveTo>
                    <a:pt x="134" y="10"/>
                  </a:moveTo>
                  <a:cubicBezTo>
                    <a:pt x="141" y="10"/>
                    <a:pt x="147" y="16"/>
                    <a:pt x="147" y="23"/>
                  </a:cubicBezTo>
                  <a:cubicBezTo>
                    <a:pt x="147" y="30"/>
                    <a:pt x="141" y="36"/>
                    <a:pt x="134" y="36"/>
                  </a:cubicBezTo>
                  <a:cubicBezTo>
                    <a:pt x="127" y="36"/>
                    <a:pt x="121" y="30"/>
                    <a:pt x="121" y="23"/>
                  </a:cubicBezTo>
                  <a:cubicBezTo>
                    <a:pt x="121" y="16"/>
                    <a:pt x="127" y="10"/>
                    <a:pt x="134" y="10"/>
                  </a:cubicBezTo>
                  <a:close/>
                  <a:moveTo>
                    <a:pt x="23" y="119"/>
                  </a:moveTo>
                  <a:cubicBezTo>
                    <a:pt x="23" y="107"/>
                    <a:pt x="32" y="98"/>
                    <a:pt x="43" y="98"/>
                  </a:cubicBezTo>
                  <a:cubicBezTo>
                    <a:pt x="54" y="98"/>
                    <a:pt x="63" y="107"/>
                    <a:pt x="63" y="119"/>
                  </a:cubicBezTo>
                  <a:cubicBezTo>
                    <a:pt x="63" y="130"/>
                    <a:pt x="54" y="139"/>
                    <a:pt x="43" y="139"/>
                  </a:cubicBezTo>
                  <a:cubicBezTo>
                    <a:pt x="32" y="139"/>
                    <a:pt x="23" y="130"/>
                    <a:pt x="23" y="119"/>
                  </a:cubicBezTo>
                  <a:close/>
                  <a:moveTo>
                    <a:pt x="68" y="231"/>
                  </a:moveTo>
                  <a:cubicBezTo>
                    <a:pt x="61" y="231"/>
                    <a:pt x="55" y="225"/>
                    <a:pt x="55" y="218"/>
                  </a:cubicBezTo>
                  <a:cubicBezTo>
                    <a:pt x="55" y="211"/>
                    <a:pt x="61" y="205"/>
                    <a:pt x="68" y="205"/>
                  </a:cubicBezTo>
                  <a:cubicBezTo>
                    <a:pt x="76" y="205"/>
                    <a:pt x="82" y="211"/>
                    <a:pt x="82" y="218"/>
                  </a:cubicBezTo>
                  <a:cubicBezTo>
                    <a:pt x="82" y="225"/>
                    <a:pt x="76" y="231"/>
                    <a:pt x="68" y="23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7" name="Freeform 366">
              <a:extLst>
                <a:ext uri="{FF2B5EF4-FFF2-40B4-BE49-F238E27FC236}">
                  <a16:creationId xmlns:a16="http://schemas.microsoft.com/office/drawing/2014/main" id="{7D96B2F1-204D-4117-B46F-2D8FABAFE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850" y="7434263"/>
              <a:ext cx="82550" cy="66675"/>
            </a:xfrm>
            <a:custGeom>
              <a:avLst/>
              <a:gdLst>
                <a:gd name="T0" fmla="*/ 22 w 35"/>
                <a:gd name="T1" fmla="*/ 3 h 28"/>
                <a:gd name="T2" fmla="*/ 15 w 35"/>
                <a:gd name="T3" fmla="*/ 6 h 28"/>
                <a:gd name="T4" fmla="*/ 8 w 35"/>
                <a:gd name="T5" fmla="*/ 1 h 28"/>
                <a:gd name="T6" fmla="*/ 1 w 35"/>
                <a:gd name="T7" fmla="*/ 3 h 28"/>
                <a:gd name="T8" fmla="*/ 3 w 35"/>
                <a:gd name="T9" fmla="*/ 10 h 28"/>
                <a:gd name="T10" fmla="*/ 10 w 35"/>
                <a:gd name="T11" fmla="*/ 14 h 28"/>
                <a:gd name="T12" fmla="*/ 10 w 35"/>
                <a:gd name="T13" fmla="*/ 16 h 28"/>
                <a:gd name="T14" fmla="*/ 22 w 35"/>
                <a:gd name="T15" fmla="*/ 28 h 28"/>
                <a:gd name="T16" fmla="*/ 35 w 35"/>
                <a:gd name="T17" fmla="*/ 16 h 28"/>
                <a:gd name="T18" fmla="*/ 22 w 35"/>
                <a:gd name="T1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8">
                  <a:moveTo>
                    <a:pt x="22" y="3"/>
                  </a:moveTo>
                  <a:cubicBezTo>
                    <a:pt x="20" y="3"/>
                    <a:pt x="17" y="4"/>
                    <a:pt x="15" y="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2" y="1"/>
                    <a:pt x="1" y="3"/>
                  </a:cubicBezTo>
                  <a:cubicBezTo>
                    <a:pt x="0" y="6"/>
                    <a:pt x="0" y="9"/>
                    <a:pt x="3" y="1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0" y="15"/>
                    <a:pt x="10" y="16"/>
                  </a:cubicBezTo>
                  <a:cubicBezTo>
                    <a:pt x="10" y="22"/>
                    <a:pt x="16" y="28"/>
                    <a:pt x="22" y="28"/>
                  </a:cubicBezTo>
                  <a:cubicBezTo>
                    <a:pt x="29" y="28"/>
                    <a:pt x="35" y="22"/>
                    <a:pt x="35" y="16"/>
                  </a:cubicBezTo>
                  <a:cubicBezTo>
                    <a:pt x="35" y="9"/>
                    <a:pt x="29" y="3"/>
                    <a:pt x="22" y="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8" name="Freeform 367">
              <a:extLst>
                <a:ext uri="{FF2B5EF4-FFF2-40B4-BE49-F238E27FC236}">
                  <a16:creationId xmlns:a16="http://schemas.microsoft.com/office/drawing/2014/main" id="{93E7D27D-119D-40AD-9D1E-0347D30C1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0138" y="7050088"/>
              <a:ext cx="63500" cy="82550"/>
            </a:xfrm>
            <a:custGeom>
              <a:avLst/>
              <a:gdLst>
                <a:gd name="T0" fmla="*/ 26 w 27"/>
                <a:gd name="T1" fmla="*/ 28 h 35"/>
                <a:gd name="T2" fmla="*/ 22 w 27"/>
                <a:gd name="T3" fmla="*/ 21 h 35"/>
                <a:gd name="T4" fmla="*/ 25 w 27"/>
                <a:gd name="T5" fmla="*/ 13 h 35"/>
                <a:gd name="T6" fmla="*/ 12 w 27"/>
                <a:gd name="T7" fmla="*/ 0 h 35"/>
                <a:gd name="T8" fmla="*/ 0 w 27"/>
                <a:gd name="T9" fmla="*/ 13 h 35"/>
                <a:gd name="T10" fmla="*/ 12 w 27"/>
                <a:gd name="T11" fmla="*/ 25 h 35"/>
                <a:gd name="T12" fmla="*/ 13 w 27"/>
                <a:gd name="T13" fmla="*/ 25 h 35"/>
                <a:gd name="T14" fmla="*/ 17 w 27"/>
                <a:gd name="T15" fmla="*/ 33 h 35"/>
                <a:gd name="T16" fmla="*/ 22 w 27"/>
                <a:gd name="T17" fmla="*/ 35 h 35"/>
                <a:gd name="T18" fmla="*/ 24 w 27"/>
                <a:gd name="T19" fmla="*/ 35 h 35"/>
                <a:gd name="T20" fmla="*/ 26 w 27"/>
                <a:gd name="T21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5">
                  <a:moveTo>
                    <a:pt x="26" y="2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4" y="18"/>
                    <a:pt x="25" y="16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20" y="35"/>
                    <a:pt x="22" y="35"/>
                  </a:cubicBezTo>
                  <a:cubicBezTo>
                    <a:pt x="23" y="35"/>
                    <a:pt x="23" y="35"/>
                    <a:pt x="24" y="35"/>
                  </a:cubicBezTo>
                  <a:cubicBezTo>
                    <a:pt x="27" y="33"/>
                    <a:pt x="27" y="30"/>
                    <a:pt x="26" y="2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9" name="Freeform 368">
              <a:extLst>
                <a:ext uri="{FF2B5EF4-FFF2-40B4-BE49-F238E27FC236}">
                  <a16:creationId xmlns:a16="http://schemas.microsoft.com/office/drawing/2014/main" id="{EF63BC46-C0E2-4E4C-8BE1-6015D1F0D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050" y="7150101"/>
              <a:ext cx="47625" cy="66675"/>
            </a:xfrm>
            <a:custGeom>
              <a:avLst/>
              <a:gdLst>
                <a:gd name="T0" fmla="*/ 1 w 20"/>
                <a:gd name="T1" fmla="*/ 8 h 28"/>
                <a:gd name="T2" fmla="*/ 10 w 20"/>
                <a:gd name="T3" fmla="*/ 26 h 28"/>
                <a:gd name="T4" fmla="*/ 15 w 20"/>
                <a:gd name="T5" fmla="*/ 28 h 28"/>
                <a:gd name="T6" fmla="*/ 17 w 20"/>
                <a:gd name="T7" fmla="*/ 28 h 28"/>
                <a:gd name="T8" fmla="*/ 19 w 20"/>
                <a:gd name="T9" fmla="*/ 21 h 28"/>
                <a:gd name="T10" fmla="*/ 10 w 20"/>
                <a:gd name="T11" fmla="*/ 3 h 28"/>
                <a:gd name="T12" fmla="*/ 3 w 20"/>
                <a:gd name="T13" fmla="*/ 1 h 28"/>
                <a:gd name="T14" fmla="*/ 1 w 20"/>
                <a:gd name="T15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" y="8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11" y="27"/>
                    <a:pt x="13" y="28"/>
                    <a:pt x="15" y="28"/>
                  </a:cubicBezTo>
                  <a:cubicBezTo>
                    <a:pt x="15" y="28"/>
                    <a:pt x="16" y="28"/>
                    <a:pt x="17" y="28"/>
                  </a:cubicBezTo>
                  <a:cubicBezTo>
                    <a:pt x="19" y="26"/>
                    <a:pt x="20" y="23"/>
                    <a:pt x="19" y="2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0" y="3"/>
                    <a:pt x="0" y="6"/>
                    <a:pt x="1" y="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0" name="Freeform 369">
              <a:extLst>
                <a:ext uri="{FF2B5EF4-FFF2-40B4-BE49-F238E27FC236}">
                  <a16:creationId xmlns:a16="http://schemas.microsoft.com/office/drawing/2014/main" id="{644554B8-4A2D-4D6E-B11D-DDDBFFF5B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300" y="7386638"/>
              <a:ext cx="68263" cy="49213"/>
            </a:xfrm>
            <a:custGeom>
              <a:avLst/>
              <a:gdLst>
                <a:gd name="T0" fmla="*/ 25 w 29"/>
                <a:gd name="T1" fmla="*/ 12 h 21"/>
                <a:gd name="T2" fmla="*/ 8 w 29"/>
                <a:gd name="T3" fmla="*/ 2 h 21"/>
                <a:gd name="T4" fmla="*/ 1 w 29"/>
                <a:gd name="T5" fmla="*/ 4 h 21"/>
                <a:gd name="T6" fmla="*/ 3 w 29"/>
                <a:gd name="T7" fmla="*/ 10 h 21"/>
                <a:gd name="T8" fmla="*/ 21 w 29"/>
                <a:gd name="T9" fmla="*/ 20 h 21"/>
                <a:gd name="T10" fmla="*/ 23 w 29"/>
                <a:gd name="T11" fmla="*/ 21 h 21"/>
                <a:gd name="T12" fmla="*/ 27 w 29"/>
                <a:gd name="T13" fmla="*/ 18 h 21"/>
                <a:gd name="T14" fmla="*/ 25 w 29"/>
                <a:gd name="T1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1">
                  <a:moveTo>
                    <a:pt x="25" y="1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1"/>
                    <a:pt x="1" y="4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2" y="21"/>
                    <a:pt x="23" y="21"/>
                  </a:cubicBezTo>
                  <a:cubicBezTo>
                    <a:pt x="25" y="21"/>
                    <a:pt x="26" y="20"/>
                    <a:pt x="27" y="18"/>
                  </a:cubicBezTo>
                  <a:cubicBezTo>
                    <a:pt x="29" y="16"/>
                    <a:pt x="28" y="13"/>
                    <a:pt x="25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1" name="Freeform 370">
              <a:extLst>
                <a:ext uri="{FF2B5EF4-FFF2-40B4-BE49-F238E27FC236}">
                  <a16:creationId xmlns:a16="http://schemas.microsoft.com/office/drawing/2014/main" id="{62C3FACE-4F8C-409F-82FD-12B3C8440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7380288"/>
              <a:ext cx="77788" cy="65088"/>
            </a:xfrm>
            <a:custGeom>
              <a:avLst/>
              <a:gdLst>
                <a:gd name="T0" fmla="*/ 25 w 33"/>
                <a:gd name="T1" fmla="*/ 2 h 28"/>
                <a:gd name="T2" fmla="*/ 19 w 33"/>
                <a:gd name="T3" fmla="*/ 5 h 28"/>
                <a:gd name="T4" fmla="*/ 13 w 33"/>
                <a:gd name="T5" fmla="*/ 3 h 28"/>
                <a:gd name="T6" fmla="*/ 0 w 33"/>
                <a:gd name="T7" fmla="*/ 16 h 28"/>
                <a:gd name="T8" fmla="*/ 13 w 33"/>
                <a:gd name="T9" fmla="*/ 28 h 28"/>
                <a:gd name="T10" fmla="*/ 25 w 33"/>
                <a:gd name="T11" fmla="*/ 16 h 28"/>
                <a:gd name="T12" fmla="*/ 25 w 33"/>
                <a:gd name="T13" fmla="*/ 13 h 28"/>
                <a:gd name="T14" fmla="*/ 30 w 33"/>
                <a:gd name="T15" fmla="*/ 10 h 28"/>
                <a:gd name="T16" fmla="*/ 32 w 33"/>
                <a:gd name="T17" fmla="*/ 4 h 28"/>
                <a:gd name="T18" fmla="*/ 25 w 33"/>
                <a:gd name="T1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8">
                  <a:moveTo>
                    <a:pt x="25" y="2"/>
                  </a:moveTo>
                  <a:cubicBezTo>
                    <a:pt x="19" y="5"/>
                    <a:pt x="19" y="5"/>
                    <a:pt x="19" y="5"/>
                  </a:cubicBezTo>
                  <a:cubicBezTo>
                    <a:pt x="17" y="4"/>
                    <a:pt x="15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23"/>
                    <a:pt x="6" y="28"/>
                    <a:pt x="13" y="28"/>
                  </a:cubicBezTo>
                  <a:cubicBezTo>
                    <a:pt x="20" y="28"/>
                    <a:pt x="25" y="23"/>
                    <a:pt x="25" y="16"/>
                  </a:cubicBezTo>
                  <a:cubicBezTo>
                    <a:pt x="25" y="15"/>
                    <a:pt x="25" y="14"/>
                    <a:pt x="25" y="1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2" y="9"/>
                    <a:pt x="33" y="6"/>
                    <a:pt x="32" y="4"/>
                  </a:cubicBezTo>
                  <a:cubicBezTo>
                    <a:pt x="31" y="1"/>
                    <a:pt x="28" y="0"/>
                    <a:pt x="25" y="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C6BDB9C-C41E-4B5F-8E95-F905FC4ECD8A}"/>
              </a:ext>
            </a:extLst>
          </p:cNvPr>
          <p:cNvCxnSpPr>
            <a:cxnSpLocks/>
          </p:cNvCxnSpPr>
          <p:nvPr/>
        </p:nvCxnSpPr>
        <p:spPr>
          <a:xfrm>
            <a:off x="8930078" y="4135920"/>
            <a:ext cx="2286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1B573F8-D688-40A2-94F1-BA059E153967}"/>
              </a:ext>
            </a:extLst>
          </p:cNvPr>
          <p:cNvSpPr/>
          <p:nvPr/>
        </p:nvSpPr>
        <p:spPr>
          <a:xfrm>
            <a:off x="8933061" y="4177995"/>
            <a:ext cx="2286000" cy="5232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400" b="1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Send tailored promotions to the customers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DCFE88E3-CD03-49F9-9A9B-A19AF726BDCA}"/>
              </a:ext>
            </a:extLst>
          </p:cNvPr>
          <p:cNvSpPr>
            <a:spLocks noEditPoints="1"/>
          </p:cNvSpPr>
          <p:nvPr/>
        </p:nvSpPr>
        <p:spPr bwMode="auto">
          <a:xfrm>
            <a:off x="8901407" y="3323275"/>
            <a:ext cx="818412" cy="8209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C7A5B0C-3B26-4C4D-8718-930D481BCEF5}"/>
              </a:ext>
            </a:extLst>
          </p:cNvPr>
          <p:cNvCxnSpPr>
            <a:cxnSpLocks/>
          </p:cNvCxnSpPr>
          <p:nvPr/>
        </p:nvCxnSpPr>
        <p:spPr>
          <a:xfrm>
            <a:off x="8912239" y="5747587"/>
            <a:ext cx="228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35">
            <a:extLst>
              <a:ext uri="{FF2B5EF4-FFF2-40B4-BE49-F238E27FC236}">
                <a16:creationId xmlns:a16="http://schemas.microsoft.com/office/drawing/2014/main" id="{E58D1263-23A2-4E05-809C-4C92996CABCB}"/>
              </a:ext>
            </a:extLst>
          </p:cNvPr>
          <p:cNvSpPr>
            <a:spLocks noEditPoints="1"/>
          </p:cNvSpPr>
          <p:nvPr/>
        </p:nvSpPr>
        <p:spPr bwMode="auto">
          <a:xfrm>
            <a:off x="8896858" y="3321223"/>
            <a:ext cx="822961" cy="822959"/>
          </a:xfrm>
          <a:custGeom>
            <a:avLst/>
            <a:gdLst>
              <a:gd name="T0" fmla="*/ 311 w 657"/>
              <a:gd name="T1" fmla="*/ 656 h 656"/>
              <a:gd name="T2" fmla="*/ 263 w 657"/>
              <a:gd name="T3" fmla="*/ 650 h 656"/>
              <a:gd name="T4" fmla="*/ 201 w 657"/>
              <a:gd name="T5" fmla="*/ 631 h 656"/>
              <a:gd name="T6" fmla="*/ 119 w 657"/>
              <a:gd name="T7" fmla="*/ 581 h 656"/>
              <a:gd name="T8" fmla="*/ 56 w 657"/>
              <a:gd name="T9" fmla="*/ 511 h 656"/>
              <a:gd name="T10" fmla="*/ 14 w 657"/>
              <a:gd name="T11" fmla="*/ 425 h 656"/>
              <a:gd name="T12" fmla="*/ 4 w 657"/>
              <a:gd name="T13" fmla="*/ 378 h 656"/>
              <a:gd name="T14" fmla="*/ 0 w 657"/>
              <a:gd name="T15" fmla="*/ 327 h 656"/>
              <a:gd name="T16" fmla="*/ 1 w 657"/>
              <a:gd name="T17" fmla="*/ 294 h 656"/>
              <a:gd name="T18" fmla="*/ 10 w 657"/>
              <a:gd name="T19" fmla="*/ 245 h 656"/>
              <a:gd name="T20" fmla="*/ 40 w 657"/>
              <a:gd name="T21" fmla="*/ 171 h 656"/>
              <a:gd name="T22" fmla="*/ 96 w 657"/>
              <a:gd name="T23" fmla="*/ 95 h 656"/>
              <a:gd name="T24" fmla="*/ 171 w 657"/>
              <a:gd name="T25" fmla="*/ 39 h 656"/>
              <a:gd name="T26" fmla="*/ 247 w 657"/>
              <a:gd name="T27" fmla="*/ 9 h 656"/>
              <a:gd name="T28" fmla="*/ 295 w 657"/>
              <a:gd name="T29" fmla="*/ 1 h 656"/>
              <a:gd name="T30" fmla="*/ 329 w 657"/>
              <a:gd name="T31" fmla="*/ 0 h 656"/>
              <a:gd name="T32" fmla="*/ 378 w 657"/>
              <a:gd name="T33" fmla="*/ 2 h 656"/>
              <a:gd name="T34" fmla="*/ 427 w 657"/>
              <a:gd name="T35" fmla="*/ 14 h 656"/>
              <a:gd name="T36" fmla="*/ 512 w 657"/>
              <a:gd name="T37" fmla="*/ 55 h 656"/>
              <a:gd name="T38" fmla="*/ 582 w 657"/>
              <a:gd name="T39" fmla="*/ 119 h 656"/>
              <a:gd name="T40" fmla="*/ 631 w 657"/>
              <a:gd name="T41" fmla="*/ 200 h 656"/>
              <a:gd name="T42" fmla="*/ 651 w 657"/>
              <a:gd name="T43" fmla="*/ 261 h 656"/>
              <a:gd name="T44" fmla="*/ 656 w 657"/>
              <a:gd name="T45" fmla="*/ 311 h 656"/>
              <a:gd name="T46" fmla="*/ 656 w 657"/>
              <a:gd name="T47" fmla="*/ 345 h 656"/>
              <a:gd name="T48" fmla="*/ 651 w 657"/>
              <a:gd name="T49" fmla="*/ 394 h 656"/>
              <a:gd name="T50" fmla="*/ 631 w 657"/>
              <a:gd name="T51" fmla="*/ 456 h 656"/>
              <a:gd name="T52" fmla="*/ 582 w 657"/>
              <a:gd name="T53" fmla="*/ 537 h 656"/>
              <a:gd name="T54" fmla="*/ 512 w 657"/>
              <a:gd name="T55" fmla="*/ 600 h 656"/>
              <a:gd name="T56" fmla="*/ 427 w 657"/>
              <a:gd name="T57" fmla="*/ 642 h 656"/>
              <a:gd name="T58" fmla="*/ 378 w 657"/>
              <a:gd name="T59" fmla="*/ 652 h 656"/>
              <a:gd name="T60" fmla="*/ 329 w 657"/>
              <a:gd name="T61" fmla="*/ 656 h 656"/>
              <a:gd name="T62" fmla="*/ 329 w 657"/>
              <a:gd name="T63" fmla="*/ 37 h 656"/>
              <a:gd name="T64" fmla="*/ 243 w 657"/>
              <a:gd name="T65" fmla="*/ 49 h 656"/>
              <a:gd name="T66" fmla="*/ 166 w 657"/>
              <a:gd name="T67" fmla="*/ 87 h 656"/>
              <a:gd name="T68" fmla="*/ 104 w 657"/>
              <a:gd name="T69" fmla="*/ 143 h 656"/>
              <a:gd name="T70" fmla="*/ 60 w 657"/>
              <a:gd name="T71" fmla="*/ 214 h 656"/>
              <a:gd name="T72" fmla="*/ 38 w 657"/>
              <a:gd name="T73" fmla="*/ 298 h 656"/>
              <a:gd name="T74" fmla="*/ 38 w 657"/>
              <a:gd name="T75" fmla="*/ 357 h 656"/>
              <a:gd name="T76" fmla="*/ 60 w 657"/>
              <a:gd name="T77" fmla="*/ 441 h 656"/>
              <a:gd name="T78" fmla="*/ 104 w 657"/>
              <a:gd name="T79" fmla="*/ 513 h 656"/>
              <a:gd name="T80" fmla="*/ 166 w 657"/>
              <a:gd name="T81" fmla="*/ 569 h 656"/>
              <a:gd name="T82" fmla="*/ 243 w 657"/>
              <a:gd name="T83" fmla="*/ 605 h 656"/>
              <a:gd name="T84" fmla="*/ 329 w 657"/>
              <a:gd name="T85" fmla="*/ 619 h 656"/>
              <a:gd name="T86" fmla="*/ 388 w 657"/>
              <a:gd name="T87" fmla="*/ 613 h 656"/>
              <a:gd name="T88" fmla="*/ 467 w 657"/>
              <a:gd name="T89" fmla="*/ 584 h 656"/>
              <a:gd name="T90" fmla="*/ 534 w 657"/>
              <a:gd name="T91" fmla="*/ 534 h 656"/>
              <a:gd name="T92" fmla="*/ 585 w 657"/>
              <a:gd name="T93" fmla="*/ 467 h 656"/>
              <a:gd name="T94" fmla="*/ 613 w 657"/>
              <a:gd name="T95" fmla="*/ 386 h 656"/>
              <a:gd name="T96" fmla="*/ 620 w 657"/>
              <a:gd name="T97" fmla="*/ 327 h 656"/>
              <a:gd name="T98" fmla="*/ 606 w 657"/>
              <a:gd name="T99" fmla="*/ 241 h 656"/>
              <a:gd name="T100" fmla="*/ 570 w 657"/>
              <a:gd name="T101" fmla="*/ 165 h 656"/>
              <a:gd name="T102" fmla="*/ 514 w 657"/>
              <a:gd name="T103" fmla="*/ 103 h 656"/>
              <a:gd name="T104" fmla="*/ 441 w 657"/>
              <a:gd name="T105" fmla="*/ 60 h 656"/>
              <a:gd name="T106" fmla="*/ 358 w 657"/>
              <a:gd name="T107" fmla="*/ 39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57" h="656">
                <a:moveTo>
                  <a:pt x="329" y="656"/>
                </a:moveTo>
                <a:lnTo>
                  <a:pt x="329" y="656"/>
                </a:lnTo>
                <a:lnTo>
                  <a:pt x="311" y="656"/>
                </a:lnTo>
                <a:lnTo>
                  <a:pt x="295" y="655"/>
                </a:lnTo>
                <a:lnTo>
                  <a:pt x="279" y="652"/>
                </a:lnTo>
                <a:lnTo>
                  <a:pt x="263" y="650"/>
                </a:lnTo>
                <a:lnTo>
                  <a:pt x="247" y="646"/>
                </a:lnTo>
                <a:lnTo>
                  <a:pt x="230" y="642"/>
                </a:lnTo>
                <a:lnTo>
                  <a:pt x="201" y="631"/>
                </a:lnTo>
                <a:lnTo>
                  <a:pt x="171" y="617"/>
                </a:lnTo>
                <a:lnTo>
                  <a:pt x="145" y="600"/>
                </a:lnTo>
                <a:lnTo>
                  <a:pt x="119" y="581"/>
                </a:lnTo>
                <a:lnTo>
                  <a:pt x="96" y="560"/>
                </a:lnTo>
                <a:lnTo>
                  <a:pt x="75" y="537"/>
                </a:lnTo>
                <a:lnTo>
                  <a:pt x="56" y="511"/>
                </a:lnTo>
                <a:lnTo>
                  <a:pt x="40" y="484"/>
                </a:lnTo>
                <a:lnTo>
                  <a:pt x="25" y="456"/>
                </a:lnTo>
                <a:lnTo>
                  <a:pt x="14" y="425"/>
                </a:lnTo>
                <a:lnTo>
                  <a:pt x="10" y="409"/>
                </a:lnTo>
                <a:lnTo>
                  <a:pt x="6" y="394"/>
                </a:lnTo>
                <a:lnTo>
                  <a:pt x="4" y="378"/>
                </a:lnTo>
                <a:lnTo>
                  <a:pt x="1" y="361"/>
                </a:lnTo>
                <a:lnTo>
                  <a:pt x="1" y="345"/>
                </a:lnTo>
                <a:lnTo>
                  <a:pt x="0" y="327"/>
                </a:lnTo>
                <a:lnTo>
                  <a:pt x="0" y="327"/>
                </a:lnTo>
                <a:lnTo>
                  <a:pt x="1" y="311"/>
                </a:lnTo>
                <a:lnTo>
                  <a:pt x="1" y="294"/>
                </a:lnTo>
                <a:lnTo>
                  <a:pt x="4" y="278"/>
                </a:lnTo>
                <a:lnTo>
                  <a:pt x="6" y="261"/>
                </a:lnTo>
                <a:lnTo>
                  <a:pt x="10" y="245"/>
                </a:lnTo>
                <a:lnTo>
                  <a:pt x="14" y="231"/>
                </a:lnTo>
                <a:lnTo>
                  <a:pt x="25" y="200"/>
                </a:lnTo>
                <a:lnTo>
                  <a:pt x="40" y="171"/>
                </a:lnTo>
                <a:lnTo>
                  <a:pt x="56" y="145"/>
                </a:lnTo>
                <a:lnTo>
                  <a:pt x="75" y="119"/>
                </a:lnTo>
                <a:lnTo>
                  <a:pt x="96" y="95"/>
                </a:lnTo>
                <a:lnTo>
                  <a:pt x="119" y="75"/>
                </a:lnTo>
                <a:lnTo>
                  <a:pt x="145" y="55"/>
                </a:lnTo>
                <a:lnTo>
                  <a:pt x="171" y="39"/>
                </a:lnTo>
                <a:lnTo>
                  <a:pt x="201" y="25"/>
                </a:lnTo>
                <a:lnTo>
                  <a:pt x="230" y="14"/>
                </a:lnTo>
                <a:lnTo>
                  <a:pt x="247" y="9"/>
                </a:lnTo>
                <a:lnTo>
                  <a:pt x="263" y="6"/>
                </a:lnTo>
                <a:lnTo>
                  <a:pt x="279" y="2"/>
                </a:lnTo>
                <a:lnTo>
                  <a:pt x="295" y="1"/>
                </a:lnTo>
                <a:lnTo>
                  <a:pt x="311" y="0"/>
                </a:lnTo>
                <a:lnTo>
                  <a:pt x="329" y="0"/>
                </a:lnTo>
                <a:lnTo>
                  <a:pt x="329" y="0"/>
                </a:lnTo>
                <a:lnTo>
                  <a:pt x="346" y="0"/>
                </a:lnTo>
                <a:lnTo>
                  <a:pt x="362" y="1"/>
                </a:lnTo>
                <a:lnTo>
                  <a:pt x="378" y="2"/>
                </a:lnTo>
                <a:lnTo>
                  <a:pt x="394" y="6"/>
                </a:lnTo>
                <a:lnTo>
                  <a:pt x="410" y="9"/>
                </a:lnTo>
                <a:lnTo>
                  <a:pt x="427" y="14"/>
                </a:lnTo>
                <a:lnTo>
                  <a:pt x="456" y="25"/>
                </a:lnTo>
                <a:lnTo>
                  <a:pt x="486" y="39"/>
                </a:lnTo>
                <a:lnTo>
                  <a:pt x="512" y="55"/>
                </a:lnTo>
                <a:lnTo>
                  <a:pt x="538" y="75"/>
                </a:lnTo>
                <a:lnTo>
                  <a:pt x="561" y="95"/>
                </a:lnTo>
                <a:lnTo>
                  <a:pt x="582" y="119"/>
                </a:lnTo>
                <a:lnTo>
                  <a:pt x="601" y="145"/>
                </a:lnTo>
                <a:lnTo>
                  <a:pt x="617" y="171"/>
                </a:lnTo>
                <a:lnTo>
                  <a:pt x="631" y="200"/>
                </a:lnTo>
                <a:lnTo>
                  <a:pt x="643" y="231"/>
                </a:lnTo>
                <a:lnTo>
                  <a:pt x="647" y="245"/>
                </a:lnTo>
                <a:lnTo>
                  <a:pt x="651" y="261"/>
                </a:lnTo>
                <a:lnTo>
                  <a:pt x="653" y="278"/>
                </a:lnTo>
                <a:lnTo>
                  <a:pt x="655" y="294"/>
                </a:lnTo>
                <a:lnTo>
                  <a:pt x="656" y="311"/>
                </a:lnTo>
                <a:lnTo>
                  <a:pt x="657" y="327"/>
                </a:lnTo>
                <a:lnTo>
                  <a:pt x="657" y="327"/>
                </a:lnTo>
                <a:lnTo>
                  <a:pt x="656" y="345"/>
                </a:lnTo>
                <a:lnTo>
                  <a:pt x="655" y="361"/>
                </a:lnTo>
                <a:lnTo>
                  <a:pt x="653" y="378"/>
                </a:lnTo>
                <a:lnTo>
                  <a:pt x="651" y="394"/>
                </a:lnTo>
                <a:lnTo>
                  <a:pt x="647" y="409"/>
                </a:lnTo>
                <a:lnTo>
                  <a:pt x="643" y="425"/>
                </a:lnTo>
                <a:lnTo>
                  <a:pt x="631" y="456"/>
                </a:lnTo>
                <a:lnTo>
                  <a:pt x="617" y="484"/>
                </a:lnTo>
                <a:lnTo>
                  <a:pt x="601" y="511"/>
                </a:lnTo>
                <a:lnTo>
                  <a:pt x="582" y="537"/>
                </a:lnTo>
                <a:lnTo>
                  <a:pt x="561" y="560"/>
                </a:lnTo>
                <a:lnTo>
                  <a:pt x="538" y="581"/>
                </a:lnTo>
                <a:lnTo>
                  <a:pt x="512" y="600"/>
                </a:lnTo>
                <a:lnTo>
                  <a:pt x="486" y="617"/>
                </a:lnTo>
                <a:lnTo>
                  <a:pt x="456" y="631"/>
                </a:lnTo>
                <a:lnTo>
                  <a:pt x="427" y="642"/>
                </a:lnTo>
                <a:lnTo>
                  <a:pt x="410" y="646"/>
                </a:lnTo>
                <a:lnTo>
                  <a:pt x="394" y="650"/>
                </a:lnTo>
                <a:lnTo>
                  <a:pt x="378" y="652"/>
                </a:lnTo>
                <a:lnTo>
                  <a:pt x="362" y="655"/>
                </a:lnTo>
                <a:lnTo>
                  <a:pt x="346" y="656"/>
                </a:lnTo>
                <a:lnTo>
                  <a:pt x="329" y="656"/>
                </a:lnTo>
                <a:lnTo>
                  <a:pt x="329" y="656"/>
                </a:lnTo>
                <a:close/>
                <a:moveTo>
                  <a:pt x="329" y="37"/>
                </a:moveTo>
                <a:lnTo>
                  <a:pt x="329" y="37"/>
                </a:lnTo>
                <a:lnTo>
                  <a:pt x="299" y="39"/>
                </a:lnTo>
                <a:lnTo>
                  <a:pt x="269" y="43"/>
                </a:lnTo>
                <a:lnTo>
                  <a:pt x="243" y="49"/>
                </a:lnTo>
                <a:lnTo>
                  <a:pt x="216" y="60"/>
                </a:lnTo>
                <a:lnTo>
                  <a:pt x="190" y="72"/>
                </a:lnTo>
                <a:lnTo>
                  <a:pt x="166" y="87"/>
                </a:lnTo>
                <a:lnTo>
                  <a:pt x="143" y="103"/>
                </a:lnTo>
                <a:lnTo>
                  <a:pt x="123" y="122"/>
                </a:lnTo>
                <a:lnTo>
                  <a:pt x="104" y="143"/>
                </a:lnTo>
                <a:lnTo>
                  <a:pt x="87" y="165"/>
                </a:lnTo>
                <a:lnTo>
                  <a:pt x="72" y="189"/>
                </a:lnTo>
                <a:lnTo>
                  <a:pt x="60" y="214"/>
                </a:lnTo>
                <a:lnTo>
                  <a:pt x="51" y="241"/>
                </a:lnTo>
                <a:lnTo>
                  <a:pt x="44" y="270"/>
                </a:lnTo>
                <a:lnTo>
                  <a:pt x="38" y="298"/>
                </a:lnTo>
                <a:lnTo>
                  <a:pt x="37" y="327"/>
                </a:lnTo>
                <a:lnTo>
                  <a:pt x="37" y="327"/>
                </a:lnTo>
                <a:lnTo>
                  <a:pt x="38" y="357"/>
                </a:lnTo>
                <a:lnTo>
                  <a:pt x="44" y="386"/>
                </a:lnTo>
                <a:lnTo>
                  <a:pt x="51" y="415"/>
                </a:lnTo>
                <a:lnTo>
                  <a:pt x="60" y="441"/>
                </a:lnTo>
                <a:lnTo>
                  <a:pt x="72" y="467"/>
                </a:lnTo>
                <a:lnTo>
                  <a:pt x="87" y="490"/>
                </a:lnTo>
                <a:lnTo>
                  <a:pt x="104" y="513"/>
                </a:lnTo>
                <a:lnTo>
                  <a:pt x="123" y="534"/>
                </a:lnTo>
                <a:lnTo>
                  <a:pt x="143" y="553"/>
                </a:lnTo>
                <a:lnTo>
                  <a:pt x="166" y="569"/>
                </a:lnTo>
                <a:lnTo>
                  <a:pt x="190" y="584"/>
                </a:lnTo>
                <a:lnTo>
                  <a:pt x="216" y="596"/>
                </a:lnTo>
                <a:lnTo>
                  <a:pt x="243" y="605"/>
                </a:lnTo>
                <a:lnTo>
                  <a:pt x="269" y="613"/>
                </a:lnTo>
                <a:lnTo>
                  <a:pt x="299" y="617"/>
                </a:lnTo>
                <a:lnTo>
                  <a:pt x="329" y="619"/>
                </a:lnTo>
                <a:lnTo>
                  <a:pt x="329" y="619"/>
                </a:lnTo>
                <a:lnTo>
                  <a:pt x="358" y="617"/>
                </a:lnTo>
                <a:lnTo>
                  <a:pt x="388" y="613"/>
                </a:lnTo>
                <a:lnTo>
                  <a:pt x="414" y="605"/>
                </a:lnTo>
                <a:lnTo>
                  <a:pt x="441" y="596"/>
                </a:lnTo>
                <a:lnTo>
                  <a:pt x="467" y="584"/>
                </a:lnTo>
                <a:lnTo>
                  <a:pt x="491" y="569"/>
                </a:lnTo>
                <a:lnTo>
                  <a:pt x="514" y="553"/>
                </a:lnTo>
                <a:lnTo>
                  <a:pt x="534" y="534"/>
                </a:lnTo>
                <a:lnTo>
                  <a:pt x="553" y="513"/>
                </a:lnTo>
                <a:lnTo>
                  <a:pt x="570" y="490"/>
                </a:lnTo>
                <a:lnTo>
                  <a:pt x="585" y="467"/>
                </a:lnTo>
                <a:lnTo>
                  <a:pt x="597" y="441"/>
                </a:lnTo>
                <a:lnTo>
                  <a:pt x="606" y="415"/>
                </a:lnTo>
                <a:lnTo>
                  <a:pt x="613" y="386"/>
                </a:lnTo>
                <a:lnTo>
                  <a:pt x="619" y="357"/>
                </a:lnTo>
                <a:lnTo>
                  <a:pt x="620" y="327"/>
                </a:lnTo>
                <a:lnTo>
                  <a:pt x="620" y="327"/>
                </a:lnTo>
                <a:lnTo>
                  <a:pt x="619" y="298"/>
                </a:lnTo>
                <a:lnTo>
                  <a:pt x="613" y="270"/>
                </a:lnTo>
                <a:lnTo>
                  <a:pt x="606" y="241"/>
                </a:lnTo>
                <a:lnTo>
                  <a:pt x="597" y="214"/>
                </a:lnTo>
                <a:lnTo>
                  <a:pt x="585" y="189"/>
                </a:lnTo>
                <a:lnTo>
                  <a:pt x="570" y="165"/>
                </a:lnTo>
                <a:lnTo>
                  <a:pt x="553" y="143"/>
                </a:lnTo>
                <a:lnTo>
                  <a:pt x="534" y="122"/>
                </a:lnTo>
                <a:lnTo>
                  <a:pt x="514" y="103"/>
                </a:lnTo>
                <a:lnTo>
                  <a:pt x="491" y="87"/>
                </a:lnTo>
                <a:lnTo>
                  <a:pt x="467" y="72"/>
                </a:lnTo>
                <a:lnTo>
                  <a:pt x="441" y="60"/>
                </a:lnTo>
                <a:lnTo>
                  <a:pt x="414" y="49"/>
                </a:lnTo>
                <a:lnTo>
                  <a:pt x="388" y="43"/>
                </a:lnTo>
                <a:lnTo>
                  <a:pt x="358" y="39"/>
                </a:lnTo>
                <a:lnTo>
                  <a:pt x="329" y="37"/>
                </a:lnTo>
                <a:lnTo>
                  <a:pt x="329" y="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641DB91-CF91-4EFD-8E3C-055C18AC39ED}"/>
              </a:ext>
            </a:extLst>
          </p:cNvPr>
          <p:cNvGrpSpPr/>
          <p:nvPr/>
        </p:nvGrpSpPr>
        <p:grpSpPr>
          <a:xfrm>
            <a:off x="9080718" y="3469855"/>
            <a:ext cx="455239" cy="519673"/>
            <a:chOff x="9547225" y="3155950"/>
            <a:chExt cx="515938" cy="588963"/>
          </a:xfrm>
        </p:grpSpPr>
        <p:sp>
          <p:nvSpPr>
            <p:cNvPr id="73" name="Freeform 430">
              <a:extLst>
                <a:ext uri="{FF2B5EF4-FFF2-40B4-BE49-F238E27FC236}">
                  <a16:creationId xmlns:a16="http://schemas.microsoft.com/office/drawing/2014/main" id="{AF4F331A-CA3D-49D9-A25C-1793592A7F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74225" y="3209925"/>
              <a:ext cx="327025" cy="271463"/>
            </a:xfrm>
            <a:custGeom>
              <a:avLst/>
              <a:gdLst>
                <a:gd name="T0" fmla="*/ 128 w 132"/>
                <a:gd name="T1" fmla="*/ 51 h 110"/>
                <a:gd name="T2" fmla="*/ 122 w 132"/>
                <a:gd name="T3" fmla="*/ 35 h 110"/>
                <a:gd name="T4" fmla="*/ 110 w 132"/>
                <a:gd name="T5" fmla="*/ 23 h 110"/>
                <a:gd name="T6" fmla="*/ 107 w 132"/>
                <a:gd name="T7" fmla="*/ 19 h 110"/>
                <a:gd name="T8" fmla="*/ 99 w 132"/>
                <a:gd name="T9" fmla="*/ 13 h 110"/>
                <a:gd name="T10" fmla="*/ 92 w 132"/>
                <a:gd name="T11" fmla="*/ 8 h 110"/>
                <a:gd name="T12" fmla="*/ 81 w 132"/>
                <a:gd name="T13" fmla="*/ 7 h 110"/>
                <a:gd name="T14" fmla="*/ 65 w 132"/>
                <a:gd name="T15" fmla="*/ 3 h 110"/>
                <a:gd name="T16" fmla="*/ 56 w 132"/>
                <a:gd name="T17" fmla="*/ 0 h 110"/>
                <a:gd name="T18" fmla="*/ 41 w 132"/>
                <a:gd name="T19" fmla="*/ 4 h 110"/>
                <a:gd name="T20" fmla="*/ 29 w 132"/>
                <a:gd name="T21" fmla="*/ 10 h 110"/>
                <a:gd name="T22" fmla="*/ 10 w 132"/>
                <a:gd name="T23" fmla="*/ 29 h 110"/>
                <a:gd name="T24" fmla="*/ 2 w 132"/>
                <a:gd name="T25" fmla="*/ 46 h 110"/>
                <a:gd name="T26" fmla="*/ 2 w 132"/>
                <a:gd name="T27" fmla="*/ 51 h 110"/>
                <a:gd name="T28" fmla="*/ 5 w 132"/>
                <a:gd name="T29" fmla="*/ 71 h 110"/>
                <a:gd name="T30" fmla="*/ 8 w 132"/>
                <a:gd name="T31" fmla="*/ 73 h 110"/>
                <a:gd name="T32" fmla="*/ 19 w 132"/>
                <a:gd name="T33" fmla="*/ 82 h 110"/>
                <a:gd name="T34" fmla="*/ 24 w 132"/>
                <a:gd name="T35" fmla="*/ 82 h 110"/>
                <a:gd name="T36" fmla="*/ 39 w 132"/>
                <a:gd name="T37" fmla="*/ 90 h 110"/>
                <a:gd name="T38" fmla="*/ 47 w 132"/>
                <a:gd name="T39" fmla="*/ 87 h 110"/>
                <a:gd name="T40" fmla="*/ 48 w 132"/>
                <a:gd name="T41" fmla="*/ 87 h 110"/>
                <a:gd name="T42" fmla="*/ 65 w 132"/>
                <a:gd name="T43" fmla="*/ 88 h 110"/>
                <a:gd name="T44" fmla="*/ 70 w 132"/>
                <a:gd name="T45" fmla="*/ 88 h 110"/>
                <a:gd name="T46" fmla="*/ 76 w 132"/>
                <a:gd name="T47" fmla="*/ 97 h 110"/>
                <a:gd name="T48" fmla="*/ 81 w 132"/>
                <a:gd name="T49" fmla="*/ 100 h 110"/>
                <a:gd name="T50" fmla="*/ 91 w 132"/>
                <a:gd name="T51" fmla="*/ 108 h 110"/>
                <a:gd name="T52" fmla="*/ 96 w 132"/>
                <a:gd name="T53" fmla="*/ 110 h 110"/>
                <a:gd name="T54" fmla="*/ 107 w 132"/>
                <a:gd name="T55" fmla="*/ 100 h 110"/>
                <a:gd name="T56" fmla="*/ 123 w 132"/>
                <a:gd name="T57" fmla="*/ 94 h 110"/>
                <a:gd name="T58" fmla="*/ 124 w 132"/>
                <a:gd name="T59" fmla="*/ 85 h 110"/>
                <a:gd name="T60" fmla="*/ 128 w 132"/>
                <a:gd name="T61" fmla="*/ 68 h 110"/>
                <a:gd name="T62" fmla="*/ 128 w 132"/>
                <a:gd name="T63" fmla="*/ 52 h 110"/>
                <a:gd name="T64" fmla="*/ 117 w 132"/>
                <a:gd name="T65" fmla="*/ 74 h 110"/>
                <a:gd name="T66" fmla="*/ 114 w 132"/>
                <a:gd name="T67" fmla="*/ 87 h 110"/>
                <a:gd name="T68" fmla="*/ 97 w 132"/>
                <a:gd name="T69" fmla="*/ 98 h 110"/>
                <a:gd name="T70" fmla="*/ 93 w 132"/>
                <a:gd name="T71" fmla="*/ 98 h 110"/>
                <a:gd name="T72" fmla="*/ 88 w 132"/>
                <a:gd name="T73" fmla="*/ 92 h 110"/>
                <a:gd name="T74" fmla="*/ 80 w 132"/>
                <a:gd name="T75" fmla="*/ 80 h 110"/>
                <a:gd name="T76" fmla="*/ 74 w 132"/>
                <a:gd name="T77" fmla="*/ 78 h 110"/>
                <a:gd name="T78" fmla="*/ 71 w 132"/>
                <a:gd name="T79" fmla="*/ 78 h 110"/>
                <a:gd name="T80" fmla="*/ 56 w 132"/>
                <a:gd name="T81" fmla="*/ 81 h 110"/>
                <a:gd name="T82" fmla="*/ 48 w 132"/>
                <a:gd name="T83" fmla="*/ 76 h 110"/>
                <a:gd name="T84" fmla="*/ 39 w 132"/>
                <a:gd name="T85" fmla="*/ 80 h 110"/>
                <a:gd name="T86" fmla="*/ 38 w 132"/>
                <a:gd name="T87" fmla="*/ 79 h 110"/>
                <a:gd name="T88" fmla="*/ 24 w 132"/>
                <a:gd name="T89" fmla="*/ 72 h 110"/>
                <a:gd name="T90" fmla="*/ 20 w 132"/>
                <a:gd name="T91" fmla="*/ 73 h 110"/>
                <a:gd name="T92" fmla="*/ 11 w 132"/>
                <a:gd name="T93" fmla="*/ 58 h 110"/>
                <a:gd name="T94" fmla="*/ 12 w 132"/>
                <a:gd name="T95" fmla="*/ 49 h 110"/>
                <a:gd name="T96" fmla="*/ 12 w 132"/>
                <a:gd name="T97" fmla="*/ 44 h 110"/>
                <a:gd name="T98" fmla="*/ 20 w 132"/>
                <a:gd name="T99" fmla="*/ 29 h 110"/>
                <a:gd name="T100" fmla="*/ 37 w 132"/>
                <a:gd name="T101" fmla="*/ 15 h 110"/>
                <a:gd name="T102" fmla="*/ 55 w 132"/>
                <a:gd name="T103" fmla="*/ 10 h 110"/>
                <a:gd name="T104" fmla="*/ 66 w 132"/>
                <a:gd name="T105" fmla="*/ 13 h 110"/>
                <a:gd name="T106" fmla="*/ 79 w 132"/>
                <a:gd name="T107" fmla="*/ 18 h 110"/>
                <a:gd name="T108" fmla="*/ 85 w 132"/>
                <a:gd name="T109" fmla="*/ 16 h 110"/>
                <a:gd name="T110" fmla="*/ 89 w 132"/>
                <a:gd name="T111" fmla="*/ 17 h 110"/>
                <a:gd name="T112" fmla="*/ 96 w 132"/>
                <a:gd name="T113" fmla="*/ 23 h 110"/>
                <a:gd name="T114" fmla="*/ 99 w 132"/>
                <a:gd name="T115" fmla="*/ 24 h 110"/>
                <a:gd name="T116" fmla="*/ 101 w 132"/>
                <a:gd name="T117" fmla="*/ 26 h 110"/>
                <a:gd name="T118" fmla="*/ 110 w 132"/>
                <a:gd name="T119" fmla="*/ 33 h 110"/>
                <a:gd name="T120" fmla="*/ 118 w 132"/>
                <a:gd name="T121" fmla="*/ 48 h 110"/>
                <a:gd name="T122" fmla="*/ 120 w 132"/>
                <a:gd name="T123" fmla="*/ 59 h 110"/>
                <a:gd name="T124" fmla="*/ 121 w 132"/>
                <a:gd name="T125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2" h="110">
                  <a:moveTo>
                    <a:pt x="128" y="52"/>
                  </a:moveTo>
                  <a:cubicBezTo>
                    <a:pt x="128" y="52"/>
                    <a:pt x="128" y="52"/>
                    <a:pt x="128" y="51"/>
                  </a:cubicBezTo>
                  <a:cubicBezTo>
                    <a:pt x="128" y="50"/>
                    <a:pt x="128" y="49"/>
                    <a:pt x="128" y="47"/>
                  </a:cubicBezTo>
                  <a:cubicBezTo>
                    <a:pt x="128" y="43"/>
                    <a:pt x="125" y="37"/>
                    <a:pt x="122" y="35"/>
                  </a:cubicBezTo>
                  <a:cubicBezTo>
                    <a:pt x="122" y="34"/>
                    <a:pt x="120" y="33"/>
                    <a:pt x="120" y="32"/>
                  </a:cubicBezTo>
                  <a:cubicBezTo>
                    <a:pt x="119" y="28"/>
                    <a:pt x="116" y="23"/>
                    <a:pt x="110" y="23"/>
                  </a:cubicBezTo>
                  <a:cubicBezTo>
                    <a:pt x="110" y="23"/>
                    <a:pt x="110" y="22"/>
                    <a:pt x="110" y="22"/>
                  </a:cubicBezTo>
                  <a:cubicBezTo>
                    <a:pt x="109" y="21"/>
                    <a:pt x="109" y="20"/>
                    <a:pt x="107" y="19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5" y="16"/>
                    <a:pt x="103" y="13"/>
                    <a:pt x="99" y="13"/>
                  </a:cubicBezTo>
                  <a:cubicBezTo>
                    <a:pt x="98" y="13"/>
                    <a:pt x="98" y="13"/>
                    <a:pt x="97" y="13"/>
                  </a:cubicBezTo>
                  <a:cubicBezTo>
                    <a:pt x="96" y="11"/>
                    <a:pt x="95" y="9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88" y="7"/>
                    <a:pt x="85" y="6"/>
                    <a:pt x="81" y="7"/>
                  </a:cubicBezTo>
                  <a:cubicBezTo>
                    <a:pt x="81" y="6"/>
                    <a:pt x="80" y="5"/>
                    <a:pt x="79" y="4"/>
                  </a:cubicBezTo>
                  <a:cubicBezTo>
                    <a:pt x="76" y="0"/>
                    <a:pt x="69" y="0"/>
                    <a:pt x="65" y="3"/>
                  </a:cubicBezTo>
                  <a:cubicBezTo>
                    <a:pt x="65" y="3"/>
                    <a:pt x="64" y="3"/>
                    <a:pt x="64" y="2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5" y="0"/>
                    <a:pt x="51" y="0"/>
                    <a:pt x="48" y="3"/>
                  </a:cubicBezTo>
                  <a:cubicBezTo>
                    <a:pt x="47" y="3"/>
                    <a:pt x="44" y="4"/>
                    <a:pt x="41" y="4"/>
                  </a:cubicBezTo>
                  <a:cubicBezTo>
                    <a:pt x="40" y="4"/>
                    <a:pt x="33" y="5"/>
                    <a:pt x="30" y="8"/>
                  </a:cubicBezTo>
                  <a:cubicBezTo>
                    <a:pt x="29" y="9"/>
                    <a:pt x="29" y="10"/>
                    <a:pt x="29" y="10"/>
                  </a:cubicBezTo>
                  <a:cubicBezTo>
                    <a:pt x="27" y="12"/>
                    <a:pt x="22" y="15"/>
                    <a:pt x="19" y="16"/>
                  </a:cubicBezTo>
                  <a:cubicBezTo>
                    <a:pt x="15" y="18"/>
                    <a:pt x="10" y="21"/>
                    <a:pt x="10" y="29"/>
                  </a:cubicBezTo>
                  <a:cubicBezTo>
                    <a:pt x="10" y="30"/>
                    <a:pt x="10" y="31"/>
                    <a:pt x="5" y="37"/>
                  </a:cubicBezTo>
                  <a:cubicBezTo>
                    <a:pt x="2" y="40"/>
                    <a:pt x="2" y="43"/>
                    <a:pt x="2" y="46"/>
                  </a:cubicBezTo>
                  <a:cubicBezTo>
                    <a:pt x="2" y="46"/>
                    <a:pt x="2" y="47"/>
                    <a:pt x="2" y="47"/>
                  </a:cubicBezTo>
                  <a:cubicBezTo>
                    <a:pt x="2" y="49"/>
                    <a:pt x="2" y="50"/>
                    <a:pt x="2" y="51"/>
                  </a:cubicBezTo>
                  <a:cubicBezTo>
                    <a:pt x="2" y="53"/>
                    <a:pt x="2" y="53"/>
                    <a:pt x="1" y="55"/>
                  </a:cubicBezTo>
                  <a:cubicBezTo>
                    <a:pt x="0" y="62"/>
                    <a:pt x="4" y="70"/>
                    <a:pt x="5" y="71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9" y="74"/>
                    <a:pt x="11" y="75"/>
                    <a:pt x="11" y="75"/>
                  </a:cubicBezTo>
                  <a:cubicBezTo>
                    <a:pt x="11" y="80"/>
                    <a:pt x="14" y="82"/>
                    <a:pt x="19" y="82"/>
                  </a:cubicBezTo>
                  <a:cubicBezTo>
                    <a:pt x="20" y="82"/>
                    <a:pt x="22" y="82"/>
                    <a:pt x="23" y="82"/>
                  </a:cubicBezTo>
                  <a:cubicBezTo>
                    <a:pt x="23" y="82"/>
                    <a:pt x="24" y="82"/>
                    <a:pt x="24" y="82"/>
                  </a:cubicBezTo>
                  <a:cubicBezTo>
                    <a:pt x="25" y="82"/>
                    <a:pt x="28" y="83"/>
                    <a:pt x="32" y="86"/>
                  </a:cubicBezTo>
                  <a:cubicBezTo>
                    <a:pt x="34" y="88"/>
                    <a:pt x="36" y="90"/>
                    <a:pt x="39" y="90"/>
                  </a:cubicBezTo>
                  <a:cubicBezTo>
                    <a:pt x="42" y="90"/>
                    <a:pt x="44" y="89"/>
                    <a:pt x="45" y="88"/>
                  </a:cubicBezTo>
                  <a:cubicBezTo>
                    <a:pt x="46" y="87"/>
                    <a:pt x="46" y="87"/>
                    <a:pt x="47" y="87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4" y="93"/>
                    <a:pt x="61" y="92"/>
                    <a:pt x="65" y="88"/>
                  </a:cubicBezTo>
                  <a:cubicBezTo>
                    <a:pt x="65" y="88"/>
                    <a:pt x="66" y="88"/>
                    <a:pt x="70" y="88"/>
                  </a:cubicBezTo>
                  <a:cubicBezTo>
                    <a:pt x="70" y="88"/>
                    <a:pt x="70" y="88"/>
                    <a:pt x="70" y="88"/>
                  </a:cubicBezTo>
                  <a:cubicBezTo>
                    <a:pt x="69" y="90"/>
                    <a:pt x="70" y="93"/>
                    <a:pt x="71" y="94"/>
                  </a:cubicBezTo>
                  <a:cubicBezTo>
                    <a:pt x="71" y="95"/>
                    <a:pt x="73" y="97"/>
                    <a:pt x="76" y="97"/>
                  </a:cubicBezTo>
                  <a:cubicBezTo>
                    <a:pt x="77" y="97"/>
                    <a:pt x="78" y="97"/>
                    <a:pt x="79" y="96"/>
                  </a:cubicBezTo>
                  <a:cubicBezTo>
                    <a:pt x="80" y="97"/>
                    <a:pt x="80" y="99"/>
                    <a:pt x="81" y="100"/>
                  </a:cubicBezTo>
                  <a:cubicBezTo>
                    <a:pt x="83" y="104"/>
                    <a:pt x="86" y="105"/>
                    <a:pt x="88" y="106"/>
                  </a:cubicBezTo>
                  <a:cubicBezTo>
                    <a:pt x="90" y="107"/>
                    <a:pt x="90" y="108"/>
                    <a:pt x="91" y="108"/>
                  </a:cubicBezTo>
                  <a:cubicBezTo>
                    <a:pt x="93" y="110"/>
                    <a:pt x="95" y="110"/>
                    <a:pt x="96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100" y="110"/>
                    <a:pt x="103" y="107"/>
                    <a:pt x="105" y="103"/>
                  </a:cubicBezTo>
                  <a:cubicBezTo>
                    <a:pt x="106" y="102"/>
                    <a:pt x="106" y="101"/>
                    <a:pt x="107" y="100"/>
                  </a:cubicBezTo>
                  <a:cubicBezTo>
                    <a:pt x="109" y="98"/>
                    <a:pt x="112" y="97"/>
                    <a:pt x="116" y="97"/>
                  </a:cubicBezTo>
                  <a:cubicBezTo>
                    <a:pt x="119" y="97"/>
                    <a:pt x="122" y="96"/>
                    <a:pt x="123" y="94"/>
                  </a:cubicBezTo>
                  <a:cubicBezTo>
                    <a:pt x="125" y="91"/>
                    <a:pt x="125" y="88"/>
                    <a:pt x="124" y="87"/>
                  </a:cubicBezTo>
                  <a:cubicBezTo>
                    <a:pt x="124" y="86"/>
                    <a:pt x="124" y="86"/>
                    <a:pt x="124" y="85"/>
                  </a:cubicBezTo>
                  <a:cubicBezTo>
                    <a:pt x="124" y="83"/>
                    <a:pt x="124" y="81"/>
                    <a:pt x="125" y="81"/>
                  </a:cubicBezTo>
                  <a:cubicBezTo>
                    <a:pt x="127" y="78"/>
                    <a:pt x="131" y="73"/>
                    <a:pt x="128" y="68"/>
                  </a:cubicBezTo>
                  <a:cubicBezTo>
                    <a:pt x="128" y="68"/>
                    <a:pt x="128" y="67"/>
                    <a:pt x="129" y="67"/>
                  </a:cubicBezTo>
                  <a:cubicBezTo>
                    <a:pt x="132" y="63"/>
                    <a:pt x="131" y="56"/>
                    <a:pt x="128" y="52"/>
                  </a:cubicBezTo>
                  <a:close/>
                  <a:moveTo>
                    <a:pt x="119" y="73"/>
                  </a:moveTo>
                  <a:cubicBezTo>
                    <a:pt x="118" y="73"/>
                    <a:pt x="118" y="74"/>
                    <a:pt x="117" y="74"/>
                  </a:cubicBezTo>
                  <a:cubicBezTo>
                    <a:pt x="114" y="78"/>
                    <a:pt x="114" y="82"/>
                    <a:pt x="114" y="86"/>
                  </a:cubicBezTo>
                  <a:cubicBezTo>
                    <a:pt x="114" y="86"/>
                    <a:pt x="114" y="87"/>
                    <a:pt x="114" y="87"/>
                  </a:cubicBezTo>
                  <a:cubicBezTo>
                    <a:pt x="108" y="88"/>
                    <a:pt x="103" y="90"/>
                    <a:pt x="100" y="94"/>
                  </a:cubicBezTo>
                  <a:cubicBezTo>
                    <a:pt x="99" y="95"/>
                    <a:pt x="98" y="96"/>
                    <a:pt x="97" y="98"/>
                  </a:cubicBezTo>
                  <a:cubicBezTo>
                    <a:pt x="96" y="98"/>
                    <a:pt x="96" y="99"/>
                    <a:pt x="96" y="99"/>
                  </a:cubicBezTo>
                  <a:cubicBezTo>
                    <a:pt x="95" y="99"/>
                    <a:pt x="94" y="98"/>
                    <a:pt x="93" y="98"/>
                  </a:cubicBezTo>
                  <a:cubicBezTo>
                    <a:pt x="91" y="97"/>
                    <a:pt x="90" y="96"/>
                    <a:pt x="89" y="95"/>
                  </a:cubicBezTo>
                  <a:cubicBezTo>
                    <a:pt x="89" y="93"/>
                    <a:pt x="88" y="92"/>
                    <a:pt x="88" y="92"/>
                  </a:cubicBezTo>
                  <a:cubicBezTo>
                    <a:pt x="86" y="90"/>
                    <a:pt x="85" y="87"/>
                    <a:pt x="81" y="86"/>
                  </a:cubicBezTo>
                  <a:cubicBezTo>
                    <a:pt x="82" y="84"/>
                    <a:pt x="82" y="82"/>
                    <a:pt x="80" y="80"/>
                  </a:cubicBezTo>
                  <a:cubicBezTo>
                    <a:pt x="80" y="79"/>
                    <a:pt x="78" y="78"/>
                    <a:pt x="74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66" y="78"/>
                    <a:pt x="61" y="78"/>
                    <a:pt x="58" y="81"/>
                  </a:cubicBezTo>
                  <a:cubicBezTo>
                    <a:pt x="57" y="82"/>
                    <a:pt x="56" y="82"/>
                    <a:pt x="56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4" y="79"/>
                    <a:pt x="51" y="76"/>
                    <a:pt x="48" y="76"/>
                  </a:cubicBezTo>
                  <a:cubicBezTo>
                    <a:pt x="46" y="76"/>
                    <a:pt x="44" y="77"/>
                    <a:pt x="42" y="78"/>
                  </a:cubicBezTo>
                  <a:cubicBezTo>
                    <a:pt x="41" y="79"/>
                    <a:pt x="40" y="79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8" y="79"/>
                  </a:cubicBezTo>
                  <a:cubicBezTo>
                    <a:pt x="34" y="75"/>
                    <a:pt x="28" y="72"/>
                    <a:pt x="24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3" y="72"/>
                    <a:pt x="22" y="72"/>
                    <a:pt x="21" y="72"/>
                  </a:cubicBezTo>
                  <a:cubicBezTo>
                    <a:pt x="21" y="72"/>
                    <a:pt x="20" y="72"/>
                    <a:pt x="20" y="73"/>
                  </a:cubicBezTo>
                  <a:cubicBezTo>
                    <a:pt x="19" y="68"/>
                    <a:pt x="15" y="66"/>
                    <a:pt x="13" y="65"/>
                  </a:cubicBezTo>
                  <a:cubicBezTo>
                    <a:pt x="11" y="62"/>
                    <a:pt x="10" y="59"/>
                    <a:pt x="11" y="58"/>
                  </a:cubicBezTo>
                  <a:cubicBezTo>
                    <a:pt x="12" y="55"/>
                    <a:pt x="12" y="53"/>
                    <a:pt x="12" y="52"/>
                  </a:cubicBezTo>
                  <a:cubicBezTo>
                    <a:pt x="12" y="51"/>
                    <a:pt x="12" y="50"/>
                    <a:pt x="12" y="49"/>
                  </a:cubicBezTo>
                  <a:cubicBezTo>
                    <a:pt x="12" y="47"/>
                    <a:pt x="12" y="45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3" y="43"/>
                  </a:cubicBezTo>
                  <a:cubicBezTo>
                    <a:pt x="18" y="37"/>
                    <a:pt x="20" y="33"/>
                    <a:pt x="20" y="29"/>
                  </a:cubicBezTo>
                  <a:cubicBezTo>
                    <a:pt x="20" y="26"/>
                    <a:pt x="21" y="26"/>
                    <a:pt x="22" y="25"/>
                  </a:cubicBezTo>
                  <a:cubicBezTo>
                    <a:pt x="22" y="25"/>
                    <a:pt x="34" y="21"/>
                    <a:pt x="37" y="15"/>
                  </a:cubicBezTo>
                  <a:cubicBezTo>
                    <a:pt x="38" y="15"/>
                    <a:pt x="40" y="14"/>
                    <a:pt x="42" y="14"/>
                  </a:cubicBezTo>
                  <a:cubicBezTo>
                    <a:pt x="42" y="14"/>
                    <a:pt x="51" y="13"/>
                    <a:pt x="55" y="10"/>
                  </a:cubicBezTo>
                  <a:cubicBezTo>
                    <a:pt x="55" y="10"/>
                    <a:pt x="57" y="10"/>
                    <a:pt x="57" y="10"/>
                  </a:cubicBezTo>
                  <a:cubicBezTo>
                    <a:pt x="59" y="11"/>
                    <a:pt x="62" y="13"/>
                    <a:pt x="66" y="13"/>
                  </a:cubicBezTo>
                  <a:cubicBezTo>
                    <a:pt x="68" y="13"/>
                    <a:pt x="70" y="13"/>
                    <a:pt x="72" y="11"/>
                  </a:cubicBezTo>
                  <a:cubicBezTo>
                    <a:pt x="73" y="13"/>
                    <a:pt x="75" y="18"/>
                    <a:pt x="79" y="18"/>
                  </a:cubicBezTo>
                  <a:cubicBezTo>
                    <a:pt x="81" y="18"/>
                    <a:pt x="82" y="17"/>
                    <a:pt x="83" y="17"/>
                  </a:cubicBezTo>
                  <a:cubicBezTo>
                    <a:pt x="84" y="16"/>
                    <a:pt x="84" y="16"/>
                    <a:pt x="85" y="16"/>
                  </a:cubicBezTo>
                  <a:cubicBezTo>
                    <a:pt x="85" y="16"/>
                    <a:pt x="86" y="17"/>
                    <a:pt x="87" y="17"/>
                  </a:cubicBezTo>
                  <a:cubicBezTo>
                    <a:pt x="88" y="17"/>
                    <a:pt x="88" y="17"/>
                    <a:pt x="89" y="17"/>
                  </a:cubicBezTo>
                  <a:cubicBezTo>
                    <a:pt x="89" y="18"/>
                    <a:pt x="89" y="18"/>
                    <a:pt x="89" y="19"/>
                  </a:cubicBezTo>
                  <a:cubicBezTo>
                    <a:pt x="90" y="20"/>
                    <a:pt x="92" y="23"/>
                    <a:pt x="96" y="23"/>
                  </a:cubicBezTo>
                  <a:cubicBezTo>
                    <a:pt x="97" y="23"/>
                    <a:pt x="98" y="23"/>
                    <a:pt x="98" y="23"/>
                  </a:cubicBezTo>
                  <a:cubicBezTo>
                    <a:pt x="99" y="23"/>
                    <a:pt x="99" y="23"/>
                    <a:pt x="99" y="24"/>
                  </a:cubicBezTo>
                  <a:cubicBezTo>
                    <a:pt x="100" y="24"/>
                    <a:pt x="100" y="25"/>
                    <a:pt x="100" y="25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2" y="28"/>
                    <a:pt x="104" y="33"/>
                    <a:pt x="110" y="32"/>
                  </a:cubicBezTo>
                  <a:cubicBezTo>
                    <a:pt x="110" y="32"/>
                    <a:pt x="110" y="33"/>
                    <a:pt x="110" y="33"/>
                  </a:cubicBezTo>
                  <a:cubicBezTo>
                    <a:pt x="110" y="37"/>
                    <a:pt x="113" y="40"/>
                    <a:pt x="115" y="42"/>
                  </a:cubicBezTo>
                  <a:cubicBezTo>
                    <a:pt x="117" y="43"/>
                    <a:pt x="118" y="46"/>
                    <a:pt x="118" y="48"/>
                  </a:cubicBezTo>
                  <a:cubicBezTo>
                    <a:pt x="118" y="48"/>
                    <a:pt x="118" y="49"/>
                    <a:pt x="118" y="49"/>
                  </a:cubicBezTo>
                  <a:cubicBezTo>
                    <a:pt x="118" y="51"/>
                    <a:pt x="117" y="55"/>
                    <a:pt x="120" y="59"/>
                  </a:cubicBezTo>
                  <a:cubicBezTo>
                    <a:pt x="121" y="59"/>
                    <a:pt x="121" y="60"/>
                    <a:pt x="121" y="60"/>
                  </a:cubicBezTo>
                  <a:cubicBezTo>
                    <a:pt x="121" y="60"/>
                    <a:pt x="121" y="60"/>
                    <a:pt x="121" y="60"/>
                  </a:cubicBezTo>
                  <a:cubicBezTo>
                    <a:pt x="116" y="66"/>
                    <a:pt x="117" y="70"/>
                    <a:pt x="119" y="7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6" name="Freeform 431">
              <a:extLst>
                <a:ext uri="{FF2B5EF4-FFF2-40B4-BE49-F238E27FC236}">
                  <a16:creationId xmlns:a16="http://schemas.microsoft.com/office/drawing/2014/main" id="{A2BDC7D3-BEA1-4B3D-AAD7-F996DDE80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7225" y="3155950"/>
              <a:ext cx="515938" cy="588963"/>
            </a:xfrm>
            <a:custGeom>
              <a:avLst/>
              <a:gdLst>
                <a:gd name="T0" fmla="*/ 204 w 209"/>
                <a:gd name="T1" fmla="*/ 59 h 239"/>
                <a:gd name="T2" fmla="*/ 119 w 209"/>
                <a:gd name="T3" fmla="*/ 0 h 239"/>
                <a:gd name="T4" fmla="*/ 116 w 209"/>
                <a:gd name="T5" fmla="*/ 0 h 239"/>
                <a:gd name="T6" fmla="*/ 24 w 209"/>
                <a:gd name="T7" fmla="*/ 71 h 239"/>
                <a:gd name="T8" fmla="*/ 9 w 209"/>
                <a:gd name="T9" fmla="*/ 113 h 239"/>
                <a:gd name="T10" fmla="*/ 3 w 209"/>
                <a:gd name="T11" fmla="*/ 129 h 239"/>
                <a:gd name="T12" fmla="*/ 19 w 209"/>
                <a:gd name="T13" fmla="*/ 136 h 239"/>
                <a:gd name="T14" fmla="*/ 18 w 209"/>
                <a:gd name="T15" fmla="*/ 139 h 239"/>
                <a:gd name="T16" fmla="*/ 17 w 209"/>
                <a:gd name="T17" fmla="*/ 145 h 239"/>
                <a:gd name="T18" fmla="*/ 21 w 209"/>
                <a:gd name="T19" fmla="*/ 153 h 239"/>
                <a:gd name="T20" fmla="*/ 24 w 209"/>
                <a:gd name="T21" fmla="*/ 165 h 239"/>
                <a:gd name="T22" fmla="*/ 24 w 209"/>
                <a:gd name="T23" fmla="*/ 173 h 239"/>
                <a:gd name="T24" fmla="*/ 53 w 209"/>
                <a:gd name="T25" fmla="*/ 195 h 239"/>
                <a:gd name="T26" fmla="*/ 54 w 209"/>
                <a:gd name="T27" fmla="*/ 194 h 239"/>
                <a:gd name="T28" fmla="*/ 62 w 209"/>
                <a:gd name="T29" fmla="*/ 194 h 239"/>
                <a:gd name="T30" fmla="*/ 67 w 209"/>
                <a:gd name="T31" fmla="*/ 195 h 239"/>
                <a:gd name="T32" fmla="*/ 71 w 209"/>
                <a:gd name="T33" fmla="*/ 200 h 239"/>
                <a:gd name="T34" fmla="*/ 77 w 209"/>
                <a:gd name="T35" fmla="*/ 219 h 239"/>
                <a:gd name="T36" fmla="*/ 79 w 209"/>
                <a:gd name="T37" fmla="*/ 234 h 239"/>
                <a:gd name="T38" fmla="*/ 80 w 209"/>
                <a:gd name="T39" fmla="*/ 236 h 239"/>
                <a:gd name="T40" fmla="*/ 84 w 209"/>
                <a:gd name="T41" fmla="*/ 239 h 239"/>
                <a:gd name="T42" fmla="*/ 85 w 209"/>
                <a:gd name="T43" fmla="*/ 239 h 239"/>
                <a:gd name="T44" fmla="*/ 168 w 209"/>
                <a:gd name="T45" fmla="*/ 214 h 239"/>
                <a:gd name="T46" fmla="*/ 172 w 209"/>
                <a:gd name="T47" fmla="*/ 209 h 239"/>
                <a:gd name="T48" fmla="*/ 184 w 209"/>
                <a:gd name="T49" fmla="*/ 144 h 239"/>
                <a:gd name="T50" fmla="*/ 192 w 209"/>
                <a:gd name="T51" fmla="*/ 129 h 239"/>
                <a:gd name="T52" fmla="*/ 204 w 209"/>
                <a:gd name="T53" fmla="*/ 59 h 239"/>
                <a:gd name="T54" fmla="*/ 184 w 209"/>
                <a:gd name="T55" fmla="*/ 125 h 239"/>
                <a:gd name="T56" fmla="*/ 175 w 209"/>
                <a:gd name="T57" fmla="*/ 140 h 239"/>
                <a:gd name="T58" fmla="*/ 161 w 209"/>
                <a:gd name="T59" fmla="*/ 206 h 239"/>
                <a:gd name="T60" fmla="*/ 87 w 209"/>
                <a:gd name="T61" fmla="*/ 228 h 239"/>
                <a:gd name="T62" fmla="*/ 87 w 209"/>
                <a:gd name="T63" fmla="*/ 219 h 239"/>
                <a:gd name="T64" fmla="*/ 78 w 209"/>
                <a:gd name="T65" fmla="*/ 194 h 239"/>
                <a:gd name="T66" fmla="*/ 74 w 209"/>
                <a:gd name="T67" fmla="*/ 189 h 239"/>
                <a:gd name="T68" fmla="*/ 62 w 209"/>
                <a:gd name="T69" fmla="*/ 184 h 239"/>
                <a:gd name="T70" fmla="*/ 52 w 209"/>
                <a:gd name="T71" fmla="*/ 185 h 239"/>
                <a:gd name="T72" fmla="*/ 51 w 209"/>
                <a:gd name="T73" fmla="*/ 185 h 239"/>
                <a:gd name="T74" fmla="*/ 34 w 209"/>
                <a:gd name="T75" fmla="*/ 173 h 239"/>
                <a:gd name="T76" fmla="*/ 31 w 209"/>
                <a:gd name="T77" fmla="*/ 158 h 239"/>
                <a:gd name="T78" fmla="*/ 31 w 209"/>
                <a:gd name="T79" fmla="*/ 155 h 239"/>
                <a:gd name="T80" fmla="*/ 32 w 209"/>
                <a:gd name="T81" fmla="*/ 154 h 239"/>
                <a:gd name="T82" fmla="*/ 32 w 209"/>
                <a:gd name="T83" fmla="*/ 149 h 239"/>
                <a:gd name="T84" fmla="*/ 29 w 209"/>
                <a:gd name="T85" fmla="*/ 147 h 239"/>
                <a:gd name="T86" fmla="*/ 27 w 209"/>
                <a:gd name="T87" fmla="*/ 145 h 239"/>
                <a:gd name="T88" fmla="*/ 27 w 209"/>
                <a:gd name="T89" fmla="*/ 142 h 239"/>
                <a:gd name="T90" fmla="*/ 29 w 209"/>
                <a:gd name="T91" fmla="*/ 132 h 239"/>
                <a:gd name="T92" fmla="*/ 25 w 209"/>
                <a:gd name="T93" fmla="*/ 127 h 239"/>
                <a:gd name="T94" fmla="*/ 19 w 209"/>
                <a:gd name="T95" fmla="*/ 126 h 239"/>
                <a:gd name="T96" fmla="*/ 12 w 209"/>
                <a:gd name="T97" fmla="*/ 125 h 239"/>
                <a:gd name="T98" fmla="*/ 16 w 209"/>
                <a:gd name="T99" fmla="*/ 120 h 239"/>
                <a:gd name="T100" fmla="*/ 33 w 209"/>
                <a:gd name="T101" fmla="*/ 72 h 239"/>
                <a:gd name="T102" fmla="*/ 116 w 209"/>
                <a:gd name="T103" fmla="*/ 9 h 239"/>
                <a:gd name="T104" fmla="*/ 119 w 209"/>
                <a:gd name="T105" fmla="*/ 10 h 239"/>
                <a:gd name="T106" fmla="*/ 194 w 209"/>
                <a:gd name="T107" fmla="*/ 61 h 239"/>
                <a:gd name="T108" fmla="*/ 184 w 209"/>
                <a:gd name="T109" fmla="*/ 12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9" h="239">
                  <a:moveTo>
                    <a:pt x="204" y="59"/>
                  </a:moveTo>
                  <a:cubicBezTo>
                    <a:pt x="197" y="11"/>
                    <a:pt x="131" y="0"/>
                    <a:pt x="119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36" y="0"/>
                    <a:pt x="25" y="55"/>
                    <a:pt x="24" y="71"/>
                  </a:cubicBezTo>
                  <a:cubicBezTo>
                    <a:pt x="22" y="83"/>
                    <a:pt x="17" y="105"/>
                    <a:pt x="9" y="113"/>
                  </a:cubicBezTo>
                  <a:cubicBezTo>
                    <a:pt x="7" y="115"/>
                    <a:pt x="0" y="121"/>
                    <a:pt x="3" y="129"/>
                  </a:cubicBezTo>
                  <a:cubicBezTo>
                    <a:pt x="6" y="136"/>
                    <a:pt x="14" y="136"/>
                    <a:pt x="19" y="136"/>
                  </a:cubicBezTo>
                  <a:cubicBezTo>
                    <a:pt x="18" y="137"/>
                    <a:pt x="18" y="138"/>
                    <a:pt x="18" y="139"/>
                  </a:cubicBezTo>
                  <a:cubicBezTo>
                    <a:pt x="17" y="141"/>
                    <a:pt x="17" y="142"/>
                    <a:pt x="17" y="145"/>
                  </a:cubicBezTo>
                  <a:cubicBezTo>
                    <a:pt x="17" y="148"/>
                    <a:pt x="18" y="151"/>
                    <a:pt x="21" y="153"/>
                  </a:cubicBezTo>
                  <a:cubicBezTo>
                    <a:pt x="19" y="157"/>
                    <a:pt x="20" y="162"/>
                    <a:pt x="24" y="165"/>
                  </a:cubicBezTo>
                  <a:cubicBezTo>
                    <a:pt x="24" y="166"/>
                    <a:pt x="24" y="167"/>
                    <a:pt x="24" y="173"/>
                  </a:cubicBezTo>
                  <a:cubicBezTo>
                    <a:pt x="24" y="189"/>
                    <a:pt x="40" y="197"/>
                    <a:pt x="53" y="195"/>
                  </a:cubicBezTo>
                  <a:cubicBezTo>
                    <a:pt x="54" y="194"/>
                    <a:pt x="54" y="194"/>
                    <a:pt x="54" y="194"/>
                  </a:cubicBezTo>
                  <a:cubicBezTo>
                    <a:pt x="56" y="194"/>
                    <a:pt x="59" y="194"/>
                    <a:pt x="62" y="194"/>
                  </a:cubicBezTo>
                  <a:cubicBezTo>
                    <a:pt x="65" y="194"/>
                    <a:pt x="66" y="194"/>
                    <a:pt x="67" y="195"/>
                  </a:cubicBezTo>
                  <a:cubicBezTo>
                    <a:pt x="68" y="197"/>
                    <a:pt x="70" y="199"/>
                    <a:pt x="71" y="200"/>
                  </a:cubicBezTo>
                  <a:cubicBezTo>
                    <a:pt x="75" y="205"/>
                    <a:pt x="77" y="207"/>
                    <a:pt x="77" y="219"/>
                  </a:cubicBezTo>
                  <a:cubicBezTo>
                    <a:pt x="77" y="229"/>
                    <a:pt x="78" y="233"/>
                    <a:pt x="79" y="234"/>
                  </a:cubicBezTo>
                  <a:cubicBezTo>
                    <a:pt x="80" y="236"/>
                    <a:pt x="80" y="236"/>
                    <a:pt x="80" y="236"/>
                  </a:cubicBezTo>
                  <a:cubicBezTo>
                    <a:pt x="80" y="238"/>
                    <a:pt x="82" y="239"/>
                    <a:pt x="84" y="239"/>
                  </a:cubicBezTo>
                  <a:cubicBezTo>
                    <a:pt x="85" y="239"/>
                    <a:pt x="85" y="239"/>
                    <a:pt x="85" y="239"/>
                  </a:cubicBezTo>
                  <a:cubicBezTo>
                    <a:pt x="168" y="214"/>
                    <a:pt x="168" y="214"/>
                    <a:pt x="168" y="214"/>
                  </a:cubicBezTo>
                  <a:cubicBezTo>
                    <a:pt x="170" y="214"/>
                    <a:pt x="172" y="211"/>
                    <a:pt x="172" y="209"/>
                  </a:cubicBezTo>
                  <a:cubicBezTo>
                    <a:pt x="170" y="193"/>
                    <a:pt x="171" y="167"/>
                    <a:pt x="184" y="144"/>
                  </a:cubicBezTo>
                  <a:cubicBezTo>
                    <a:pt x="187" y="139"/>
                    <a:pt x="190" y="134"/>
                    <a:pt x="192" y="129"/>
                  </a:cubicBezTo>
                  <a:cubicBezTo>
                    <a:pt x="207" y="104"/>
                    <a:pt x="209" y="100"/>
                    <a:pt x="204" y="59"/>
                  </a:cubicBezTo>
                  <a:close/>
                  <a:moveTo>
                    <a:pt x="184" y="125"/>
                  </a:moveTo>
                  <a:cubicBezTo>
                    <a:pt x="181" y="129"/>
                    <a:pt x="178" y="134"/>
                    <a:pt x="175" y="140"/>
                  </a:cubicBezTo>
                  <a:cubicBezTo>
                    <a:pt x="163" y="162"/>
                    <a:pt x="160" y="188"/>
                    <a:pt x="161" y="206"/>
                  </a:cubicBezTo>
                  <a:cubicBezTo>
                    <a:pt x="87" y="228"/>
                    <a:pt x="87" y="228"/>
                    <a:pt x="87" y="228"/>
                  </a:cubicBezTo>
                  <a:cubicBezTo>
                    <a:pt x="87" y="226"/>
                    <a:pt x="87" y="223"/>
                    <a:pt x="87" y="219"/>
                  </a:cubicBezTo>
                  <a:cubicBezTo>
                    <a:pt x="87" y="204"/>
                    <a:pt x="83" y="200"/>
                    <a:pt x="78" y="194"/>
                  </a:cubicBezTo>
                  <a:cubicBezTo>
                    <a:pt x="77" y="192"/>
                    <a:pt x="76" y="191"/>
                    <a:pt x="74" y="189"/>
                  </a:cubicBezTo>
                  <a:cubicBezTo>
                    <a:pt x="71" y="184"/>
                    <a:pt x="65" y="184"/>
                    <a:pt x="62" y="184"/>
                  </a:cubicBezTo>
                  <a:cubicBezTo>
                    <a:pt x="58" y="184"/>
                    <a:pt x="55" y="184"/>
                    <a:pt x="52" y="185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44" y="186"/>
                    <a:pt x="34" y="182"/>
                    <a:pt x="34" y="173"/>
                  </a:cubicBezTo>
                  <a:cubicBezTo>
                    <a:pt x="34" y="164"/>
                    <a:pt x="34" y="161"/>
                    <a:pt x="31" y="158"/>
                  </a:cubicBezTo>
                  <a:cubicBezTo>
                    <a:pt x="30" y="157"/>
                    <a:pt x="29" y="157"/>
                    <a:pt x="31" y="155"/>
                  </a:cubicBezTo>
                  <a:cubicBezTo>
                    <a:pt x="31" y="154"/>
                    <a:pt x="32" y="154"/>
                    <a:pt x="32" y="154"/>
                  </a:cubicBezTo>
                  <a:cubicBezTo>
                    <a:pt x="33" y="152"/>
                    <a:pt x="33" y="151"/>
                    <a:pt x="32" y="149"/>
                  </a:cubicBezTo>
                  <a:cubicBezTo>
                    <a:pt x="31" y="148"/>
                    <a:pt x="30" y="147"/>
                    <a:pt x="29" y="147"/>
                  </a:cubicBezTo>
                  <a:cubicBezTo>
                    <a:pt x="27" y="146"/>
                    <a:pt x="27" y="145"/>
                    <a:pt x="27" y="145"/>
                  </a:cubicBezTo>
                  <a:cubicBezTo>
                    <a:pt x="27" y="144"/>
                    <a:pt x="27" y="143"/>
                    <a:pt x="27" y="142"/>
                  </a:cubicBezTo>
                  <a:cubicBezTo>
                    <a:pt x="28" y="140"/>
                    <a:pt x="28" y="137"/>
                    <a:pt x="29" y="132"/>
                  </a:cubicBezTo>
                  <a:cubicBezTo>
                    <a:pt x="29" y="130"/>
                    <a:pt x="28" y="127"/>
                    <a:pt x="25" y="127"/>
                  </a:cubicBezTo>
                  <a:cubicBezTo>
                    <a:pt x="23" y="126"/>
                    <a:pt x="21" y="126"/>
                    <a:pt x="19" y="126"/>
                  </a:cubicBezTo>
                  <a:cubicBezTo>
                    <a:pt x="16" y="126"/>
                    <a:pt x="13" y="126"/>
                    <a:pt x="12" y="125"/>
                  </a:cubicBezTo>
                  <a:cubicBezTo>
                    <a:pt x="12" y="124"/>
                    <a:pt x="13" y="122"/>
                    <a:pt x="16" y="120"/>
                  </a:cubicBezTo>
                  <a:cubicBezTo>
                    <a:pt x="29" y="106"/>
                    <a:pt x="33" y="73"/>
                    <a:pt x="33" y="72"/>
                  </a:cubicBezTo>
                  <a:cubicBezTo>
                    <a:pt x="38" y="14"/>
                    <a:pt x="97" y="9"/>
                    <a:pt x="116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8" y="10"/>
                    <a:pt x="188" y="19"/>
                    <a:pt x="194" y="61"/>
                  </a:cubicBezTo>
                  <a:cubicBezTo>
                    <a:pt x="199" y="98"/>
                    <a:pt x="198" y="101"/>
                    <a:pt x="184" y="12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669113-F26A-4E63-B0E8-41584CD8148B}"/>
              </a:ext>
            </a:extLst>
          </p:cNvPr>
          <p:cNvGrpSpPr/>
          <p:nvPr/>
        </p:nvGrpSpPr>
        <p:grpSpPr>
          <a:xfrm>
            <a:off x="3691910" y="3499015"/>
            <a:ext cx="502719" cy="502724"/>
            <a:chOff x="4648200" y="6919913"/>
            <a:chExt cx="611188" cy="611187"/>
          </a:xfrm>
        </p:grpSpPr>
        <p:sp>
          <p:nvSpPr>
            <p:cNvPr id="79" name="Freeform 285">
              <a:extLst>
                <a:ext uri="{FF2B5EF4-FFF2-40B4-BE49-F238E27FC236}">
                  <a16:creationId xmlns:a16="http://schemas.microsoft.com/office/drawing/2014/main" id="{EB624600-75C7-4B27-B9B0-165D2C6F2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7412038"/>
              <a:ext cx="42863" cy="119062"/>
            </a:xfrm>
            <a:custGeom>
              <a:avLst/>
              <a:gdLst>
                <a:gd name="T0" fmla="*/ 13 w 17"/>
                <a:gd name="T1" fmla="*/ 1 h 47"/>
                <a:gd name="T2" fmla="*/ 7 w 17"/>
                <a:gd name="T3" fmla="*/ 4 h 47"/>
                <a:gd name="T4" fmla="*/ 0 w 17"/>
                <a:gd name="T5" fmla="*/ 41 h 47"/>
                <a:gd name="T6" fmla="*/ 4 w 17"/>
                <a:gd name="T7" fmla="*/ 47 h 47"/>
                <a:gd name="T8" fmla="*/ 5 w 17"/>
                <a:gd name="T9" fmla="*/ 47 h 47"/>
                <a:gd name="T10" fmla="*/ 10 w 17"/>
                <a:gd name="T11" fmla="*/ 43 h 47"/>
                <a:gd name="T12" fmla="*/ 17 w 17"/>
                <a:gd name="T13" fmla="*/ 6 h 47"/>
                <a:gd name="T14" fmla="*/ 13 w 17"/>
                <a:gd name="T15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7">
                  <a:moveTo>
                    <a:pt x="13" y="1"/>
                  </a:moveTo>
                  <a:cubicBezTo>
                    <a:pt x="10" y="0"/>
                    <a:pt x="8" y="2"/>
                    <a:pt x="7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1" y="46"/>
                    <a:pt x="4" y="47"/>
                  </a:cubicBezTo>
                  <a:cubicBezTo>
                    <a:pt x="4" y="47"/>
                    <a:pt x="5" y="47"/>
                    <a:pt x="5" y="47"/>
                  </a:cubicBezTo>
                  <a:cubicBezTo>
                    <a:pt x="7" y="47"/>
                    <a:pt x="9" y="45"/>
                    <a:pt x="10" y="43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4"/>
                    <a:pt x="16" y="1"/>
                    <a:pt x="1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0" name="Freeform 286">
              <a:extLst>
                <a:ext uri="{FF2B5EF4-FFF2-40B4-BE49-F238E27FC236}">
                  <a16:creationId xmlns:a16="http://schemas.microsoft.com/office/drawing/2014/main" id="{EF001F88-FE39-48D9-8489-22BF7DEB5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7412038"/>
              <a:ext cx="46038" cy="119062"/>
            </a:xfrm>
            <a:custGeom>
              <a:avLst/>
              <a:gdLst>
                <a:gd name="T0" fmla="*/ 5 w 18"/>
                <a:gd name="T1" fmla="*/ 1 h 47"/>
                <a:gd name="T2" fmla="*/ 1 w 18"/>
                <a:gd name="T3" fmla="*/ 6 h 47"/>
                <a:gd name="T4" fmla="*/ 8 w 18"/>
                <a:gd name="T5" fmla="*/ 43 h 47"/>
                <a:gd name="T6" fmla="*/ 13 w 18"/>
                <a:gd name="T7" fmla="*/ 47 h 47"/>
                <a:gd name="T8" fmla="*/ 14 w 18"/>
                <a:gd name="T9" fmla="*/ 47 h 47"/>
                <a:gd name="T10" fmla="*/ 18 w 18"/>
                <a:gd name="T11" fmla="*/ 41 h 47"/>
                <a:gd name="T12" fmla="*/ 11 w 18"/>
                <a:gd name="T13" fmla="*/ 4 h 47"/>
                <a:gd name="T14" fmla="*/ 5 w 18"/>
                <a:gd name="T15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47">
                  <a:moveTo>
                    <a:pt x="5" y="1"/>
                  </a:moveTo>
                  <a:cubicBezTo>
                    <a:pt x="2" y="1"/>
                    <a:pt x="0" y="4"/>
                    <a:pt x="1" y="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5"/>
                    <a:pt x="11" y="47"/>
                    <a:pt x="13" y="47"/>
                  </a:cubicBezTo>
                  <a:cubicBezTo>
                    <a:pt x="13" y="47"/>
                    <a:pt x="14" y="47"/>
                    <a:pt x="14" y="47"/>
                  </a:cubicBezTo>
                  <a:cubicBezTo>
                    <a:pt x="17" y="46"/>
                    <a:pt x="18" y="44"/>
                    <a:pt x="18" y="4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2"/>
                    <a:pt x="8" y="0"/>
                    <a:pt x="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1" name="Freeform 287">
              <a:extLst>
                <a:ext uri="{FF2B5EF4-FFF2-40B4-BE49-F238E27FC236}">
                  <a16:creationId xmlns:a16="http://schemas.microsoft.com/office/drawing/2014/main" id="{EFADDC25-A9DA-46F6-B5C2-B29587983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8200" y="6919913"/>
              <a:ext cx="611188" cy="466725"/>
            </a:xfrm>
            <a:custGeom>
              <a:avLst/>
              <a:gdLst>
                <a:gd name="T0" fmla="*/ 238 w 243"/>
                <a:gd name="T1" fmla="*/ 17 h 185"/>
                <a:gd name="T2" fmla="*/ 159 w 243"/>
                <a:gd name="T3" fmla="*/ 17 h 185"/>
                <a:gd name="T4" fmla="*/ 159 w 243"/>
                <a:gd name="T5" fmla="*/ 5 h 185"/>
                <a:gd name="T6" fmla="*/ 154 w 243"/>
                <a:gd name="T7" fmla="*/ 0 h 185"/>
                <a:gd name="T8" fmla="*/ 149 w 243"/>
                <a:gd name="T9" fmla="*/ 5 h 185"/>
                <a:gd name="T10" fmla="*/ 149 w 243"/>
                <a:gd name="T11" fmla="*/ 17 h 185"/>
                <a:gd name="T12" fmla="*/ 92 w 243"/>
                <a:gd name="T13" fmla="*/ 17 h 185"/>
                <a:gd name="T14" fmla="*/ 92 w 243"/>
                <a:gd name="T15" fmla="*/ 5 h 185"/>
                <a:gd name="T16" fmla="*/ 87 w 243"/>
                <a:gd name="T17" fmla="*/ 0 h 185"/>
                <a:gd name="T18" fmla="*/ 82 w 243"/>
                <a:gd name="T19" fmla="*/ 5 h 185"/>
                <a:gd name="T20" fmla="*/ 82 w 243"/>
                <a:gd name="T21" fmla="*/ 17 h 185"/>
                <a:gd name="T22" fmla="*/ 5 w 243"/>
                <a:gd name="T23" fmla="*/ 17 h 185"/>
                <a:gd name="T24" fmla="*/ 0 w 243"/>
                <a:gd name="T25" fmla="*/ 22 h 185"/>
                <a:gd name="T26" fmla="*/ 0 w 243"/>
                <a:gd name="T27" fmla="*/ 181 h 185"/>
                <a:gd name="T28" fmla="*/ 5 w 243"/>
                <a:gd name="T29" fmla="*/ 185 h 185"/>
                <a:gd name="T30" fmla="*/ 238 w 243"/>
                <a:gd name="T31" fmla="*/ 185 h 185"/>
                <a:gd name="T32" fmla="*/ 243 w 243"/>
                <a:gd name="T33" fmla="*/ 181 h 185"/>
                <a:gd name="T34" fmla="*/ 243 w 243"/>
                <a:gd name="T35" fmla="*/ 22 h 185"/>
                <a:gd name="T36" fmla="*/ 238 w 243"/>
                <a:gd name="T37" fmla="*/ 17 h 185"/>
                <a:gd name="T38" fmla="*/ 233 w 243"/>
                <a:gd name="T39" fmla="*/ 176 h 185"/>
                <a:gd name="T40" fmla="*/ 10 w 243"/>
                <a:gd name="T41" fmla="*/ 176 h 185"/>
                <a:gd name="T42" fmla="*/ 10 w 243"/>
                <a:gd name="T43" fmla="*/ 27 h 185"/>
                <a:gd name="T44" fmla="*/ 233 w 243"/>
                <a:gd name="T45" fmla="*/ 27 h 185"/>
                <a:gd name="T46" fmla="*/ 233 w 243"/>
                <a:gd name="T4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85">
                  <a:moveTo>
                    <a:pt x="238" y="17"/>
                  </a:moveTo>
                  <a:cubicBezTo>
                    <a:pt x="159" y="17"/>
                    <a:pt x="159" y="17"/>
                    <a:pt x="159" y="17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2"/>
                    <a:pt x="157" y="0"/>
                    <a:pt x="154" y="0"/>
                  </a:cubicBezTo>
                  <a:cubicBezTo>
                    <a:pt x="151" y="0"/>
                    <a:pt x="149" y="2"/>
                    <a:pt x="149" y="5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2"/>
                    <a:pt x="90" y="0"/>
                    <a:pt x="87" y="0"/>
                  </a:cubicBezTo>
                  <a:cubicBezTo>
                    <a:pt x="84" y="0"/>
                    <a:pt x="82" y="2"/>
                    <a:pt x="82" y="5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20"/>
                    <a:pt x="0" y="22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3"/>
                    <a:pt x="2" y="185"/>
                    <a:pt x="5" y="185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41" y="185"/>
                    <a:pt x="243" y="183"/>
                    <a:pt x="243" y="181"/>
                  </a:cubicBezTo>
                  <a:cubicBezTo>
                    <a:pt x="243" y="22"/>
                    <a:pt x="243" y="22"/>
                    <a:pt x="243" y="22"/>
                  </a:cubicBezTo>
                  <a:cubicBezTo>
                    <a:pt x="243" y="20"/>
                    <a:pt x="241" y="17"/>
                    <a:pt x="238" y="17"/>
                  </a:cubicBezTo>
                  <a:close/>
                  <a:moveTo>
                    <a:pt x="233" y="176"/>
                  </a:moveTo>
                  <a:cubicBezTo>
                    <a:pt x="10" y="176"/>
                    <a:pt x="10" y="176"/>
                    <a:pt x="10" y="17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233" y="27"/>
                    <a:pt x="233" y="27"/>
                    <a:pt x="233" y="27"/>
                  </a:cubicBezTo>
                  <a:lnTo>
                    <a:pt x="233" y="17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2" name="Freeform 288">
              <a:extLst>
                <a:ext uri="{FF2B5EF4-FFF2-40B4-BE49-F238E27FC236}">
                  <a16:creationId xmlns:a16="http://schemas.microsoft.com/office/drawing/2014/main" id="{AE748B24-9F69-4153-9296-483D526AE0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0750" y="7069138"/>
              <a:ext cx="247650" cy="285750"/>
            </a:xfrm>
            <a:custGeom>
              <a:avLst/>
              <a:gdLst>
                <a:gd name="T0" fmla="*/ 97 w 98"/>
                <a:gd name="T1" fmla="*/ 56 h 113"/>
                <a:gd name="T2" fmla="*/ 93 w 98"/>
                <a:gd name="T3" fmla="*/ 33 h 113"/>
                <a:gd name="T4" fmla="*/ 86 w 98"/>
                <a:gd name="T5" fmla="*/ 28 h 113"/>
                <a:gd name="T6" fmla="*/ 55 w 98"/>
                <a:gd name="T7" fmla="*/ 42 h 113"/>
                <a:gd name="T8" fmla="*/ 62 w 98"/>
                <a:gd name="T9" fmla="*/ 13 h 113"/>
                <a:gd name="T10" fmla="*/ 62 w 98"/>
                <a:gd name="T11" fmla="*/ 12 h 113"/>
                <a:gd name="T12" fmla="*/ 55 w 98"/>
                <a:gd name="T13" fmla="*/ 3 h 113"/>
                <a:gd name="T14" fmla="*/ 2 w 98"/>
                <a:gd name="T15" fmla="*/ 45 h 113"/>
                <a:gd name="T16" fmla="*/ 12 w 98"/>
                <a:gd name="T17" fmla="*/ 80 h 113"/>
                <a:gd name="T18" fmla="*/ 97 w 98"/>
                <a:gd name="T19" fmla="*/ 56 h 113"/>
                <a:gd name="T20" fmla="*/ 11 w 98"/>
                <a:gd name="T21" fmla="*/ 46 h 113"/>
                <a:gd name="T22" fmla="*/ 49 w 98"/>
                <a:gd name="T23" fmla="*/ 13 h 113"/>
                <a:gd name="T24" fmla="*/ 52 w 98"/>
                <a:gd name="T25" fmla="*/ 13 h 113"/>
                <a:gd name="T26" fmla="*/ 43 w 98"/>
                <a:gd name="T27" fmla="*/ 50 h 113"/>
                <a:gd name="T28" fmla="*/ 45 w 98"/>
                <a:gd name="T29" fmla="*/ 55 h 113"/>
                <a:gd name="T30" fmla="*/ 50 w 98"/>
                <a:gd name="T31" fmla="*/ 56 h 113"/>
                <a:gd name="T32" fmla="*/ 85 w 98"/>
                <a:gd name="T33" fmla="*/ 38 h 113"/>
                <a:gd name="T34" fmla="*/ 87 w 98"/>
                <a:gd name="T35" fmla="*/ 55 h 113"/>
                <a:gd name="T36" fmla="*/ 19 w 98"/>
                <a:gd name="T37" fmla="*/ 74 h 113"/>
                <a:gd name="T38" fmla="*/ 11 w 98"/>
                <a:gd name="T39" fmla="*/ 4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8" h="113">
                  <a:moveTo>
                    <a:pt x="97" y="56"/>
                  </a:moveTo>
                  <a:cubicBezTo>
                    <a:pt x="98" y="48"/>
                    <a:pt x="96" y="40"/>
                    <a:pt x="93" y="33"/>
                  </a:cubicBezTo>
                  <a:cubicBezTo>
                    <a:pt x="92" y="30"/>
                    <a:pt x="89" y="28"/>
                    <a:pt x="86" y="28"/>
                  </a:cubicBezTo>
                  <a:cubicBezTo>
                    <a:pt x="85" y="28"/>
                    <a:pt x="84" y="28"/>
                    <a:pt x="55" y="42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2"/>
                    <a:pt x="62" y="12"/>
                  </a:cubicBezTo>
                  <a:cubicBezTo>
                    <a:pt x="63" y="8"/>
                    <a:pt x="59" y="4"/>
                    <a:pt x="55" y="3"/>
                  </a:cubicBezTo>
                  <a:cubicBezTo>
                    <a:pt x="28" y="0"/>
                    <a:pt x="5" y="19"/>
                    <a:pt x="2" y="45"/>
                  </a:cubicBezTo>
                  <a:cubicBezTo>
                    <a:pt x="0" y="57"/>
                    <a:pt x="4" y="70"/>
                    <a:pt x="12" y="80"/>
                  </a:cubicBezTo>
                  <a:cubicBezTo>
                    <a:pt x="38" y="113"/>
                    <a:pt x="91" y="99"/>
                    <a:pt x="97" y="56"/>
                  </a:cubicBezTo>
                  <a:close/>
                  <a:moveTo>
                    <a:pt x="11" y="46"/>
                  </a:moveTo>
                  <a:cubicBezTo>
                    <a:pt x="14" y="27"/>
                    <a:pt x="30" y="13"/>
                    <a:pt x="49" y="13"/>
                  </a:cubicBezTo>
                  <a:cubicBezTo>
                    <a:pt x="50" y="13"/>
                    <a:pt x="51" y="13"/>
                    <a:pt x="52" y="13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2"/>
                    <a:pt x="44" y="54"/>
                    <a:pt x="45" y="55"/>
                  </a:cubicBezTo>
                  <a:cubicBezTo>
                    <a:pt x="47" y="56"/>
                    <a:pt x="49" y="57"/>
                    <a:pt x="50" y="56"/>
                  </a:cubicBezTo>
                  <a:cubicBezTo>
                    <a:pt x="61" y="50"/>
                    <a:pt x="79" y="41"/>
                    <a:pt x="85" y="38"/>
                  </a:cubicBezTo>
                  <a:cubicBezTo>
                    <a:pt x="87" y="44"/>
                    <a:pt x="88" y="50"/>
                    <a:pt x="87" y="55"/>
                  </a:cubicBezTo>
                  <a:cubicBezTo>
                    <a:pt x="83" y="89"/>
                    <a:pt x="40" y="100"/>
                    <a:pt x="19" y="74"/>
                  </a:cubicBezTo>
                  <a:cubicBezTo>
                    <a:pt x="13" y="66"/>
                    <a:pt x="10" y="56"/>
                    <a:pt x="11" y="46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3" name="Freeform 289">
              <a:extLst>
                <a:ext uri="{FF2B5EF4-FFF2-40B4-BE49-F238E27FC236}">
                  <a16:creationId xmlns:a16="http://schemas.microsoft.com/office/drawing/2014/main" id="{300102F8-8D8C-4916-9400-CE0CE5F1D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4263" y="7035800"/>
              <a:ext cx="98425" cy="106362"/>
            </a:xfrm>
            <a:custGeom>
              <a:avLst/>
              <a:gdLst>
                <a:gd name="T0" fmla="*/ 2 w 39"/>
                <a:gd name="T1" fmla="*/ 40 h 42"/>
                <a:gd name="T2" fmla="*/ 6 w 39"/>
                <a:gd name="T3" fmla="*/ 42 h 42"/>
                <a:gd name="T4" fmla="*/ 9 w 39"/>
                <a:gd name="T5" fmla="*/ 41 h 42"/>
                <a:gd name="T6" fmla="*/ 35 w 39"/>
                <a:gd name="T7" fmla="*/ 30 h 42"/>
                <a:gd name="T8" fmla="*/ 39 w 39"/>
                <a:gd name="T9" fmla="*/ 26 h 42"/>
                <a:gd name="T10" fmla="*/ 39 w 39"/>
                <a:gd name="T11" fmla="*/ 21 h 42"/>
                <a:gd name="T12" fmla="*/ 11 w 39"/>
                <a:gd name="T13" fmla="*/ 0 h 42"/>
                <a:gd name="T14" fmla="*/ 3 w 39"/>
                <a:gd name="T15" fmla="*/ 6 h 42"/>
                <a:gd name="T16" fmla="*/ 0 w 39"/>
                <a:gd name="T17" fmla="*/ 34 h 42"/>
                <a:gd name="T18" fmla="*/ 2 w 39"/>
                <a:gd name="T19" fmla="*/ 40 h 42"/>
                <a:gd name="T20" fmla="*/ 13 w 39"/>
                <a:gd name="T21" fmla="*/ 11 h 42"/>
                <a:gd name="T22" fmla="*/ 28 w 39"/>
                <a:gd name="T23" fmla="*/ 22 h 42"/>
                <a:gd name="T24" fmla="*/ 10 w 39"/>
                <a:gd name="T25" fmla="*/ 30 h 42"/>
                <a:gd name="T26" fmla="*/ 13 w 39"/>
                <a:gd name="T27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2">
                  <a:moveTo>
                    <a:pt x="2" y="40"/>
                  </a:moveTo>
                  <a:cubicBezTo>
                    <a:pt x="3" y="41"/>
                    <a:pt x="5" y="42"/>
                    <a:pt x="6" y="42"/>
                  </a:cubicBezTo>
                  <a:cubicBezTo>
                    <a:pt x="7" y="42"/>
                    <a:pt x="8" y="41"/>
                    <a:pt x="9" y="4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29"/>
                    <a:pt x="38" y="28"/>
                    <a:pt x="39" y="26"/>
                  </a:cubicBezTo>
                  <a:cubicBezTo>
                    <a:pt x="39" y="25"/>
                    <a:pt x="39" y="23"/>
                    <a:pt x="39" y="21"/>
                  </a:cubicBezTo>
                  <a:cubicBezTo>
                    <a:pt x="34" y="10"/>
                    <a:pt x="23" y="2"/>
                    <a:pt x="11" y="0"/>
                  </a:cubicBezTo>
                  <a:cubicBezTo>
                    <a:pt x="7" y="0"/>
                    <a:pt x="4" y="3"/>
                    <a:pt x="3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0" y="39"/>
                    <a:pt x="2" y="40"/>
                  </a:cubicBezTo>
                  <a:close/>
                  <a:moveTo>
                    <a:pt x="13" y="11"/>
                  </a:moveTo>
                  <a:cubicBezTo>
                    <a:pt x="19" y="12"/>
                    <a:pt x="25" y="17"/>
                    <a:pt x="28" y="22"/>
                  </a:cubicBezTo>
                  <a:cubicBezTo>
                    <a:pt x="10" y="30"/>
                    <a:pt x="10" y="30"/>
                    <a:pt x="10" y="30"/>
                  </a:cubicBezTo>
                  <a:lnTo>
                    <a:pt x="13" y="1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4" name="Freeform 290">
              <a:extLst>
                <a:ext uri="{FF2B5EF4-FFF2-40B4-BE49-F238E27FC236}">
                  <a16:creationId xmlns:a16="http://schemas.microsoft.com/office/drawing/2014/main" id="{7B195F0A-BAB3-42F4-9E19-A84E6C077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613" y="7258050"/>
              <a:ext cx="138113" cy="25400"/>
            </a:xfrm>
            <a:custGeom>
              <a:avLst/>
              <a:gdLst>
                <a:gd name="T0" fmla="*/ 5 w 55"/>
                <a:gd name="T1" fmla="*/ 10 h 10"/>
                <a:gd name="T2" fmla="*/ 50 w 55"/>
                <a:gd name="T3" fmla="*/ 10 h 10"/>
                <a:gd name="T4" fmla="*/ 55 w 55"/>
                <a:gd name="T5" fmla="*/ 5 h 10"/>
                <a:gd name="T6" fmla="*/ 50 w 55"/>
                <a:gd name="T7" fmla="*/ 0 h 10"/>
                <a:gd name="T8" fmla="*/ 5 w 55"/>
                <a:gd name="T9" fmla="*/ 0 h 10"/>
                <a:gd name="T10" fmla="*/ 0 w 55"/>
                <a:gd name="T11" fmla="*/ 5 h 10"/>
                <a:gd name="T12" fmla="*/ 5 w 55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0">
                  <a:moveTo>
                    <a:pt x="5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3" y="10"/>
                    <a:pt x="55" y="8"/>
                    <a:pt x="55" y="5"/>
                  </a:cubicBezTo>
                  <a:cubicBezTo>
                    <a:pt x="55" y="2"/>
                    <a:pt x="53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5" name="Freeform 291">
              <a:extLst>
                <a:ext uri="{FF2B5EF4-FFF2-40B4-BE49-F238E27FC236}">
                  <a16:creationId xmlns:a16="http://schemas.microsoft.com/office/drawing/2014/main" id="{6B40C5B7-A2C0-426B-9AA6-8143FB109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613" y="7177088"/>
              <a:ext cx="138113" cy="25400"/>
            </a:xfrm>
            <a:custGeom>
              <a:avLst/>
              <a:gdLst>
                <a:gd name="T0" fmla="*/ 5 w 55"/>
                <a:gd name="T1" fmla="*/ 10 h 10"/>
                <a:gd name="T2" fmla="*/ 50 w 55"/>
                <a:gd name="T3" fmla="*/ 10 h 10"/>
                <a:gd name="T4" fmla="*/ 55 w 55"/>
                <a:gd name="T5" fmla="*/ 5 h 10"/>
                <a:gd name="T6" fmla="*/ 50 w 55"/>
                <a:gd name="T7" fmla="*/ 0 h 10"/>
                <a:gd name="T8" fmla="*/ 5 w 55"/>
                <a:gd name="T9" fmla="*/ 0 h 10"/>
                <a:gd name="T10" fmla="*/ 0 w 55"/>
                <a:gd name="T11" fmla="*/ 5 h 10"/>
                <a:gd name="T12" fmla="*/ 5 w 55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0">
                  <a:moveTo>
                    <a:pt x="5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3" y="10"/>
                    <a:pt x="55" y="8"/>
                    <a:pt x="55" y="5"/>
                  </a:cubicBezTo>
                  <a:cubicBezTo>
                    <a:pt x="55" y="2"/>
                    <a:pt x="53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6" name="Freeform 292">
              <a:extLst>
                <a:ext uri="{FF2B5EF4-FFF2-40B4-BE49-F238E27FC236}">
                  <a16:creationId xmlns:a16="http://schemas.microsoft.com/office/drawing/2014/main" id="{8363D8AB-5E24-421D-99A6-B09F8F337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613" y="7099300"/>
              <a:ext cx="138113" cy="25400"/>
            </a:xfrm>
            <a:custGeom>
              <a:avLst/>
              <a:gdLst>
                <a:gd name="T0" fmla="*/ 5 w 55"/>
                <a:gd name="T1" fmla="*/ 10 h 10"/>
                <a:gd name="T2" fmla="*/ 50 w 55"/>
                <a:gd name="T3" fmla="*/ 10 h 10"/>
                <a:gd name="T4" fmla="*/ 55 w 55"/>
                <a:gd name="T5" fmla="*/ 5 h 10"/>
                <a:gd name="T6" fmla="*/ 50 w 55"/>
                <a:gd name="T7" fmla="*/ 0 h 10"/>
                <a:gd name="T8" fmla="*/ 5 w 55"/>
                <a:gd name="T9" fmla="*/ 0 h 10"/>
                <a:gd name="T10" fmla="*/ 0 w 55"/>
                <a:gd name="T11" fmla="*/ 5 h 10"/>
                <a:gd name="T12" fmla="*/ 5 w 55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0">
                  <a:moveTo>
                    <a:pt x="5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3" y="10"/>
                    <a:pt x="55" y="7"/>
                    <a:pt x="55" y="5"/>
                  </a:cubicBezTo>
                  <a:cubicBezTo>
                    <a:pt x="55" y="2"/>
                    <a:pt x="53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87" name="Freeform 113">
            <a:extLst>
              <a:ext uri="{FF2B5EF4-FFF2-40B4-BE49-F238E27FC236}">
                <a16:creationId xmlns:a16="http://schemas.microsoft.com/office/drawing/2014/main" id="{1631F69D-C331-4BE7-9202-4B6D7CE95ED9}"/>
              </a:ext>
            </a:extLst>
          </p:cNvPr>
          <p:cNvSpPr>
            <a:spLocks noEditPoints="1"/>
          </p:cNvSpPr>
          <p:nvPr/>
        </p:nvSpPr>
        <p:spPr bwMode="auto">
          <a:xfrm>
            <a:off x="1015645" y="3470564"/>
            <a:ext cx="302299" cy="500298"/>
          </a:xfrm>
          <a:custGeom>
            <a:avLst/>
            <a:gdLst>
              <a:gd name="T0" fmla="*/ 0 w 145"/>
              <a:gd name="T1" fmla="*/ 72 h 240"/>
              <a:gd name="T2" fmla="*/ 23 w 145"/>
              <a:gd name="T3" fmla="*/ 132 h 240"/>
              <a:gd name="T4" fmla="*/ 39 w 145"/>
              <a:gd name="T5" fmla="*/ 172 h 240"/>
              <a:gd name="T6" fmla="*/ 44 w 145"/>
              <a:gd name="T7" fmla="*/ 229 h 240"/>
              <a:gd name="T8" fmla="*/ 61 w 145"/>
              <a:gd name="T9" fmla="*/ 238 h 240"/>
              <a:gd name="T10" fmla="*/ 80 w 145"/>
              <a:gd name="T11" fmla="*/ 240 h 240"/>
              <a:gd name="T12" fmla="*/ 91 w 145"/>
              <a:gd name="T13" fmla="*/ 229 h 240"/>
              <a:gd name="T14" fmla="*/ 106 w 145"/>
              <a:gd name="T15" fmla="*/ 224 h 240"/>
              <a:gd name="T16" fmla="*/ 103 w 145"/>
              <a:gd name="T17" fmla="*/ 168 h 240"/>
              <a:gd name="T18" fmla="*/ 122 w 145"/>
              <a:gd name="T19" fmla="*/ 131 h 240"/>
              <a:gd name="T20" fmla="*/ 72 w 145"/>
              <a:gd name="T21" fmla="*/ 0 h 240"/>
              <a:gd name="T22" fmla="*/ 89 w 145"/>
              <a:gd name="T23" fmla="*/ 219 h 240"/>
              <a:gd name="T24" fmla="*/ 77 w 145"/>
              <a:gd name="T25" fmla="*/ 230 h 240"/>
              <a:gd name="T26" fmla="*/ 59 w 145"/>
              <a:gd name="T27" fmla="*/ 221 h 240"/>
              <a:gd name="T28" fmla="*/ 49 w 145"/>
              <a:gd name="T29" fmla="*/ 219 h 240"/>
              <a:gd name="T30" fmla="*/ 96 w 145"/>
              <a:gd name="T31" fmla="*/ 177 h 240"/>
              <a:gd name="T32" fmla="*/ 114 w 145"/>
              <a:gd name="T33" fmla="*/ 126 h 240"/>
              <a:gd name="T34" fmla="*/ 94 w 145"/>
              <a:gd name="T35" fmla="*/ 167 h 240"/>
              <a:gd name="T36" fmla="*/ 77 w 145"/>
              <a:gd name="T37" fmla="*/ 113 h 240"/>
              <a:gd name="T38" fmla="*/ 81 w 145"/>
              <a:gd name="T39" fmla="*/ 114 h 240"/>
              <a:gd name="T40" fmla="*/ 103 w 145"/>
              <a:gd name="T41" fmla="*/ 77 h 240"/>
              <a:gd name="T42" fmla="*/ 75 w 145"/>
              <a:gd name="T43" fmla="*/ 82 h 240"/>
              <a:gd name="T44" fmla="*/ 69 w 145"/>
              <a:gd name="T45" fmla="*/ 82 h 240"/>
              <a:gd name="T46" fmla="*/ 42 w 145"/>
              <a:gd name="T47" fmla="*/ 77 h 240"/>
              <a:gd name="T48" fmla="*/ 63 w 145"/>
              <a:gd name="T49" fmla="*/ 114 h 240"/>
              <a:gd name="T50" fmla="*/ 67 w 145"/>
              <a:gd name="T51" fmla="*/ 167 h 240"/>
              <a:gd name="T52" fmla="*/ 31 w 145"/>
              <a:gd name="T53" fmla="*/ 126 h 240"/>
              <a:gd name="T54" fmla="*/ 9 w 145"/>
              <a:gd name="T55" fmla="*/ 72 h 240"/>
              <a:gd name="T56" fmla="*/ 135 w 145"/>
              <a:gd name="T57" fmla="*/ 72 h 240"/>
              <a:gd name="T58" fmla="*/ 77 w 145"/>
              <a:gd name="T59" fmla="*/ 98 h 240"/>
              <a:gd name="T60" fmla="*/ 93 w 145"/>
              <a:gd name="T61" fmla="*/ 83 h 240"/>
              <a:gd name="T62" fmla="*/ 92 w 145"/>
              <a:gd name="T63" fmla="*/ 98 h 240"/>
              <a:gd name="T64" fmla="*/ 78 w 145"/>
              <a:gd name="T65" fmla="*/ 103 h 240"/>
              <a:gd name="T66" fmla="*/ 66 w 145"/>
              <a:gd name="T67" fmla="*/ 103 h 240"/>
              <a:gd name="T68" fmla="*/ 52 w 145"/>
              <a:gd name="T69" fmla="*/ 98 h 240"/>
              <a:gd name="T70" fmla="*/ 51 w 145"/>
              <a:gd name="T71" fmla="*/ 83 h 240"/>
              <a:gd name="T72" fmla="*/ 67 w 145"/>
              <a:gd name="T73" fmla="*/ 9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" h="240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92"/>
                  <a:pt x="8" y="114"/>
                  <a:pt x="23" y="131"/>
                </a:cubicBezTo>
                <a:cubicBezTo>
                  <a:pt x="23" y="132"/>
                  <a:pt x="23" y="132"/>
                  <a:pt x="23" y="132"/>
                </a:cubicBezTo>
                <a:cubicBezTo>
                  <a:pt x="23" y="132"/>
                  <a:pt x="39" y="152"/>
                  <a:pt x="41" y="168"/>
                </a:cubicBezTo>
                <a:cubicBezTo>
                  <a:pt x="40" y="168"/>
                  <a:pt x="39" y="170"/>
                  <a:pt x="39" y="172"/>
                </a:cubicBezTo>
                <a:cubicBezTo>
                  <a:pt x="39" y="224"/>
                  <a:pt x="39" y="224"/>
                  <a:pt x="39" y="224"/>
                </a:cubicBezTo>
                <a:cubicBezTo>
                  <a:pt x="39" y="227"/>
                  <a:pt x="41" y="229"/>
                  <a:pt x="44" y="229"/>
                </a:cubicBezTo>
                <a:cubicBezTo>
                  <a:pt x="53" y="229"/>
                  <a:pt x="53" y="229"/>
                  <a:pt x="53" y="229"/>
                </a:cubicBezTo>
                <a:cubicBezTo>
                  <a:pt x="61" y="238"/>
                  <a:pt x="61" y="238"/>
                  <a:pt x="61" y="238"/>
                </a:cubicBezTo>
                <a:cubicBezTo>
                  <a:pt x="62" y="239"/>
                  <a:pt x="64" y="240"/>
                  <a:pt x="65" y="240"/>
                </a:cubicBezTo>
                <a:cubicBezTo>
                  <a:pt x="80" y="240"/>
                  <a:pt x="80" y="240"/>
                  <a:pt x="80" y="240"/>
                </a:cubicBezTo>
                <a:cubicBezTo>
                  <a:pt x="81" y="240"/>
                  <a:pt x="82" y="239"/>
                  <a:pt x="83" y="238"/>
                </a:cubicBezTo>
                <a:cubicBezTo>
                  <a:pt x="91" y="229"/>
                  <a:pt x="91" y="229"/>
                  <a:pt x="91" y="229"/>
                </a:cubicBezTo>
                <a:cubicBezTo>
                  <a:pt x="101" y="229"/>
                  <a:pt x="101" y="229"/>
                  <a:pt x="101" y="229"/>
                </a:cubicBezTo>
                <a:cubicBezTo>
                  <a:pt x="103" y="229"/>
                  <a:pt x="106" y="227"/>
                  <a:pt x="106" y="224"/>
                </a:cubicBezTo>
                <a:cubicBezTo>
                  <a:pt x="106" y="172"/>
                  <a:pt x="106" y="172"/>
                  <a:pt x="106" y="172"/>
                </a:cubicBezTo>
                <a:cubicBezTo>
                  <a:pt x="106" y="170"/>
                  <a:pt x="105" y="169"/>
                  <a:pt x="103" y="168"/>
                </a:cubicBezTo>
                <a:cubicBezTo>
                  <a:pt x="106" y="152"/>
                  <a:pt x="121" y="132"/>
                  <a:pt x="122" y="132"/>
                </a:cubicBezTo>
                <a:cubicBezTo>
                  <a:pt x="122" y="132"/>
                  <a:pt x="122" y="131"/>
                  <a:pt x="122" y="131"/>
                </a:cubicBezTo>
                <a:cubicBezTo>
                  <a:pt x="136" y="114"/>
                  <a:pt x="145" y="92"/>
                  <a:pt x="145" y="72"/>
                </a:cubicBezTo>
                <a:cubicBezTo>
                  <a:pt x="145" y="32"/>
                  <a:pt x="112" y="0"/>
                  <a:pt x="72" y="0"/>
                </a:cubicBezTo>
                <a:close/>
                <a:moveTo>
                  <a:pt x="96" y="219"/>
                </a:moveTo>
                <a:cubicBezTo>
                  <a:pt x="89" y="219"/>
                  <a:pt x="89" y="219"/>
                  <a:pt x="89" y="219"/>
                </a:cubicBezTo>
                <a:cubicBezTo>
                  <a:pt x="88" y="219"/>
                  <a:pt x="86" y="220"/>
                  <a:pt x="85" y="221"/>
                </a:cubicBezTo>
                <a:cubicBezTo>
                  <a:pt x="77" y="230"/>
                  <a:pt x="77" y="230"/>
                  <a:pt x="7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59" y="221"/>
                  <a:pt x="59" y="221"/>
                  <a:pt x="59" y="221"/>
                </a:cubicBezTo>
                <a:cubicBezTo>
                  <a:pt x="58" y="220"/>
                  <a:pt x="57" y="219"/>
                  <a:pt x="56" y="219"/>
                </a:cubicBezTo>
                <a:cubicBezTo>
                  <a:pt x="49" y="219"/>
                  <a:pt x="49" y="219"/>
                  <a:pt x="49" y="219"/>
                </a:cubicBezTo>
                <a:cubicBezTo>
                  <a:pt x="49" y="177"/>
                  <a:pt x="49" y="177"/>
                  <a:pt x="49" y="177"/>
                </a:cubicBezTo>
                <a:cubicBezTo>
                  <a:pt x="96" y="177"/>
                  <a:pt x="96" y="177"/>
                  <a:pt x="96" y="177"/>
                </a:cubicBezTo>
                <a:lnTo>
                  <a:pt x="96" y="219"/>
                </a:lnTo>
                <a:close/>
                <a:moveTo>
                  <a:pt x="114" y="126"/>
                </a:moveTo>
                <a:cubicBezTo>
                  <a:pt x="114" y="126"/>
                  <a:pt x="113" y="127"/>
                  <a:pt x="113" y="127"/>
                </a:cubicBezTo>
                <a:cubicBezTo>
                  <a:pt x="109" y="132"/>
                  <a:pt x="96" y="150"/>
                  <a:pt x="94" y="167"/>
                </a:cubicBezTo>
                <a:cubicBezTo>
                  <a:pt x="77" y="167"/>
                  <a:pt x="77" y="167"/>
                  <a:pt x="77" y="167"/>
                </a:cubicBezTo>
                <a:cubicBezTo>
                  <a:pt x="77" y="113"/>
                  <a:pt x="77" y="113"/>
                  <a:pt x="77" y="113"/>
                </a:cubicBezTo>
                <a:cubicBezTo>
                  <a:pt x="79" y="114"/>
                  <a:pt x="80" y="114"/>
                  <a:pt x="81" y="114"/>
                </a:cubicBezTo>
                <a:cubicBezTo>
                  <a:pt x="81" y="114"/>
                  <a:pt x="81" y="114"/>
                  <a:pt x="81" y="114"/>
                </a:cubicBezTo>
                <a:cubicBezTo>
                  <a:pt x="87" y="114"/>
                  <a:pt x="94" y="111"/>
                  <a:pt x="99" y="105"/>
                </a:cubicBezTo>
                <a:cubicBezTo>
                  <a:pt x="108" y="96"/>
                  <a:pt x="110" y="84"/>
                  <a:pt x="103" y="77"/>
                </a:cubicBezTo>
                <a:cubicBezTo>
                  <a:pt x="101" y="75"/>
                  <a:pt x="97" y="74"/>
                  <a:pt x="93" y="74"/>
                </a:cubicBezTo>
                <a:cubicBezTo>
                  <a:pt x="87" y="74"/>
                  <a:pt x="80" y="77"/>
                  <a:pt x="75" y="82"/>
                </a:cubicBezTo>
                <a:cubicBezTo>
                  <a:pt x="74" y="83"/>
                  <a:pt x="73" y="85"/>
                  <a:pt x="72" y="86"/>
                </a:cubicBezTo>
                <a:cubicBezTo>
                  <a:pt x="71" y="85"/>
                  <a:pt x="70" y="83"/>
                  <a:pt x="69" y="82"/>
                </a:cubicBezTo>
                <a:cubicBezTo>
                  <a:pt x="64" y="77"/>
                  <a:pt x="57" y="74"/>
                  <a:pt x="51" y="74"/>
                </a:cubicBezTo>
                <a:cubicBezTo>
                  <a:pt x="47" y="74"/>
                  <a:pt x="44" y="75"/>
                  <a:pt x="42" y="77"/>
                </a:cubicBezTo>
                <a:cubicBezTo>
                  <a:pt x="35" y="84"/>
                  <a:pt x="36" y="96"/>
                  <a:pt x="45" y="105"/>
                </a:cubicBezTo>
                <a:cubicBezTo>
                  <a:pt x="50" y="111"/>
                  <a:pt x="57" y="114"/>
                  <a:pt x="63" y="114"/>
                </a:cubicBezTo>
                <a:cubicBezTo>
                  <a:pt x="65" y="114"/>
                  <a:pt x="66" y="114"/>
                  <a:pt x="67" y="113"/>
                </a:cubicBezTo>
                <a:cubicBezTo>
                  <a:pt x="67" y="167"/>
                  <a:pt x="67" y="167"/>
                  <a:pt x="67" y="167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49" y="149"/>
                  <a:pt x="34" y="130"/>
                  <a:pt x="31" y="126"/>
                </a:cubicBezTo>
                <a:cubicBezTo>
                  <a:pt x="31" y="126"/>
                  <a:pt x="31" y="126"/>
                  <a:pt x="31" y="126"/>
                </a:cubicBezTo>
                <a:cubicBezTo>
                  <a:pt x="18" y="110"/>
                  <a:pt x="9" y="90"/>
                  <a:pt x="9" y="72"/>
                </a:cubicBezTo>
                <a:cubicBezTo>
                  <a:pt x="9" y="38"/>
                  <a:pt x="38" y="10"/>
                  <a:pt x="72" y="10"/>
                </a:cubicBezTo>
                <a:cubicBezTo>
                  <a:pt x="107" y="10"/>
                  <a:pt x="135" y="38"/>
                  <a:pt x="135" y="72"/>
                </a:cubicBezTo>
                <a:cubicBezTo>
                  <a:pt x="135" y="90"/>
                  <a:pt x="127" y="110"/>
                  <a:pt x="114" y="126"/>
                </a:cubicBezTo>
                <a:close/>
                <a:moveTo>
                  <a:pt x="77" y="98"/>
                </a:moveTo>
                <a:cubicBezTo>
                  <a:pt x="78" y="95"/>
                  <a:pt x="80" y="92"/>
                  <a:pt x="82" y="89"/>
                </a:cubicBezTo>
                <a:cubicBezTo>
                  <a:pt x="86" y="86"/>
                  <a:pt x="90" y="83"/>
                  <a:pt x="93" y="83"/>
                </a:cubicBezTo>
                <a:cubicBezTo>
                  <a:pt x="95" y="83"/>
                  <a:pt x="96" y="84"/>
                  <a:pt x="96" y="84"/>
                </a:cubicBezTo>
                <a:cubicBezTo>
                  <a:pt x="99" y="87"/>
                  <a:pt x="97" y="93"/>
                  <a:pt x="92" y="98"/>
                </a:cubicBezTo>
                <a:cubicBezTo>
                  <a:pt x="89" y="102"/>
                  <a:pt x="85" y="104"/>
                  <a:pt x="81" y="104"/>
                </a:cubicBezTo>
                <a:cubicBezTo>
                  <a:pt x="80" y="104"/>
                  <a:pt x="79" y="104"/>
                  <a:pt x="78" y="103"/>
                </a:cubicBezTo>
                <a:cubicBezTo>
                  <a:pt x="77" y="102"/>
                  <a:pt x="77" y="99"/>
                  <a:pt x="77" y="98"/>
                </a:cubicBezTo>
                <a:close/>
                <a:moveTo>
                  <a:pt x="66" y="103"/>
                </a:moveTo>
                <a:cubicBezTo>
                  <a:pt x="66" y="104"/>
                  <a:pt x="65" y="104"/>
                  <a:pt x="63" y="104"/>
                </a:cubicBezTo>
                <a:cubicBezTo>
                  <a:pt x="60" y="104"/>
                  <a:pt x="56" y="102"/>
                  <a:pt x="52" y="98"/>
                </a:cubicBezTo>
                <a:cubicBezTo>
                  <a:pt x="47" y="93"/>
                  <a:pt x="46" y="87"/>
                  <a:pt x="48" y="84"/>
                </a:cubicBezTo>
                <a:cubicBezTo>
                  <a:pt x="49" y="84"/>
                  <a:pt x="50" y="83"/>
                  <a:pt x="51" y="83"/>
                </a:cubicBezTo>
                <a:cubicBezTo>
                  <a:pt x="55" y="83"/>
                  <a:pt x="59" y="86"/>
                  <a:pt x="62" y="89"/>
                </a:cubicBezTo>
                <a:cubicBezTo>
                  <a:pt x="65" y="92"/>
                  <a:pt x="67" y="95"/>
                  <a:pt x="67" y="98"/>
                </a:cubicBezTo>
                <a:cubicBezTo>
                  <a:pt x="67" y="99"/>
                  <a:pt x="68" y="102"/>
                  <a:pt x="66" y="103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0682" tIns="40341" rIns="80682" bIns="403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8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87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D71E-3226-4991-ACDD-A9DB64F5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099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0505" y="6461252"/>
            <a:ext cx="7302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Open Sans"/>
                <a:cs typeface="Open Sans"/>
              </a:rPr>
              <a:t>2</a:t>
            </a:r>
            <a:endParaRPr sz="650" dirty="0">
              <a:latin typeface="Open Sans"/>
              <a:cs typeface="Ope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344" y="498856"/>
            <a:ext cx="5287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/>
              <a:t>Book Vista Churn Prediction</a:t>
            </a:r>
            <a:endParaRPr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8596503" y="1535938"/>
            <a:ext cx="2380615" cy="242570"/>
          </a:xfrm>
          <a:prstGeom prst="rect">
            <a:avLst/>
          </a:prstGeom>
          <a:solidFill>
            <a:srgbClr val="68A134"/>
          </a:solidFill>
        </p:spPr>
        <p:txBody>
          <a:bodyPr vert="horz" wrap="square" lIns="0" tIns="1905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50"/>
              </a:spcBef>
            </a:pPr>
            <a:endParaRPr sz="1400" dirty="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7055" y="1406665"/>
            <a:ext cx="3681095" cy="212750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solidFill>
                  <a:srgbClr val="68A134"/>
                </a:solidFill>
                <a:latin typeface="Open Sans"/>
                <a:cs typeface="Open Sans"/>
              </a:rPr>
              <a:t>S</a:t>
            </a:r>
            <a:r>
              <a:rPr sz="2400" b="1" spc="-110" dirty="0">
                <a:solidFill>
                  <a:srgbClr val="68A134"/>
                </a:solidFill>
                <a:latin typeface="Open Sans"/>
                <a:cs typeface="Open Sans"/>
              </a:rPr>
              <a:t> </a:t>
            </a:r>
            <a:r>
              <a:rPr sz="2400" b="1" dirty="0">
                <a:solidFill>
                  <a:srgbClr val="68A134"/>
                </a:solidFill>
                <a:latin typeface="Open Sans"/>
                <a:cs typeface="Open Sans"/>
              </a:rPr>
              <a:t>U</a:t>
            </a:r>
            <a:r>
              <a:rPr sz="2400" b="1" spc="-105" dirty="0">
                <a:solidFill>
                  <a:srgbClr val="68A134"/>
                </a:solidFill>
                <a:latin typeface="Open Sans"/>
                <a:cs typeface="Open Sans"/>
              </a:rPr>
              <a:t> </a:t>
            </a:r>
            <a:r>
              <a:rPr sz="2400" b="1" dirty="0">
                <a:solidFill>
                  <a:srgbClr val="68A134"/>
                </a:solidFill>
                <a:latin typeface="Open Sans"/>
                <a:cs typeface="Open Sans"/>
              </a:rPr>
              <a:t>M</a:t>
            </a:r>
            <a:r>
              <a:rPr sz="2400" b="1" spc="-114" dirty="0">
                <a:solidFill>
                  <a:srgbClr val="68A134"/>
                </a:solidFill>
                <a:latin typeface="Open Sans"/>
                <a:cs typeface="Open Sans"/>
              </a:rPr>
              <a:t> </a:t>
            </a:r>
            <a:r>
              <a:rPr sz="2400" b="1" dirty="0">
                <a:solidFill>
                  <a:srgbClr val="68A134"/>
                </a:solidFill>
                <a:latin typeface="Open Sans"/>
                <a:cs typeface="Open Sans"/>
              </a:rPr>
              <a:t>M</a:t>
            </a:r>
            <a:r>
              <a:rPr sz="2400" b="1" spc="-114" dirty="0">
                <a:solidFill>
                  <a:srgbClr val="68A134"/>
                </a:solidFill>
                <a:latin typeface="Open Sans"/>
                <a:cs typeface="Open Sans"/>
              </a:rPr>
              <a:t> </a:t>
            </a:r>
            <a:r>
              <a:rPr sz="2400" b="1" dirty="0">
                <a:solidFill>
                  <a:srgbClr val="68A134"/>
                </a:solidFill>
                <a:latin typeface="Open Sans"/>
                <a:cs typeface="Open Sans"/>
              </a:rPr>
              <a:t>A</a:t>
            </a:r>
            <a:r>
              <a:rPr sz="2400" b="1" spc="-110" dirty="0">
                <a:solidFill>
                  <a:srgbClr val="68A134"/>
                </a:solidFill>
                <a:latin typeface="Open Sans"/>
                <a:cs typeface="Open Sans"/>
              </a:rPr>
              <a:t> </a:t>
            </a:r>
            <a:r>
              <a:rPr sz="2400" b="1" dirty="0">
                <a:solidFill>
                  <a:srgbClr val="68A134"/>
                </a:solidFill>
                <a:latin typeface="Open Sans"/>
                <a:cs typeface="Open Sans"/>
              </a:rPr>
              <a:t>R</a:t>
            </a:r>
            <a:r>
              <a:rPr sz="2400" b="1" spc="-110" dirty="0">
                <a:solidFill>
                  <a:srgbClr val="68A134"/>
                </a:solidFill>
                <a:latin typeface="Open Sans"/>
                <a:cs typeface="Open Sans"/>
              </a:rPr>
              <a:t> </a:t>
            </a:r>
            <a:r>
              <a:rPr sz="2400" b="1" dirty="0">
                <a:solidFill>
                  <a:srgbClr val="68A134"/>
                </a:solidFill>
                <a:latin typeface="Open Sans"/>
                <a:cs typeface="Open Sans"/>
              </a:rPr>
              <a:t>Y</a:t>
            </a:r>
            <a:endParaRPr sz="2400" dirty="0">
              <a:latin typeface="Open Sans"/>
              <a:cs typeface="Open Sans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BOOKVISTA would like to be able to predict which of their subscribers are likely to churn within 90 days of beginning a subscription, so that they can intervene somehow to prevent subscriber losses in the future. 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435602" y="2729229"/>
            <a:ext cx="37420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328295" indent="-17081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Open Sans"/>
                <a:cs typeface="Open Sans"/>
              </a:rPr>
              <a:t>›</a:t>
            </a:r>
          </a:p>
        </p:txBody>
      </p:sp>
      <p:sp>
        <p:nvSpPr>
          <p:cNvPr id="12" name="object 12"/>
          <p:cNvSpPr/>
          <p:nvPr/>
        </p:nvSpPr>
        <p:spPr>
          <a:xfrm>
            <a:off x="466344" y="1397508"/>
            <a:ext cx="7863840" cy="0"/>
          </a:xfrm>
          <a:custGeom>
            <a:avLst/>
            <a:gdLst/>
            <a:ahLst/>
            <a:cxnLst/>
            <a:rect l="l" t="t" r="r" b="b"/>
            <a:pathLst>
              <a:path w="7863840">
                <a:moveTo>
                  <a:pt x="0" y="0"/>
                </a:moveTo>
                <a:lnTo>
                  <a:pt x="7863839" y="0"/>
                </a:lnTo>
              </a:path>
            </a:pathLst>
          </a:custGeom>
          <a:ln w="6350">
            <a:solidFill>
              <a:srgbClr val="52555A"/>
            </a:solidFill>
            <a:prstDash val="sys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66344" y="4684776"/>
            <a:ext cx="11338560" cy="0"/>
          </a:xfrm>
          <a:custGeom>
            <a:avLst/>
            <a:gdLst/>
            <a:ahLst/>
            <a:cxnLst/>
            <a:rect l="l" t="t" r="r" b="b"/>
            <a:pathLst>
              <a:path w="11338560">
                <a:moveTo>
                  <a:pt x="0" y="0"/>
                </a:moveTo>
                <a:lnTo>
                  <a:pt x="11338560" y="0"/>
                </a:lnTo>
              </a:path>
            </a:pathLst>
          </a:custGeom>
          <a:ln w="6350">
            <a:solidFill>
              <a:srgbClr val="52555A"/>
            </a:solidFill>
            <a:prstDash val="sysDash"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62B7AC2-8F97-4E5B-92C9-6ADE85140A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62B7AC2-8F97-4E5B-92C9-6ADE85140A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388FCEE-22D8-44F9-BF29-CA0D6A75D67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02637-A3A2-4469-890E-F300AC4A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35" y="282096"/>
            <a:ext cx="10363200" cy="59436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The Process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5EA331-57BC-4B41-B7F3-323445C64994}"/>
              </a:ext>
            </a:extLst>
          </p:cNvPr>
          <p:cNvSpPr>
            <a:spLocks noChangeAspect="1"/>
          </p:cNvSpPr>
          <p:nvPr/>
        </p:nvSpPr>
        <p:spPr>
          <a:xfrm>
            <a:off x="1847604" y="1441908"/>
            <a:ext cx="553212" cy="553212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hronicle Display Black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D7FC74-B84C-47D3-A2C4-02DD56BFF6AA}"/>
              </a:ext>
            </a:extLst>
          </p:cNvPr>
          <p:cNvSpPr>
            <a:spLocks noChangeAspect="1"/>
          </p:cNvSpPr>
          <p:nvPr/>
        </p:nvSpPr>
        <p:spPr>
          <a:xfrm>
            <a:off x="5635440" y="1478311"/>
            <a:ext cx="553212" cy="553212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hronicle Display Black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6B88BE-C2F2-40F1-86D6-52A5C77DA1E3}"/>
              </a:ext>
            </a:extLst>
          </p:cNvPr>
          <p:cNvSpPr>
            <a:spLocks noChangeAspect="1"/>
          </p:cNvSpPr>
          <p:nvPr/>
        </p:nvSpPr>
        <p:spPr>
          <a:xfrm>
            <a:off x="9341728" y="1478311"/>
            <a:ext cx="553212" cy="553212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hronicle Display Black"/>
              <a:ea typeface="+mn-ea"/>
              <a:cs typeface="+mn-cs"/>
            </a:endParaRPr>
          </a:p>
        </p:txBody>
      </p:sp>
      <p:sp>
        <p:nvSpPr>
          <p:cNvPr id="38" name="Shape 175"/>
          <p:cNvSpPr/>
          <p:nvPr/>
        </p:nvSpPr>
        <p:spPr>
          <a:xfrm>
            <a:off x="1039112" y="1412737"/>
            <a:ext cx="2103120" cy="73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DD300"/>
              </a:buClr>
              <a:buSzPct val="25000"/>
              <a:buFontTx/>
              <a:buNone/>
              <a:tabLst/>
              <a:defRPr/>
            </a:pPr>
            <a:r>
              <a:rPr lang="en-US" sz="2000" b="1" spc="-75" dirty="0">
                <a:solidFill>
                  <a:srgbClr val="000000"/>
                </a:solidFill>
                <a:latin typeface="Open Sans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Preprocessing</a:t>
            </a:r>
            <a:endParaRPr kumimoji="0" lang="en-US" sz="2000" b="1" i="0" u="none" strike="noStrike" kern="1200" cap="none" spc="-75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</p:txBody>
      </p:sp>
      <p:sp>
        <p:nvSpPr>
          <p:cNvPr id="39" name="Shape 176"/>
          <p:cNvSpPr/>
          <p:nvPr/>
        </p:nvSpPr>
        <p:spPr>
          <a:xfrm>
            <a:off x="4468805" y="1412737"/>
            <a:ext cx="2842875" cy="73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DD300"/>
              </a:buClr>
              <a:buSzPct val="25000"/>
              <a:buFontTx/>
              <a:buNone/>
              <a:tabLst/>
              <a:defRPr/>
            </a:pPr>
            <a:r>
              <a:rPr kumimoji="0" lang="en-US" sz="2000" b="1" i="0" u="none" strike="noStrike" kern="1200" cap="none" spc="-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EDA</a:t>
            </a:r>
          </a:p>
        </p:txBody>
      </p:sp>
      <p:sp>
        <p:nvSpPr>
          <p:cNvPr id="40" name="Shape 177"/>
          <p:cNvSpPr/>
          <p:nvPr/>
        </p:nvSpPr>
        <p:spPr>
          <a:xfrm>
            <a:off x="8731766" y="1412737"/>
            <a:ext cx="2656670" cy="73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DD300"/>
              </a:buClr>
              <a:buSzPct val="25000"/>
              <a:buFontTx/>
              <a:buNone/>
              <a:tabLst/>
              <a:defRPr/>
            </a:pPr>
            <a:r>
              <a:rPr kumimoji="0" lang="en-US" sz="2000" b="1" i="0" u="none" strike="noStrike" kern="1200" cap="none" spc="-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Feature Engineering/Selection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8F64FBE-41D8-48ED-BB78-63FDB2E43AD9}"/>
              </a:ext>
            </a:extLst>
          </p:cNvPr>
          <p:cNvCxnSpPr/>
          <p:nvPr/>
        </p:nvCxnSpPr>
        <p:spPr>
          <a:xfrm>
            <a:off x="890039" y="1272835"/>
            <a:ext cx="24683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BE7590-96E9-4054-B013-D3900A848628}"/>
              </a:ext>
            </a:extLst>
          </p:cNvPr>
          <p:cNvCxnSpPr/>
          <p:nvPr/>
        </p:nvCxnSpPr>
        <p:spPr>
          <a:xfrm>
            <a:off x="877502" y="2250609"/>
            <a:ext cx="24683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45E8D9-CE21-4D8C-9592-87CB9CFBD18E}"/>
              </a:ext>
            </a:extLst>
          </p:cNvPr>
          <p:cNvCxnSpPr>
            <a:cxnSpLocks/>
          </p:cNvCxnSpPr>
          <p:nvPr/>
        </p:nvCxnSpPr>
        <p:spPr>
          <a:xfrm>
            <a:off x="4663495" y="1272835"/>
            <a:ext cx="246834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2AFF9E-E4E7-4A70-998B-707ECDC94D32}"/>
              </a:ext>
            </a:extLst>
          </p:cNvPr>
          <p:cNvCxnSpPr>
            <a:cxnSpLocks/>
          </p:cNvCxnSpPr>
          <p:nvPr/>
        </p:nvCxnSpPr>
        <p:spPr>
          <a:xfrm>
            <a:off x="4665647" y="2250609"/>
            <a:ext cx="246834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7FA88D-2953-4DAB-A30E-979DD2277097}"/>
              </a:ext>
            </a:extLst>
          </p:cNvPr>
          <p:cNvCxnSpPr/>
          <p:nvPr/>
        </p:nvCxnSpPr>
        <p:spPr>
          <a:xfrm>
            <a:off x="8449896" y="1272835"/>
            <a:ext cx="246834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40A1D22-3634-4979-ACF3-F2443A2D21D1}"/>
              </a:ext>
            </a:extLst>
          </p:cNvPr>
          <p:cNvCxnSpPr/>
          <p:nvPr/>
        </p:nvCxnSpPr>
        <p:spPr>
          <a:xfrm>
            <a:off x="8452048" y="2250609"/>
            <a:ext cx="246834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E0FA0D-DF0A-E042-B40E-7CB8C6D6FC3A}"/>
              </a:ext>
            </a:extLst>
          </p:cNvPr>
          <p:cNvSpPr txBox="1"/>
          <p:nvPr/>
        </p:nvSpPr>
        <p:spPr>
          <a:xfrm>
            <a:off x="1066874" y="2676698"/>
            <a:ext cx="2938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Data Cleaning.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Data Integration.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Data Transformation.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Data Reduction.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Import all the crucial libraries.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Identifying and handling the missing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Handling Outliers in Data Preprocessing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Splitting the dataset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70D81-B063-A389-91D4-7F922C24AB65}"/>
              </a:ext>
            </a:extLst>
          </p:cNvPr>
          <p:cNvSpPr txBox="1"/>
          <p:nvPr/>
        </p:nvSpPr>
        <p:spPr>
          <a:xfrm>
            <a:off x="4767214" y="2676698"/>
            <a:ext cx="2842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Understanding your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Analyzing relationships between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Creating  visuals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B300A-149B-1FBD-56E9-B0C44728CBCD}"/>
              </a:ext>
            </a:extLst>
          </p:cNvPr>
          <p:cNvSpPr txBox="1"/>
          <p:nvPr/>
        </p:nvSpPr>
        <p:spPr>
          <a:xfrm>
            <a:off x="8786284" y="2809702"/>
            <a:ext cx="2190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Feature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1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848637E-63DA-4401-8511-6046BCCAEC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848637E-63DA-4401-8511-6046BCCAEC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45761B0-77FF-4C13-8725-CD9623CCDE0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C78E7-7832-4909-A5AC-A4CF6BCB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7" y="183870"/>
            <a:ext cx="10628832" cy="594360"/>
          </a:xfrm>
        </p:spPr>
        <p:txBody>
          <a:bodyPr anchor="b"/>
          <a:lstStyle/>
          <a:p>
            <a:r>
              <a:rPr lang="en-US" sz="2400" dirty="0">
                <a:latin typeface="+mn-lt"/>
              </a:rPr>
              <a:t>Dataset Info/Sample Dataset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E4BCCCA7-39A9-4547-9B76-069C17FF4631}"/>
              </a:ext>
            </a:extLst>
          </p:cNvPr>
          <p:cNvSpPr txBox="1">
            <a:spLocks/>
          </p:cNvSpPr>
          <p:nvPr/>
        </p:nvSpPr>
        <p:spPr>
          <a:xfrm>
            <a:off x="630781" y="455708"/>
            <a:ext cx="10362880" cy="475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12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Open Sans" charset="0"/>
              <a:cs typeface="Open Sans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D30BFDE-B9D5-BE11-CFF0-8D7416143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7" y="1499285"/>
            <a:ext cx="908202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10B2C-7A9A-FEEE-CF8E-1257BEEFC625}"/>
              </a:ext>
            </a:extLst>
          </p:cNvPr>
          <p:cNvSpPr txBox="1"/>
          <p:nvPr/>
        </p:nvSpPr>
        <p:spPr>
          <a:xfrm flipH="1">
            <a:off x="630781" y="1487668"/>
            <a:ext cx="5323698" cy="4247317"/>
          </a:xfrm>
          <a:prstGeom prst="rect">
            <a:avLst/>
          </a:prstGeom>
          <a:noFill/>
        </p:spPr>
        <p:txBody>
          <a:bodyPr wrap="square" numCol="1" spcCol="914400" rtlCol="0">
            <a:spAutoFit/>
          </a:bodyPr>
          <a:lstStyle/>
          <a:p>
            <a:r>
              <a:rPr lang="en-US" b="1" u="sng" dirty="0"/>
              <a:t>User_train.csv</a:t>
            </a:r>
            <a:r>
              <a:rPr lang="en-US" b="1" dirty="0"/>
              <a:t>           </a:t>
            </a:r>
            <a:endParaRPr lang="en-US" b="1" u="sng" dirty="0"/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54,129 Rows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28 Columns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dataset with demographic and website interaction information about BOOKVISTA users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Every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 of this dataset represents a unique user.</a:t>
            </a:r>
          </a:p>
          <a:p>
            <a:endParaRPr lang="en-US" dirty="0"/>
          </a:p>
          <a:p>
            <a:r>
              <a:rPr lang="en-US" b="1" u="sng" dirty="0"/>
              <a:t>User_test.csv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26,662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27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dataset with demographic and website interaction information about BOOKVISTA users</a:t>
            </a:r>
            <a:r>
              <a:rPr lang="en-US" dirty="0"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9F60F1-16A9-1A86-9678-ADABBD4216C6}"/>
              </a:ext>
            </a:extLst>
          </p:cNvPr>
          <p:cNvSpPr txBox="1"/>
          <p:nvPr/>
        </p:nvSpPr>
        <p:spPr>
          <a:xfrm>
            <a:off x="6380718" y="1487668"/>
            <a:ext cx="42444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Orders.csv</a:t>
            </a:r>
            <a:endParaRPr lang="en-US" dirty="0"/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527,066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containing information about each order and additional order placed by the users. 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Additions.csv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167,826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2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containing information about when users have placed additional orders into their existing subscription. 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98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848637E-63DA-4401-8511-6046BCCAEC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848637E-63DA-4401-8511-6046BCCAEC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45761B0-77FF-4C13-8725-CD9623CCDE0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C78E7-7832-4909-A5AC-A4CF6BCB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7" y="183870"/>
            <a:ext cx="10628832" cy="594360"/>
          </a:xfrm>
        </p:spPr>
        <p:txBody>
          <a:bodyPr anchor="b"/>
          <a:lstStyle/>
          <a:p>
            <a:r>
              <a:rPr lang="en-US" sz="2400" dirty="0">
                <a:latin typeface="+mn-lt"/>
              </a:rPr>
              <a:t>Sample Dataset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CACD0A-8945-47E5-A7F8-1B6146230038}"/>
              </a:ext>
            </a:extLst>
          </p:cNvPr>
          <p:cNvCxnSpPr>
            <a:cxnSpLocks/>
          </p:cNvCxnSpPr>
          <p:nvPr/>
        </p:nvCxnSpPr>
        <p:spPr>
          <a:xfrm>
            <a:off x="771608" y="4133590"/>
            <a:ext cx="2286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A1D538-F822-4795-878C-98E0E1680C18}"/>
              </a:ext>
            </a:extLst>
          </p:cNvPr>
          <p:cNvCxnSpPr>
            <a:cxnSpLocks/>
          </p:cNvCxnSpPr>
          <p:nvPr/>
        </p:nvCxnSpPr>
        <p:spPr>
          <a:xfrm>
            <a:off x="753769" y="5745257"/>
            <a:ext cx="228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F91F77E-5482-41BF-98DF-BCB65A1D0A81}"/>
              </a:ext>
            </a:extLst>
          </p:cNvPr>
          <p:cNvCxnSpPr>
            <a:cxnSpLocks/>
          </p:cNvCxnSpPr>
          <p:nvPr/>
        </p:nvCxnSpPr>
        <p:spPr>
          <a:xfrm>
            <a:off x="3549688" y="4133590"/>
            <a:ext cx="2286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557D0A-E724-45B0-8367-0FAA23B41A76}"/>
              </a:ext>
            </a:extLst>
          </p:cNvPr>
          <p:cNvCxnSpPr>
            <a:cxnSpLocks/>
          </p:cNvCxnSpPr>
          <p:nvPr/>
        </p:nvCxnSpPr>
        <p:spPr>
          <a:xfrm>
            <a:off x="3534292" y="5745257"/>
            <a:ext cx="228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AAADE3E-3378-43CE-B2CF-D4BDCCB527E4}"/>
              </a:ext>
            </a:extLst>
          </p:cNvPr>
          <p:cNvCxnSpPr>
            <a:cxnSpLocks/>
          </p:cNvCxnSpPr>
          <p:nvPr/>
        </p:nvCxnSpPr>
        <p:spPr>
          <a:xfrm>
            <a:off x="6230656" y="4133590"/>
            <a:ext cx="2286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C8E9D3C-33F5-4F1F-A295-608FA18C33D5}"/>
              </a:ext>
            </a:extLst>
          </p:cNvPr>
          <p:cNvCxnSpPr>
            <a:cxnSpLocks/>
          </p:cNvCxnSpPr>
          <p:nvPr/>
        </p:nvCxnSpPr>
        <p:spPr>
          <a:xfrm>
            <a:off x="6217701" y="5745257"/>
            <a:ext cx="228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E4BCCCA7-39A9-4547-9B76-069C17FF4631}"/>
              </a:ext>
            </a:extLst>
          </p:cNvPr>
          <p:cNvSpPr txBox="1">
            <a:spLocks/>
          </p:cNvSpPr>
          <p:nvPr/>
        </p:nvSpPr>
        <p:spPr>
          <a:xfrm>
            <a:off x="630781" y="455708"/>
            <a:ext cx="10362880" cy="475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12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Open Sans" charset="0"/>
              <a:cs typeface="Open Sans" charset="0"/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C6BDB9C-C41E-4B5F-8E95-F905FC4ECD8A}"/>
              </a:ext>
            </a:extLst>
          </p:cNvPr>
          <p:cNvCxnSpPr>
            <a:cxnSpLocks/>
          </p:cNvCxnSpPr>
          <p:nvPr/>
        </p:nvCxnSpPr>
        <p:spPr>
          <a:xfrm>
            <a:off x="8930078" y="4135920"/>
            <a:ext cx="2286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C7A5B0C-3B26-4C4D-8718-930D481BCEF5}"/>
              </a:ext>
            </a:extLst>
          </p:cNvPr>
          <p:cNvCxnSpPr>
            <a:cxnSpLocks/>
          </p:cNvCxnSpPr>
          <p:nvPr/>
        </p:nvCxnSpPr>
        <p:spPr>
          <a:xfrm>
            <a:off x="8912239" y="5747587"/>
            <a:ext cx="228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BD30BFDE-B9D5-BE11-CFF0-8D7416143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7" y="1499285"/>
            <a:ext cx="908202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99D2F-EF79-5BDE-FDAC-0607E0BE4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30" y="2238346"/>
            <a:ext cx="11680448" cy="42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7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utoShape 12">
            <a:extLst>
              <a:ext uri="{FF2B5EF4-FFF2-40B4-BE49-F238E27FC236}">
                <a16:creationId xmlns:a16="http://schemas.microsoft.com/office/drawing/2014/main" id="{1EB6104C-9D38-4057-8FE4-F2D4DC3C1D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76984" y="-2734601"/>
            <a:ext cx="1681140" cy="10362881"/>
          </a:xfrm>
          <a:prstGeom prst="homePlate">
            <a:avLst>
              <a:gd name="adj" fmla="val 74924"/>
            </a:avLst>
          </a:prstGeom>
          <a:solidFill>
            <a:srgbClr val="F2F2F2"/>
          </a:solidFill>
          <a:ln w="6350" algn="ctr">
            <a:noFill/>
            <a:miter lim="800000"/>
            <a:headEnd/>
            <a:tailEnd/>
          </a:ln>
        </p:spPr>
        <p:txBody>
          <a:bodyPr wrap="square" lIns="65303" tIns="65303" rIns="65303" bIns="6530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71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28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Gotham Book" charset="0"/>
              <a:ea typeface="ヒラギノ角ゴ ProN W3" charset="0"/>
              <a:cs typeface="+mn-cs"/>
              <a:sym typeface="Gotham Book" charset="0"/>
            </a:endParaRP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848637E-63DA-4401-8511-6046BCCAEC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848637E-63DA-4401-8511-6046BCCAEC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45761B0-77FF-4C13-8725-CD9623CCDE0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C78E7-7832-4909-A5AC-A4CF6BCB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7" y="183870"/>
            <a:ext cx="10628832" cy="594360"/>
          </a:xfrm>
        </p:spPr>
        <p:txBody>
          <a:bodyPr anchor="b"/>
          <a:lstStyle/>
          <a:p>
            <a:r>
              <a:rPr lang="en-US" sz="2400" dirty="0">
                <a:latin typeface="+mn-lt"/>
              </a:rPr>
              <a:t>Combined Dataset Features Used in Model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A1D538-F822-4795-878C-98E0E1680C18}"/>
              </a:ext>
            </a:extLst>
          </p:cNvPr>
          <p:cNvCxnSpPr>
            <a:cxnSpLocks/>
          </p:cNvCxnSpPr>
          <p:nvPr/>
        </p:nvCxnSpPr>
        <p:spPr>
          <a:xfrm>
            <a:off x="753769" y="5745257"/>
            <a:ext cx="228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557D0A-E724-45B0-8367-0FAA23B41A76}"/>
              </a:ext>
            </a:extLst>
          </p:cNvPr>
          <p:cNvCxnSpPr>
            <a:cxnSpLocks/>
          </p:cNvCxnSpPr>
          <p:nvPr/>
        </p:nvCxnSpPr>
        <p:spPr>
          <a:xfrm>
            <a:off x="3534292" y="5745257"/>
            <a:ext cx="228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E4BCCCA7-39A9-4547-9B76-069C17FF4631}"/>
              </a:ext>
            </a:extLst>
          </p:cNvPr>
          <p:cNvSpPr txBox="1">
            <a:spLocks/>
          </p:cNvSpPr>
          <p:nvPr/>
        </p:nvSpPr>
        <p:spPr>
          <a:xfrm>
            <a:off x="636114" y="811216"/>
            <a:ext cx="10362880" cy="475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12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Open Sans" charset="0"/>
              <a:cs typeface="Open Sans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D30BFDE-B9D5-BE11-CFF0-8D7416143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7" y="1499285"/>
            <a:ext cx="908202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8F5F4-2847-859F-0E47-D8241955626F}"/>
              </a:ext>
            </a:extLst>
          </p:cNvPr>
          <p:cNvSpPr txBox="1"/>
          <p:nvPr/>
        </p:nvSpPr>
        <p:spPr>
          <a:xfrm>
            <a:off x="423080" y="1048960"/>
            <a:ext cx="28566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var(--jp-code-font-family)"/>
              </a:rPr>
              <a:t>1.  </a:t>
            </a:r>
            <a:r>
              <a:rPr lang="en-US" dirty="0">
                <a:effectLst/>
                <a:latin typeface="var(--jp-code-font-family)"/>
              </a:rPr>
              <a:t>GiftSubscription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effectLst/>
                <a:latin typeface="var(--jp-code-font-family)"/>
              </a:rPr>
              <a:t>CurrentGiftSubscription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effectLst/>
                <a:latin typeface="var(--jp-code-font-family)"/>
              </a:rPr>
              <a:t>SportsDigest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effectLst/>
                <a:latin typeface="var(--jp-code-font-family)"/>
              </a:rPr>
              <a:t>FashionFiesta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effectLst/>
                <a:latin typeface="var(--jp-code-font-family)"/>
              </a:rPr>
              <a:t>ScientificWeekly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effectLst/>
                <a:latin typeface="var(--jp-code-font-family)"/>
              </a:rPr>
              <a:t>SiteViewsDays0_30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effectLst/>
                <a:latin typeface="var(--jp-code-font-family)"/>
              </a:rPr>
              <a:t>SiteViewsDays30_60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effectLst/>
                <a:latin typeface="var(--jp-code-font-family)"/>
              </a:rPr>
              <a:t>SiteViewsDays60_90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effectLst/>
                <a:latin typeface="var(--jp-code-font-family)"/>
              </a:rPr>
              <a:t>SiteSearchesDays0_30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effectLst/>
                <a:latin typeface="var(--jp-code-font-family)"/>
              </a:rPr>
              <a:t>SiteSearchesDays30_60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effectLst/>
                <a:latin typeface="var(--jp-code-font-family)"/>
              </a:rPr>
              <a:t>SiteSearchesDays60_90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effectLst/>
                <a:latin typeface="var(--jp-code-font-family)"/>
              </a:rPr>
              <a:t>HouseHoldIncome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effectLst/>
                <a:latin typeface="var(--jp-code-font-family)"/>
              </a:rPr>
              <a:t>CTR30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effectLst/>
                <a:latin typeface="var(--jp-code-font-family)"/>
              </a:rPr>
              <a:t>OpenRate30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effectLst/>
                <a:latin typeface="var(--jp-code-font-family)"/>
              </a:rPr>
              <a:t>RejectRate30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effectLst/>
                <a:latin typeface="var(--jp-code-font-family)"/>
              </a:rPr>
              <a:t>CTR30_60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effectLst/>
                <a:latin typeface="var(--jp-code-font-family)"/>
              </a:rPr>
              <a:t>OpenRate30_60' </a:t>
            </a:r>
          </a:p>
          <a:p>
            <a:pPr algn="r"/>
            <a:endParaRPr lang="en-US" b="0" i="0" dirty="0">
              <a:effectLst/>
              <a:latin typeface="var(--jp-cell-prompt-font-family)"/>
            </a:endParaRPr>
          </a:p>
          <a:p>
            <a:pPr algn="l" rtl="0"/>
            <a:br>
              <a:rPr lang="en-US" b="0" i="0" dirty="0">
                <a:solidFill>
                  <a:srgbClr val="000000"/>
                </a:solidFill>
                <a:effectLst/>
                <a:latin typeface="var(--jp-code-font-family)"/>
              </a:rPr>
            </a:br>
            <a:endParaRPr lang="en-US" b="0" i="0" dirty="0">
              <a:solidFill>
                <a:srgbClr val="000000"/>
              </a:solidFill>
              <a:effectLst/>
              <a:latin typeface="var(--jp-code-font-famil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5EEA-EEB6-B511-6CE2-C1EF1A17C07C}"/>
              </a:ext>
            </a:extLst>
          </p:cNvPr>
          <p:cNvSpPr txBox="1"/>
          <p:nvPr/>
        </p:nvSpPr>
        <p:spPr>
          <a:xfrm>
            <a:off x="3534292" y="1055000"/>
            <a:ext cx="28566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18"/>
            </a:pPr>
            <a:r>
              <a:rPr lang="en-US" dirty="0">
                <a:effectLst/>
                <a:latin typeface="var(--jp-code-font-family)"/>
              </a:rPr>
              <a:t>RejectRate30_60</a:t>
            </a:r>
          </a:p>
          <a:p>
            <a:pPr marL="342900" indent="-342900">
              <a:buAutoNum type="arabicPeriod" startAt="18"/>
            </a:pPr>
            <a:r>
              <a:rPr lang="en-US" dirty="0">
                <a:effectLst/>
                <a:latin typeface="var(--jp-code-font-family)"/>
              </a:rPr>
              <a:t>CTR60_90</a:t>
            </a:r>
          </a:p>
          <a:p>
            <a:pPr marL="342900" indent="-342900">
              <a:buAutoNum type="arabicPeriod" startAt="18"/>
            </a:pPr>
            <a:r>
              <a:rPr lang="en-US" dirty="0">
                <a:effectLst/>
                <a:latin typeface="var(--jp-code-font-family)"/>
              </a:rPr>
              <a:t>OpenRate60_90</a:t>
            </a:r>
          </a:p>
          <a:p>
            <a:pPr marL="342900" indent="-342900">
              <a:buAutoNum type="arabicPeriod" startAt="18"/>
            </a:pPr>
            <a:r>
              <a:rPr lang="en-US" dirty="0">
                <a:effectLst/>
                <a:latin typeface="var(--jp-code-font-family)"/>
              </a:rPr>
              <a:t>RejectRate60_90</a:t>
            </a:r>
          </a:p>
          <a:p>
            <a:pPr marL="342900" indent="-342900">
              <a:buAutoNum type="arabicPeriod" startAt="18"/>
            </a:pPr>
            <a:r>
              <a:rPr lang="en-US" dirty="0">
                <a:effectLst/>
                <a:latin typeface="var(--jp-code-font-family)"/>
              </a:rPr>
              <a:t>Ratings0_90</a:t>
            </a:r>
          </a:p>
          <a:p>
            <a:pPr marL="342900" indent="-342900">
              <a:buAutoNum type="arabicPeriod" startAt="18"/>
            </a:pPr>
            <a:r>
              <a:rPr lang="en-US" dirty="0">
                <a:effectLst/>
                <a:latin typeface="var(--jp-code-font-family)"/>
              </a:rPr>
              <a:t>Age</a:t>
            </a:r>
          </a:p>
          <a:p>
            <a:pPr marL="342900" indent="-342900">
              <a:buAutoNum type="arabicPeriod" startAt="18"/>
            </a:pPr>
            <a:r>
              <a:rPr lang="en-US" dirty="0">
                <a:effectLst/>
                <a:latin typeface="var(--jp-code-font-family)"/>
              </a:rPr>
              <a:t>sumTotalPromotions</a:t>
            </a:r>
          </a:p>
          <a:p>
            <a:pPr marL="342900" indent="-342900">
              <a:buAutoNum type="arabicPeriod" startAt="18"/>
            </a:pPr>
            <a:r>
              <a:rPr lang="en-US" dirty="0">
                <a:effectLst/>
                <a:latin typeface="var(--jp-code-font-family)"/>
              </a:rPr>
              <a:t>sumOrderValue</a:t>
            </a:r>
          </a:p>
          <a:p>
            <a:pPr marL="342900" indent="-342900">
              <a:buAutoNum type="arabicPeriod" startAt="18"/>
            </a:pPr>
            <a:r>
              <a:rPr lang="en-US" dirty="0">
                <a:effectLst/>
                <a:latin typeface="var(--jp-code-font-family)"/>
              </a:rPr>
              <a:t>sumItemvalue</a:t>
            </a:r>
          </a:p>
          <a:p>
            <a:pPr marL="342900" indent="-342900">
              <a:buAutoNum type="arabicPeriod" startAt="18"/>
            </a:pPr>
            <a:r>
              <a:rPr lang="en-US" dirty="0">
                <a:effectLst/>
                <a:latin typeface="var(--jp-code-font-family)"/>
              </a:rPr>
              <a:t>sumNoItems</a:t>
            </a:r>
          </a:p>
          <a:p>
            <a:pPr marL="342900" indent="-342900">
              <a:buAutoNum type="arabicPeriod" startAt="18"/>
            </a:pPr>
            <a:r>
              <a:rPr lang="en-US" dirty="0">
                <a:effectLst/>
                <a:latin typeface="var(--jp-code-font-family)"/>
              </a:rPr>
              <a:t>countTotalPromotions</a:t>
            </a:r>
          </a:p>
          <a:p>
            <a:pPr marL="342900" indent="-342900">
              <a:buAutoNum type="arabicPeriod" startAt="18"/>
            </a:pPr>
            <a:r>
              <a:rPr lang="en-US" dirty="0">
                <a:effectLst/>
                <a:latin typeface="var(--jp-code-font-family)"/>
              </a:rPr>
              <a:t>NumAdditions</a:t>
            </a:r>
          </a:p>
          <a:p>
            <a:pPr marL="342900" indent="-342900">
              <a:buAutoNum type="arabicPeriod" startAt="18"/>
            </a:pPr>
            <a:r>
              <a:rPr lang="en-US" dirty="0">
                <a:effectLst/>
                <a:latin typeface="var(--jp-code-font-family)"/>
              </a:rPr>
              <a:t>lastDateYear</a:t>
            </a:r>
          </a:p>
          <a:p>
            <a:pPr marL="342900" indent="-342900">
              <a:buAutoNum type="arabicPeriod" startAt="18"/>
            </a:pPr>
            <a:r>
              <a:rPr lang="en-US" dirty="0">
                <a:effectLst/>
                <a:latin typeface="var(--jp-code-font-family)"/>
              </a:rPr>
              <a:t>lastDateMonth</a:t>
            </a:r>
          </a:p>
          <a:p>
            <a:pPr marL="342900" indent="-342900">
              <a:buAutoNum type="arabicPeriod" startAt="18"/>
            </a:pPr>
            <a:r>
              <a:rPr lang="en-US" dirty="0">
                <a:effectLst/>
                <a:latin typeface="var(--jp-code-font-family)"/>
              </a:rPr>
              <a:t>CreatedDateYear</a:t>
            </a:r>
          </a:p>
          <a:p>
            <a:pPr marL="342900" indent="-342900">
              <a:buAutoNum type="arabicPeriod" startAt="18"/>
            </a:pPr>
            <a:r>
              <a:rPr lang="en-US" dirty="0">
                <a:effectLst/>
                <a:latin typeface="var(--jp-code-font-family)"/>
              </a:rPr>
              <a:t>CreatedDateMonth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8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utoShape 12">
            <a:extLst>
              <a:ext uri="{FF2B5EF4-FFF2-40B4-BE49-F238E27FC236}">
                <a16:creationId xmlns:a16="http://schemas.microsoft.com/office/drawing/2014/main" id="{1EB6104C-9D38-4057-8FE4-F2D4DC3C1D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76984" y="-2734601"/>
            <a:ext cx="1681140" cy="10362881"/>
          </a:xfrm>
          <a:prstGeom prst="homePlate">
            <a:avLst>
              <a:gd name="adj" fmla="val 74924"/>
            </a:avLst>
          </a:prstGeom>
          <a:solidFill>
            <a:srgbClr val="F2F2F2"/>
          </a:solidFill>
          <a:ln w="6350" algn="ctr">
            <a:noFill/>
            <a:miter lim="800000"/>
            <a:headEnd/>
            <a:tailEnd/>
          </a:ln>
        </p:spPr>
        <p:txBody>
          <a:bodyPr wrap="square" lIns="65303" tIns="65303" rIns="65303" bIns="6530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71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28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Gotham Book" charset="0"/>
              <a:ea typeface="ヒラギノ角ゴ ProN W3" charset="0"/>
              <a:cs typeface="+mn-cs"/>
              <a:sym typeface="Gotham Book" charset="0"/>
            </a:endParaRP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848637E-63DA-4401-8511-6046BCCAEC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848637E-63DA-4401-8511-6046BCCAEC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45761B0-77FF-4C13-8725-CD9623CCDE0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C78E7-7832-4909-A5AC-A4CF6BCB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7" y="183870"/>
            <a:ext cx="10628832" cy="594360"/>
          </a:xfrm>
        </p:spPr>
        <p:txBody>
          <a:bodyPr anchor="b"/>
          <a:lstStyle/>
          <a:p>
            <a:r>
              <a:rPr lang="en-US" sz="2400" dirty="0">
                <a:latin typeface="+mn-lt"/>
              </a:rPr>
              <a:t>The Model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1179820-E7F2-4C85-A213-45371D280723}"/>
              </a:ext>
            </a:extLst>
          </p:cNvPr>
          <p:cNvSpPr/>
          <p:nvPr/>
        </p:nvSpPr>
        <p:spPr bwMode="gray">
          <a:xfrm>
            <a:off x="585787" y="1606269"/>
            <a:ext cx="10362880" cy="416673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65303" tIns="65303" rIns="65303" bIns="6530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br>
              <a:rPr lang="en-US" dirty="0"/>
            </a:br>
            <a:r>
              <a:rPr lang="en-US" b="1" i="0" u="sng" dirty="0">
                <a:solidFill>
                  <a:srgbClr val="0D0D0D"/>
                </a:solidFill>
                <a:effectLst/>
              </a:rPr>
              <a:t>Logistic regression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endParaRPr lang="en-US" b="1" u="sng" dirty="0">
              <a:solidFill>
                <a:srgbClr val="0D0D0D"/>
              </a:solidFill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endParaRPr lang="en-US" b="1" i="0" u="sng" dirty="0">
              <a:solidFill>
                <a:srgbClr val="0D0D0D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 statistical method utilized for binary classification tasks, predicting the probability of an instance belonging to one of two classes.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It models the relationship between independent variables and the probability of the outcome using the logistic function.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Coefficients are estimated to fit a linear decision boundary, separating the classes in feature space.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 It's evaluated using metrics like accuracy and AUC, providing interpretable results with straightforward coefficients.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Despite its simplicity, logistic regression is a widely used and effective classification model in various domains.</a:t>
            </a: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E4BCCCA7-39A9-4547-9B76-069C17FF4631}"/>
              </a:ext>
            </a:extLst>
          </p:cNvPr>
          <p:cNvSpPr txBox="1">
            <a:spLocks/>
          </p:cNvSpPr>
          <p:nvPr/>
        </p:nvSpPr>
        <p:spPr>
          <a:xfrm>
            <a:off x="636114" y="811216"/>
            <a:ext cx="10362880" cy="475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12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41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utoShape 12">
            <a:extLst>
              <a:ext uri="{FF2B5EF4-FFF2-40B4-BE49-F238E27FC236}">
                <a16:creationId xmlns:a16="http://schemas.microsoft.com/office/drawing/2014/main" id="{1EB6104C-9D38-4057-8FE4-F2D4DC3C1D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76984" y="-2734601"/>
            <a:ext cx="1681140" cy="10362881"/>
          </a:xfrm>
          <a:prstGeom prst="homePlate">
            <a:avLst>
              <a:gd name="adj" fmla="val 74924"/>
            </a:avLst>
          </a:prstGeom>
          <a:solidFill>
            <a:srgbClr val="F2F2F2"/>
          </a:solidFill>
          <a:ln w="6350" algn="ctr">
            <a:noFill/>
            <a:miter lim="800000"/>
            <a:headEnd/>
            <a:tailEnd/>
          </a:ln>
        </p:spPr>
        <p:txBody>
          <a:bodyPr wrap="square" lIns="65303" tIns="65303" rIns="65303" bIns="6530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71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28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Gotham Book" charset="0"/>
              <a:ea typeface="ヒラギノ角ゴ ProN W3" charset="0"/>
              <a:cs typeface="+mn-cs"/>
              <a:sym typeface="Gotham Book" charset="0"/>
            </a:endParaRP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848637E-63DA-4401-8511-6046BCCAEC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848637E-63DA-4401-8511-6046BCCAEC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45761B0-77FF-4C13-8725-CD9623CCDE0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C78E7-7832-4909-A5AC-A4CF6BCB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7" y="183870"/>
            <a:ext cx="10628832" cy="594360"/>
          </a:xfrm>
        </p:spPr>
        <p:txBody>
          <a:bodyPr anchor="b"/>
          <a:lstStyle/>
          <a:p>
            <a:r>
              <a:rPr lang="en-US" sz="2400" dirty="0">
                <a:latin typeface="+mn-lt"/>
              </a:rPr>
              <a:t>The Metrics 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E4BCCCA7-39A9-4547-9B76-069C17FF4631}"/>
              </a:ext>
            </a:extLst>
          </p:cNvPr>
          <p:cNvSpPr txBox="1">
            <a:spLocks/>
          </p:cNvSpPr>
          <p:nvPr/>
        </p:nvSpPr>
        <p:spPr>
          <a:xfrm>
            <a:off x="636114" y="811216"/>
            <a:ext cx="10362880" cy="475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12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Open Sans" charset="0"/>
              <a:cs typeface="Open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BC01C-23E3-D190-EDF6-D1F68F747198}"/>
              </a:ext>
            </a:extLst>
          </p:cNvPr>
          <p:cNvSpPr txBox="1"/>
          <p:nvPr/>
        </p:nvSpPr>
        <p:spPr>
          <a:xfrm>
            <a:off x="469674" y="1319690"/>
            <a:ext cx="318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Evaluation Metrics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E07C7-D2B4-7F14-250A-7B735300E59B}"/>
              </a:ext>
            </a:extLst>
          </p:cNvPr>
          <p:cNvSpPr txBox="1"/>
          <p:nvPr/>
        </p:nvSpPr>
        <p:spPr>
          <a:xfrm>
            <a:off x="1472298" y="2113043"/>
            <a:ext cx="77940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Report:        </a:t>
            </a:r>
          </a:p>
          <a:p>
            <a:r>
              <a:rPr lang="en-US" dirty="0"/>
              <a:t>                           </a:t>
            </a:r>
          </a:p>
          <a:p>
            <a:r>
              <a:rPr lang="en-US" dirty="0"/>
              <a:t>                                                precision               recall               f1-score            support</a:t>
            </a:r>
          </a:p>
          <a:p>
            <a:r>
              <a:rPr lang="en-US" dirty="0"/>
              <a:t>                   </a:t>
            </a:r>
          </a:p>
          <a:p>
            <a:r>
              <a:rPr lang="en-US" dirty="0"/>
              <a:t>                   0                           0.56                        0.56                0.56                    8027</a:t>
            </a:r>
          </a:p>
          <a:p>
            <a:r>
              <a:rPr lang="en-US" dirty="0"/>
              <a:t>                   1                           0.57                        0.57                 0.57                   8212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                                                                                        0.56                   16239</a:t>
            </a:r>
          </a:p>
          <a:p>
            <a:r>
              <a:rPr lang="en-US" dirty="0"/>
              <a:t>Macro Avg                            0.56                         0.56                 0.56                   16239</a:t>
            </a:r>
          </a:p>
          <a:p>
            <a:r>
              <a:rPr lang="en-US" dirty="0"/>
              <a:t>Weighted Avg                      0.56                         0.56                 0.56                   16239</a:t>
            </a:r>
          </a:p>
        </p:txBody>
      </p:sp>
    </p:spTree>
    <p:extLst>
      <p:ext uri="{BB962C8B-B14F-4D97-AF65-F5344CB8AC3E}">
        <p14:creationId xmlns:p14="http://schemas.microsoft.com/office/powerpoint/2010/main" val="224287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E327A7-28DB-45B7-A30C-6992EAA87CE6}"/>
              </a:ext>
            </a:extLst>
          </p:cNvPr>
          <p:cNvSpPr/>
          <p:nvPr/>
        </p:nvSpPr>
        <p:spPr bwMode="gray">
          <a:xfrm>
            <a:off x="444848" y="1323651"/>
            <a:ext cx="5198126" cy="5027814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B56C4C88-A778-4BF2-AC4D-88AC1F256EF9}"/>
              </a:ext>
            </a:extLst>
          </p:cNvPr>
          <p:cNvSpPr/>
          <p:nvPr/>
        </p:nvSpPr>
        <p:spPr bwMode="gray">
          <a:xfrm rot="16200000">
            <a:off x="3924953" y="3175519"/>
            <a:ext cx="4530760" cy="1094710"/>
          </a:xfrm>
          <a:prstGeom prst="trapezoid">
            <a:avLst>
              <a:gd name="adj" fmla="val 97132"/>
            </a:avLst>
          </a:prstGeom>
          <a:solidFill>
            <a:schemeClr val="accent3">
              <a:alpha val="1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D224C5AF-6BD4-69DB-2C55-C4948D8111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37155" y="1394189"/>
            <a:ext cx="4941519" cy="3162822"/>
          </a:xfrm>
          <a:ln>
            <a:noFill/>
          </a:ln>
        </p:spPr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documentation covers: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FAQs such as:</a:t>
            </a:r>
          </a:p>
          <a:p>
            <a:pPr marL="717562" lvl="3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 I request access to the cluster?</a:t>
            </a:r>
          </a:p>
          <a:p>
            <a:pPr marL="717562" lvl="3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I have access, how do I get started?</a:t>
            </a:r>
          </a:p>
          <a:p>
            <a:pPr marL="717562" lvl="3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software is available on the cluster?</a:t>
            </a:r>
          </a:p>
          <a:p>
            <a:pPr marL="717562" lvl="3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 I load my data?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Self-guided step-by-step Tutorials, including how to deploy/use </a:t>
            </a: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NVIDIA Software</a:t>
            </a: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the cluster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endParaRPr lang="en-US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endParaRPr lang="en-US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227724-C774-492A-BDE4-FF0409CDA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83" y="1896546"/>
            <a:ext cx="4972657" cy="43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4AE616EE-337E-E4A6-FA29-114D82F5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3" y="402587"/>
            <a:ext cx="11252201" cy="334102"/>
          </a:xfrm>
        </p:spPr>
        <p:txBody>
          <a:bodyPr anchor="t">
            <a:normAutofit/>
          </a:bodyPr>
          <a:lstStyle/>
          <a:p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Matrix and ROC-AUC Curve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CCDED56-D02E-47A4-8B9B-B897EBC95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3" y="736691"/>
            <a:ext cx="11252201" cy="423250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Evaluation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DF15FAF-F9A0-425A-97ED-5537FDC3014D}"/>
              </a:ext>
            </a:extLst>
          </p:cNvPr>
          <p:cNvSpPr txBox="1">
            <a:spLocks/>
          </p:cNvSpPr>
          <p:nvPr/>
        </p:nvSpPr>
        <p:spPr>
          <a:xfrm>
            <a:off x="557584" y="1394189"/>
            <a:ext cx="4502931" cy="55847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1219201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tabLst>
                <a:tab pos="6705600" algn="r"/>
              </a:tabLst>
              <a:defRPr sz="1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127004" indent="-127004" algn="l" defTabSz="1219201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600" algn="r"/>
              </a:tabLst>
              <a:defRPr lang="en-US" sz="1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79408" indent="-127004" algn="l" defTabSz="1219201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6705600" algn="r"/>
              </a:tabLst>
              <a:defRPr lang="en-US"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431812" indent="-127004" algn="l" defTabSz="1219201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6705600" algn="r"/>
              </a:tabLst>
              <a:defRPr lang="en-US"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584215" indent="-127004" algn="l" defTabSz="1064684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6705600" algn="r"/>
              </a:tabLst>
              <a:defRPr lang="en-US"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710400" indent="-235201" algn="l" defTabSz="1219201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400" indent="-235201" algn="l" defTabSz="1219201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400" indent="-235201" algn="l" defTabSz="1219201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400" indent="-235201" algn="l" defTabSz="1219201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6705600" algn="r"/>
              </a:tabLst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https://www.dcaic.deloitte.com/docs/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marR="0" lvl="0" indent="0" algn="ctr" defTabSz="1219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6705600" algn="r"/>
              </a:tabLst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must be on VPN to access the link.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050E79-D0E3-4281-8080-D08F17B7EC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1593" y="3657445"/>
            <a:ext cx="4090320" cy="300407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333D1B-F6F4-42B1-682A-2F9B022A83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152" y="1311913"/>
            <a:ext cx="58674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C58825-222B-F966-B8A7-3ABA7BED9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6735" y="1353244"/>
            <a:ext cx="5704764" cy="54105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1820DC-221D-C844-21FE-734EA06D45EF}"/>
              </a:ext>
            </a:extLst>
          </p:cNvPr>
          <p:cNvSpPr txBox="1"/>
          <p:nvPr/>
        </p:nvSpPr>
        <p:spPr>
          <a:xfrm>
            <a:off x="1446663" y="27568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4495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F5334C-850D-8DBD-98A2-D3AD10A73B9A}"/>
              </a:ext>
            </a:extLst>
          </p:cNvPr>
          <p:cNvSpPr txBox="1"/>
          <p:nvPr/>
        </p:nvSpPr>
        <p:spPr>
          <a:xfrm>
            <a:off x="3488451" y="2756848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3532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8664A-4948-B2EF-BE22-659D704B0AD6}"/>
              </a:ext>
            </a:extLst>
          </p:cNvPr>
          <p:cNvSpPr txBox="1"/>
          <p:nvPr/>
        </p:nvSpPr>
        <p:spPr>
          <a:xfrm>
            <a:off x="1446664" y="4761514"/>
            <a:ext cx="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3538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32723B-3301-FAD0-9B9C-5C6D6E4662CD}"/>
              </a:ext>
            </a:extLst>
          </p:cNvPr>
          <p:cNvSpPr txBox="1"/>
          <p:nvPr/>
        </p:nvSpPr>
        <p:spPr>
          <a:xfrm>
            <a:off x="3488450" y="47615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4664</a:t>
            </a:r>
          </a:p>
        </p:txBody>
      </p:sp>
    </p:spTree>
    <p:extLst>
      <p:ext uri="{BB962C8B-B14F-4D97-AF65-F5344CB8AC3E}">
        <p14:creationId xmlns:p14="http://schemas.microsoft.com/office/powerpoint/2010/main" val="9497949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jf8TUoT0yzjDipkinoc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jf8TUoT0yzjDipkinoc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jf8TUoT0yzjDipkinoc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jf8TUoT0yzjDipkinoc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0IIAzwASru4RLKyiBqs5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jf8TUoT0yzjDipkino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jf8TUoT0yzjDipkinoc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jf8TUoT0yzjDipkinoc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</TotalTime>
  <Words>618</Words>
  <Application>Microsoft Macintosh PowerPoint</Application>
  <PresentationFormat>Widescreen</PresentationFormat>
  <Paragraphs>158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Arial</vt:lpstr>
      <vt:lpstr>Calibri</vt:lpstr>
      <vt:lpstr>Calibri Light</vt:lpstr>
      <vt:lpstr>Chronicle Display Black</vt:lpstr>
      <vt:lpstr>Courier New</vt:lpstr>
      <vt:lpstr>Google Sans</vt:lpstr>
      <vt:lpstr>Gotham Book</vt:lpstr>
      <vt:lpstr>Nexa Black</vt:lpstr>
      <vt:lpstr>Open Sans</vt:lpstr>
      <vt:lpstr>Söhne</vt:lpstr>
      <vt:lpstr>source-serif-pro</vt:lpstr>
      <vt:lpstr>var(--jp-cell-prompt-font-family)</vt:lpstr>
      <vt:lpstr>var(--jp-code-font-family)</vt:lpstr>
      <vt:lpstr>Verdana</vt:lpstr>
      <vt:lpstr>Wingdings 2</vt:lpstr>
      <vt:lpstr>Office Theme</vt:lpstr>
      <vt:lpstr>think-cell Slide</vt:lpstr>
      <vt:lpstr>Book Vista Churn Prediction Models</vt:lpstr>
      <vt:lpstr>Book Vista Churn Prediction</vt:lpstr>
      <vt:lpstr>The Process</vt:lpstr>
      <vt:lpstr>Dataset Info/Sample Dataset</vt:lpstr>
      <vt:lpstr>Sample Dataset</vt:lpstr>
      <vt:lpstr>Combined Dataset Features Used in Model</vt:lpstr>
      <vt:lpstr>The Model </vt:lpstr>
      <vt:lpstr>The Metrics </vt:lpstr>
      <vt:lpstr>Confusion Matrix and ROC-AUC Curve</vt:lpstr>
      <vt:lpstr>The 100 Customers</vt:lpstr>
      <vt:lpstr>Operationalize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Vista Churn Prediction Models</dc:title>
  <dc:creator>Al Mahdi, Muhammad</dc:creator>
  <cp:lastModifiedBy>Al Mahdi, Muhammad</cp:lastModifiedBy>
  <cp:revision>3</cp:revision>
  <dcterms:created xsi:type="dcterms:W3CDTF">2024-02-15T18:52:31Z</dcterms:created>
  <dcterms:modified xsi:type="dcterms:W3CDTF">2024-03-04T21:58:03Z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2024-02-15T18:54:16Z</vt:lpwstr>
  </property>
  <property fmtid="{D5CDD505-2E9C-101B-9397-08002B2CF9AE}" pid="4" name="MSIP_Label_ea60d57e-af5b-4752-ac57-3e4f28ca11dc_Method">
    <vt:lpwstr>Privileged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0b7d6db9-00c5-4127-9050-aae34e2ca3af</vt:lpwstr>
  </property>
  <property fmtid="{D5CDD505-2E9C-101B-9397-08002B2CF9AE}" pid="8" name="MSIP_Label_ea60d57e-af5b-4752-ac57-3e4f28ca11dc_ContentBits">
    <vt:lpwstr>0</vt:lpwstr>
  </property>
</Properties>
</file>