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319675"/>
            <a:ext cx="8520600" cy="2052600"/>
          </a:xfrm>
          <a:prstGeom prst="rect">
            <a:avLst/>
          </a:prstGeom>
        </p:spPr>
        <p:txBody>
          <a:bodyPr anchorCtr="0" anchor="b" bIns="91425" lIns="91425" rIns="91425" wrap="square" tIns="91425">
            <a:noAutofit/>
          </a:bodyPr>
          <a:lstStyle/>
          <a:p>
            <a:pPr indent="0" lvl="0" marL="0">
              <a:spcBef>
                <a:spcPts val="0"/>
              </a:spcBef>
              <a:buNone/>
            </a:pPr>
            <a:r>
              <a:rPr lang="en"/>
              <a:t>REDDIT</a:t>
            </a:r>
          </a:p>
        </p:txBody>
      </p:sp>
      <p:sp>
        <p:nvSpPr>
          <p:cNvPr id="55" name="Shape 55"/>
          <p:cNvSpPr txBox="1"/>
          <p:nvPr>
            <p:ph idx="1" type="subTitle"/>
          </p:nvPr>
        </p:nvSpPr>
        <p:spPr>
          <a:xfrm>
            <a:off x="311700" y="2511200"/>
            <a:ext cx="8520600" cy="792600"/>
          </a:xfrm>
          <a:prstGeom prst="rect">
            <a:avLst/>
          </a:prstGeom>
        </p:spPr>
        <p:txBody>
          <a:bodyPr anchorCtr="0" anchor="t" bIns="91425" lIns="91425" rIns="91425" wrap="square" tIns="91425">
            <a:noAutofit/>
          </a:bodyPr>
          <a:lstStyle/>
          <a:p>
            <a:pPr indent="-69850" lvl="0" marL="190500" marR="190500" rtl="0" algn="l">
              <a:spcBef>
                <a:spcPts val="2200"/>
              </a:spcBef>
              <a:buClr>
                <a:schemeClr val="dk1"/>
              </a:buClr>
              <a:buSzPts val="1100"/>
              <a:buFont typeface="Arial"/>
              <a:buNone/>
            </a:pPr>
            <a:r>
              <a:rPr b="1" lang="en" sz="2400">
                <a:solidFill>
                  <a:schemeClr val="dk1"/>
                </a:solidFill>
                <a:latin typeface="Times New Roman"/>
                <a:ea typeface="Times New Roman"/>
                <a:cs typeface="Times New Roman"/>
                <a:sym typeface="Times New Roman"/>
              </a:rPr>
              <a:t>Project Members:</a:t>
            </a:r>
          </a:p>
          <a:p>
            <a:pPr indent="-381000" lvl="0" marL="457200" rtl="0" algn="l">
              <a:lnSpc>
                <a:spcPct val="115000"/>
              </a:lnSpc>
              <a:spcBef>
                <a:spcPts val="110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Omar Alkhayyat (2121118117)</a:t>
            </a:r>
          </a:p>
          <a:p>
            <a:pPr indent="-381000" lvl="0" marL="457200" rtl="0" algn="l">
              <a:lnSpc>
                <a:spcPct val="115000"/>
              </a:lnSpc>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Ali Behbehani (2132131280)</a:t>
            </a:r>
          </a:p>
          <a:p>
            <a:pPr indent="-381000" lvl="0" marL="457200" rtl="0" algn="l">
              <a:lnSpc>
                <a:spcPct val="115000"/>
              </a:lnSpc>
              <a:spcBef>
                <a:spcPts val="0"/>
              </a:spcBef>
              <a:spcAft>
                <a:spcPts val="70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Essa Alansari (2121117232)</a:t>
            </a:r>
          </a:p>
          <a:p>
            <a:pPr indent="0" lvl="0" mar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Overview:</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Reddit was founded by University of Virginia roommates Steve Huffman and Alexis Ohanian in 2005.</a:t>
            </a:r>
          </a:p>
          <a:p>
            <a:pPr indent="-342900" lvl="0" marL="457200" rtl="0">
              <a:spcBef>
                <a:spcPts val="0"/>
              </a:spcBef>
              <a:spcAft>
                <a:spcPts val="0"/>
              </a:spcAft>
              <a:buClr>
                <a:srgbClr val="000000"/>
              </a:buClr>
              <a:buSzPts val="1800"/>
              <a:buChar char="●"/>
            </a:pPr>
            <a:r>
              <a:rPr lang="en">
                <a:solidFill>
                  <a:srgbClr val="000000"/>
                </a:solidFill>
              </a:rPr>
              <a:t>As of  2017 </a:t>
            </a:r>
          </a:p>
          <a:p>
            <a:pPr indent="-342900" lvl="1" marL="914400" rtl="0">
              <a:spcBef>
                <a:spcPts val="0"/>
              </a:spcBef>
              <a:spcAft>
                <a:spcPts val="0"/>
              </a:spcAft>
              <a:buClr>
                <a:srgbClr val="000000"/>
              </a:buClr>
              <a:buSzPts val="1800"/>
              <a:buChar char="○"/>
            </a:pPr>
            <a:r>
              <a:rPr lang="en" sz="1800">
                <a:solidFill>
                  <a:srgbClr val="000000"/>
                </a:solidFill>
              </a:rPr>
              <a:t>Reddit had 542 million monthly visitors.</a:t>
            </a:r>
          </a:p>
          <a:p>
            <a:pPr indent="-342900" lvl="1" marL="914400" rtl="0">
              <a:spcBef>
                <a:spcPts val="0"/>
              </a:spcBef>
              <a:spcAft>
                <a:spcPts val="0"/>
              </a:spcAft>
              <a:buClr>
                <a:srgbClr val="000000"/>
              </a:buClr>
              <a:buSzPts val="1800"/>
              <a:buChar char="○"/>
            </a:pPr>
            <a:r>
              <a:rPr lang="en" sz="1800">
                <a:solidFill>
                  <a:srgbClr val="000000"/>
                </a:solidFill>
              </a:rPr>
              <a:t>234 million actual users.</a:t>
            </a:r>
          </a:p>
          <a:p>
            <a:pPr indent="-342900" lvl="1" marL="914400" rtl="0">
              <a:spcBef>
                <a:spcPts val="0"/>
              </a:spcBef>
              <a:spcAft>
                <a:spcPts val="0"/>
              </a:spcAft>
              <a:buClr>
                <a:srgbClr val="000000"/>
              </a:buClr>
              <a:buSzPts val="1800"/>
              <a:buChar char="○"/>
            </a:pPr>
            <a:r>
              <a:rPr lang="en" sz="1800">
                <a:solidFill>
                  <a:srgbClr val="000000"/>
                </a:solidFill>
                <a:highlight>
                  <a:srgbClr val="FFFFFF"/>
                </a:highlight>
              </a:rPr>
              <a:t>#4 most visited website in U.S. And #8 in the world.</a:t>
            </a:r>
          </a:p>
          <a:p>
            <a:pPr indent="-342900" lvl="1" marL="914400" rtl="0">
              <a:spcBef>
                <a:spcPts val="0"/>
              </a:spcBef>
              <a:spcAft>
                <a:spcPts val="0"/>
              </a:spcAft>
              <a:buClr>
                <a:srgbClr val="000000"/>
              </a:buClr>
              <a:buSzPts val="1800"/>
              <a:buChar char="○"/>
            </a:pPr>
            <a:r>
              <a:rPr lang="en" sz="1800">
                <a:solidFill>
                  <a:srgbClr val="000000"/>
                </a:solidFill>
                <a:highlight>
                  <a:srgbClr val="FFFFFF"/>
                </a:highlight>
              </a:rPr>
              <a:t>Has a market value of $1.8 billion.</a:t>
            </a:r>
          </a:p>
          <a:p>
            <a:pPr indent="-342900" lvl="0" marL="457200">
              <a:spcBef>
                <a:spcPts val="0"/>
              </a:spcBef>
              <a:buClr>
                <a:srgbClr val="000000"/>
              </a:buClr>
              <a:buSzPts val="1800"/>
              <a:buChar char="●"/>
            </a:pPr>
            <a:r>
              <a:rPr lang="en">
                <a:solidFill>
                  <a:srgbClr val="000000"/>
                </a:solidFill>
              </a:rPr>
              <a:t>The company has only 230 Employees.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Tools and skills:</a:t>
            </a:r>
          </a:p>
        </p:txBody>
      </p:sp>
      <p:sp>
        <p:nvSpPr>
          <p:cNvPr id="67" name="Shape 67"/>
          <p:cNvSpPr txBox="1"/>
          <p:nvPr>
            <p:ph idx="1" type="body"/>
          </p:nvPr>
        </p:nvSpPr>
        <p:spPr>
          <a:xfrm>
            <a:off x="311700" y="1152475"/>
            <a:ext cx="8520600" cy="3807000"/>
          </a:xfrm>
          <a:prstGeom prst="rect">
            <a:avLst/>
          </a:prstGeom>
        </p:spPr>
        <p:txBody>
          <a:bodyPr anchorCtr="0" anchor="t" bIns="91425" lIns="91425" rIns="91425" wrap="square" tIns="91425">
            <a:noAutofit/>
          </a:bodyPr>
          <a:lstStyle/>
          <a:p>
            <a:pPr indent="-355600" lvl="0" marL="457200" rtl="0">
              <a:spcBef>
                <a:spcPts val="0"/>
              </a:spcBef>
              <a:spcAft>
                <a:spcPts val="0"/>
              </a:spcAft>
              <a:buClr>
                <a:srgbClr val="000000"/>
              </a:buClr>
              <a:buSzPts val="2000"/>
              <a:buChar char="●"/>
            </a:pPr>
            <a:r>
              <a:rPr lang="en" sz="2000">
                <a:solidFill>
                  <a:srgbClr val="000000"/>
                </a:solidFill>
              </a:rPr>
              <a:t>Reddit API by using PRAW.</a:t>
            </a:r>
          </a:p>
          <a:p>
            <a:pPr indent="-355600" lvl="1" marL="914400" rtl="0">
              <a:spcBef>
                <a:spcPts val="0"/>
              </a:spcBef>
              <a:spcAft>
                <a:spcPts val="0"/>
              </a:spcAft>
              <a:buClr>
                <a:srgbClr val="000000"/>
              </a:buClr>
              <a:buSzPts val="2000"/>
              <a:buChar char="○"/>
            </a:pPr>
            <a:r>
              <a:rPr lang="en" sz="2000">
                <a:solidFill>
                  <a:srgbClr val="000000"/>
                </a:solidFill>
              </a:rPr>
              <a:t>Popular topics.</a:t>
            </a:r>
          </a:p>
          <a:p>
            <a:pPr indent="-355600" lvl="1" marL="914400" rtl="0">
              <a:spcBef>
                <a:spcPts val="0"/>
              </a:spcBef>
              <a:spcAft>
                <a:spcPts val="0"/>
              </a:spcAft>
              <a:buClr>
                <a:srgbClr val="000000"/>
              </a:buClr>
              <a:buSzPts val="2000"/>
              <a:buChar char="○"/>
            </a:pPr>
            <a:r>
              <a:rPr lang="en" sz="2000">
                <a:solidFill>
                  <a:srgbClr val="000000"/>
                </a:solidFill>
              </a:rPr>
              <a:t>Authors of these popular topics.</a:t>
            </a:r>
          </a:p>
          <a:p>
            <a:pPr indent="-355600" lvl="0" marL="457200" rtl="0">
              <a:spcBef>
                <a:spcPts val="0"/>
              </a:spcBef>
              <a:spcAft>
                <a:spcPts val="0"/>
              </a:spcAft>
              <a:buClr>
                <a:srgbClr val="000000"/>
              </a:buClr>
              <a:buSzPts val="2000"/>
              <a:buChar char="●"/>
            </a:pPr>
            <a:r>
              <a:rPr lang="en" sz="2000">
                <a:solidFill>
                  <a:srgbClr val="000000"/>
                </a:solidFill>
              </a:rPr>
              <a:t>Pandas to store the data in dataframe.</a:t>
            </a:r>
          </a:p>
          <a:p>
            <a:pPr indent="-355600" lvl="0" marL="457200" rtl="0">
              <a:spcBef>
                <a:spcPts val="0"/>
              </a:spcBef>
              <a:spcAft>
                <a:spcPts val="0"/>
              </a:spcAft>
              <a:buClr>
                <a:srgbClr val="000000"/>
              </a:buClr>
              <a:buSzPts val="2000"/>
              <a:buChar char="●"/>
            </a:pPr>
            <a:r>
              <a:rPr lang="en" sz="2000">
                <a:solidFill>
                  <a:srgbClr val="000000"/>
                </a:solidFill>
              </a:rPr>
              <a:t>Altair to </a:t>
            </a:r>
            <a:r>
              <a:rPr lang="en" sz="2000">
                <a:solidFill>
                  <a:srgbClr val="000000"/>
                </a:solidFill>
              </a:rPr>
              <a:t>visualize and compare the data</a:t>
            </a:r>
            <a:r>
              <a:rPr lang="en" sz="2000">
                <a:solidFill>
                  <a:srgbClr val="000000"/>
                </a:solidFill>
              </a:rPr>
              <a:t> we </a:t>
            </a:r>
            <a:r>
              <a:rPr lang="en" sz="2000">
                <a:solidFill>
                  <a:srgbClr val="000000"/>
                </a:solidFill>
              </a:rPr>
              <a:t>gathered.</a:t>
            </a:r>
          </a:p>
          <a:p>
            <a:pPr indent="-355600" lvl="1" marL="914400" rtl="0">
              <a:spcBef>
                <a:spcPts val="0"/>
              </a:spcBef>
              <a:spcAft>
                <a:spcPts val="0"/>
              </a:spcAft>
              <a:buClr>
                <a:srgbClr val="000000"/>
              </a:buClr>
              <a:buSzPts val="2000"/>
              <a:buChar char="○"/>
            </a:pPr>
            <a:r>
              <a:rPr lang="en" sz="2000">
                <a:solidFill>
                  <a:srgbClr val="000000"/>
                </a:solidFill>
              </a:rPr>
              <a:t>Line chart.</a:t>
            </a:r>
          </a:p>
          <a:p>
            <a:pPr indent="-355600" lvl="1" marL="914400" rtl="0">
              <a:spcBef>
                <a:spcPts val="0"/>
              </a:spcBef>
              <a:spcAft>
                <a:spcPts val="0"/>
              </a:spcAft>
              <a:buClr>
                <a:srgbClr val="000000"/>
              </a:buClr>
              <a:buSzPts val="2000"/>
              <a:buChar char="○"/>
            </a:pPr>
            <a:r>
              <a:rPr lang="en" sz="2000">
                <a:solidFill>
                  <a:srgbClr val="000000"/>
                </a:solidFill>
              </a:rPr>
              <a:t>Bar chart.</a:t>
            </a:r>
          </a:p>
          <a:p>
            <a:pPr indent="-355600" lvl="0" marL="457200" rtl="0">
              <a:spcBef>
                <a:spcPts val="0"/>
              </a:spcBef>
              <a:buClr>
                <a:srgbClr val="000000"/>
              </a:buClr>
              <a:buSzPts val="2000"/>
              <a:buChar char="●"/>
            </a:pPr>
            <a:r>
              <a:rPr lang="en" sz="2000">
                <a:solidFill>
                  <a:srgbClr val="000000"/>
                </a:solidFill>
              </a:rPr>
              <a:t>We used a sample of 3000 records.</a:t>
            </a:r>
          </a:p>
          <a:p>
            <a:pPr indent="0" lvl="0" mar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Charts and Insights:</a:t>
            </a:r>
          </a:p>
        </p:txBody>
      </p:sp>
      <p:pic>
        <p:nvPicPr>
          <p:cNvPr id="73" name="Shape 73"/>
          <p:cNvPicPr preferRelativeResize="0"/>
          <p:nvPr/>
        </p:nvPicPr>
        <p:blipFill>
          <a:blip r:embed="rId3">
            <a:alphaModFix/>
          </a:blip>
          <a:stretch>
            <a:fillRect/>
          </a:stretch>
        </p:blipFill>
        <p:spPr>
          <a:xfrm>
            <a:off x="118975" y="1680600"/>
            <a:ext cx="8872050" cy="2226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idx="1" type="body"/>
          </p:nvPr>
        </p:nvSpPr>
        <p:spPr>
          <a:xfrm>
            <a:off x="4572000" y="506500"/>
            <a:ext cx="4260300" cy="4062600"/>
          </a:xfrm>
          <a:prstGeom prst="rect">
            <a:avLst/>
          </a:prstGeom>
        </p:spPr>
        <p:txBody>
          <a:bodyPr anchorCtr="0" anchor="t" bIns="91425" lIns="91425" rIns="91425" wrap="square" tIns="91425">
            <a:noAutofit/>
          </a:bodyPr>
          <a:lstStyle/>
          <a:p>
            <a:pPr indent="0" lvl="0" marL="0" rtl="0" algn="ctr">
              <a:spcBef>
                <a:spcPts val="0"/>
              </a:spcBef>
              <a:buNone/>
            </a:pPr>
            <a:r>
              <a:rPr b="1" lang="en">
                <a:solidFill>
                  <a:srgbClr val="000000"/>
                </a:solidFill>
              </a:rPr>
              <a:t>Authors vs Total score </a:t>
            </a:r>
            <a:r>
              <a:rPr b="1" lang="en">
                <a:solidFill>
                  <a:srgbClr val="000000"/>
                </a:solidFill>
              </a:rPr>
              <a:t>:</a:t>
            </a:r>
          </a:p>
          <a:p>
            <a:pPr indent="0" lvl="0" marL="0" algn="ctr">
              <a:spcBef>
                <a:spcPts val="0"/>
              </a:spcBef>
              <a:buNone/>
            </a:pPr>
            <a:r>
              <a:t/>
            </a:r>
            <a:endParaRPr>
              <a:solidFill>
                <a:srgbClr val="000000"/>
              </a:solidFill>
            </a:endParaRPr>
          </a:p>
          <a:p>
            <a:pPr indent="-342900" lvl="0" marL="457200" rtl="0">
              <a:spcBef>
                <a:spcPts val="0"/>
              </a:spcBef>
              <a:buClr>
                <a:srgbClr val="000000"/>
              </a:buClr>
              <a:buSzPts val="1800"/>
              <a:buChar char="●"/>
            </a:pPr>
            <a:r>
              <a:rPr lang="en">
                <a:solidFill>
                  <a:srgbClr val="000000"/>
                </a:solidFill>
              </a:rPr>
              <a:t>You can be one of the top users no matter if you are a moderator or normal user.</a:t>
            </a:r>
          </a:p>
          <a:p>
            <a:pPr indent="0" lvl="0" marL="0" rtl="0">
              <a:spcBef>
                <a:spcPts val="0"/>
              </a:spcBef>
              <a:buNone/>
            </a:pPr>
            <a:r>
              <a:t/>
            </a:r>
            <a:endParaRPr>
              <a:solidFill>
                <a:srgbClr val="000000"/>
              </a:solidFill>
            </a:endParaRPr>
          </a:p>
          <a:p>
            <a:pPr indent="-342900" lvl="0" marL="457200">
              <a:spcBef>
                <a:spcPts val="0"/>
              </a:spcBef>
              <a:buClr>
                <a:srgbClr val="000000"/>
              </a:buClr>
              <a:buSzPts val="1800"/>
              <a:buChar char="●"/>
            </a:pPr>
            <a:r>
              <a:rPr lang="en">
                <a:solidFill>
                  <a:srgbClr val="000000"/>
                </a:solidFill>
              </a:rPr>
              <a:t>Number in highest total score is a moderator named (bilde2910)</a:t>
            </a:r>
          </a:p>
          <a:p>
            <a:pPr indent="0" lvl="0" marL="0">
              <a:spcBef>
                <a:spcPts val="0"/>
              </a:spcBef>
              <a:buNone/>
            </a:pPr>
            <a:r>
              <a:t/>
            </a:r>
            <a:endParaRPr/>
          </a:p>
        </p:txBody>
      </p:sp>
      <p:pic>
        <p:nvPicPr>
          <p:cNvPr id="79" name="Shape 79"/>
          <p:cNvPicPr preferRelativeResize="0"/>
          <p:nvPr/>
        </p:nvPicPr>
        <p:blipFill>
          <a:blip r:embed="rId3">
            <a:alphaModFix/>
          </a:blip>
          <a:stretch>
            <a:fillRect/>
          </a:stretch>
        </p:blipFill>
        <p:spPr>
          <a:xfrm>
            <a:off x="152400" y="152400"/>
            <a:ext cx="3756750" cy="4804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idx="1" type="body"/>
          </p:nvPr>
        </p:nvSpPr>
        <p:spPr>
          <a:xfrm>
            <a:off x="4079100" y="152400"/>
            <a:ext cx="4809900" cy="4852500"/>
          </a:xfrm>
          <a:prstGeom prst="rect">
            <a:avLst/>
          </a:prstGeom>
        </p:spPr>
        <p:txBody>
          <a:bodyPr anchorCtr="0" anchor="t" bIns="91425" lIns="91425" rIns="91425" wrap="square" tIns="91425">
            <a:noAutofit/>
          </a:bodyPr>
          <a:lstStyle/>
          <a:p>
            <a:pPr indent="0" lvl="0" marL="0" rtl="0" algn="ctr">
              <a:spcBef>
                <a:spcPts val="0"/>
              </a:spcBef>
              <a:buNone/>
            </a:pPr>
            <a:r>
              <a:rPr b="1" lang="en">
                <a:solidFill>
                  <a:srgbClr val="000000"/>
                </a:solidFill>
              </a:rPr>
              <a:t>Authors vs Total number of comments</a:t>
            </a:r>
          </a:p>
          <a:p>
            <a:pPr indent="-342900" lvl="0" marL="457200" rtl="0">
              <a:spcBef>
                <a:spcPts val="0"/>
              </a:spcBef>
              <a:buClr>
                <a:srgbClr val="000000"/>
              </a:buClr>
              <a:buSzPts val="1800"/>
              <a:buChar char="●"/>
            </a:pPr>
            <a:r>
              <a:rPr lang="en">
                <a:solidFill>
                  <a:srgbClr val="000000"/>
                </a:solidFill>
              </a:rPr>
              <a:t>We can see that the user (bilde2910) has the highest number of comments as well as the previous chart which he got the highest total score, which means that he is the most active user in our sample.</a:t>
            </a:r>
          </a:p>
          <a:p>
            <a:pPr indent="0" lvl="0" marL="0" rtl="0">
              <a:spcBef>
                <a:spcPts val="0"/>
              </a:spcBef>
              <a:buNone/>
            </a:pPr>
            <a:r>
              <a:t/>
            </a:r>
            <a:endParaRPr>
              <a:solidFill>
                <a:srgbClr val="000000"/>
              </a:solidFill>
            </a:endParaRPr>
          </a:p>
          <a:p>
            <a:pPr indent="-342900" lvl="0" marL="457200">
              <a:spcBef>
                <a:spcPts val="0"/>
              </a:spcBef>
              <a:buClr>
                <a:srgbClr val="000000"/>
              </a:buClr>
              <a:buSzPts val="1800"/>
              <a:buChar char="●"/>
            </a:pPr>
            <a:r>
              <a:rPr lang="en">
                <a:solidFill>
                  <a:srgbClr val="000000"/>
                </a:solidFill>
              </a:rPr>
              <a:t>we can also conclude that moderators got more comments than non-moderators.</a:t>
            </a:r>
          </a:p>
          <a:p>
            <a:pPr indent="0" lvl="0" marL="0">
              <a:spcBef>
                <a:spcPts val="0"/>
              </a:spcBef>
              <a:buNone/>
            </a:pPr>
            <a:r>
              <a:t/>
            </a:r>
            <a:endParaRPr>
              <a:solidFill>
                <a:srgbClr val="000000"/>
              </a:solidFill>
            </a:endParaRPr>
          </a:p>
        </p:txBody>
      </p:sp>
      <p:pic>
        <p:nvPicPr>
          <p:cNvPr id="85" name="Shape 85"/>
          <p:cNvPicPr preferRelativeResize="0"/>
          <p:nvPr/>
        </p:nvPicPr>
        <p:blipFill>
          <a:blip r:embed="rId3">
            <a:alphaModFix/>
          </a:blip>
          <a:stretch>
            <a:fillRect/>
          </a:stretch>
        </p:blipFill>
        <p:spPr>
          <a:xfrm>
            <a:off x="152400" y="152400"/>
            <a:ext cx="3195875" cy="4852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idx="1" type="body"/>
          </p:nvPr>
        </p:nvSpPr>
        <p:spPr>
          <a:xfrm>
            <a:off x="5761750" y="336525"/>
            <a:ext cx="3070500" cy="4232400"/>
          </a:xfrm>
          <a:prstGeom prst="rect">
            <a:avLst/>
          </a:prstGeom>
        </p:spPr>
        <p:txBody>
          <a:bodyPr anchorCtr="0" anchor="t" bIns="91425" lIns="91425" rIns="91425" wrap="square" tIns="91425">
            <a:noAutofit/>
          </a:bodyPr>
          <a:lstStyle/>
          <a:p>
            <a:pPr indent="0" lvl="0" marL="0" rtl="0" algn="ctr">
              <a:spcBef>
                <a:spcPts val="0"/>
              </a:spcBef>
              <a:buNone/>
            </a:pPr>
            <a:r>
              <a:rPr lang="en">
                <a:solidFill>
                  <a:srgbClr val="000000"/>
                </a:solidFill>
              </a:rPr>
              <a:t>Total number of comments vs total score</a:t>
            </a:r>
          </a:p>
          <a:p>
            <a:pPr indent="0" lvl="0" marL="0" algn="ctr">
              <a:spcBef>
                <a:spcPts val="0"/>
              </a:spcBef>
              <a:buNone/>
            </a:pPr>
            <a:r>
              <a:t/>
            </a:r>
            <a:endParaRPr>
              <a:solidFill>
                <a:srgbClr val="000000"/>
              </a:solidFill>
            </a:endParaRPr>
          </a:p>
          <a:p>
            <a:pPr indent="-342900" lvl="0" marL="457200">
              <a:spcBef>
                <a:spcPts val="0"/>
              </a:spcBef>
              <a:buClr>
                <a:srgbClr val="000000"/>
              </a:buClr>
              <a:buSzPts val="1800"/>
              <a:buChar char="●"/>
            </a:pPr>
            <a:r>
              <a:rPr lang="en">
                <a:solidFill>
                  <a:srgbClr val="000000"/>
                </a:solidFill>
              </a:rPr>
              <a:t>number of comments and score goes as positive relationship with Total score reaches 80k.</a:t>
            </a:r>
          </a:p>
        </p:txBody>
      </p:sp>
      <p:pic>
        <p:nvPicPr>
          <p:cNvPr id="91" name="Shape 91"/>
          <p:cNvPicPr preferRelativeResize="0"/>
          <p:nvPr/>
        </p:nvPicPr>
        <p:blipFill>
          <a:blip r:embed="rId3">
            <a:alphaModFix/>
          </a:blip>
          <a:stretch>
            <a:fillRect/>
          </a:stretch>
        </p:blipFill>
        <p:spPr>
          <a:xfrm>
            <a:off x="152400" y="152400"/>
            <a:ext cx="5314500" cy="3906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idx="1" type="body"/>
          </p:nvPr>
        </p:nvSpPr>
        <p:spPr>
          <a:xfrm>
            <a:off x="5727750" y="336500"/>
            <a:ext cx="3104700" cy="4249200"/>
          </a:xfrm>
          <a:prstGeom prst="rect">
            <a:avLst/>
          </a:prstGeom>
        </p:spPr>
        <p:txBody>
          <a:bodyPr anchorCtr="0" anchor="t" bIns="91425" lIns="91425" rIns="91425" wrap="square" tIns="91425">
            <a:noAutofit/>
          </a:bodyPr>
          <a:lstStyle/>
          <a:p>
            <a:pPr indent="0" lvl="0" marL="0" rtl="0" algn="ctr">
              <a:spcBef>
                <a:spcPts val="0"/>
              </a:spcBef>
              <a:buNone/>
            </a:pPr>
            <a:r>
              <a:rPr b="1" lang="en">
                <a:solidFill>
                  <a:srgbClr val="000000"/>
                </a:solidFill>
              </a:rPr>
              <a:t>Average Total score over the years</a:t>
            </a:r>
          </a:p>
          <a:p>
            <a:pPr indent="-342900" lvl="0" marL="457200" rtl="0">
              <a:spcBef>
                <a:spcPts val="0"/>
              </a:spcBef>
              <a:spcAft>
                <a:spcPts val="0"/>
              </a:spcAft>
              <a:buClr>
                <a:srgbClr val="000000"/>
              </a:buClr>
              <a:buSzPts val="1800"/>
              <a:buChar char="●"/>
            </a:pPr>
            <a:r>
              <a:rPr lang="en">
                <a:solidFill>
                  <a:srgbClr val="000000"/>
                </a:solidFill>
              </a:rPr>
              <a:t>The falling of 2010.</a:t>
            </a:r>
          </a:p>
          <a:p>
            <a:pPr indent="-342900" lvl="1" marL="914400" rtl="0">
              <a:spcBef>
                <a:spcPts val="0"/>
              </a:spcBef>
              <a:buClr>
                <a:srgbClr val="000000"/>
              </a:buClr>
              <a:buSzPts val="1800"/>
              <a:buChar char="○"/>
            </a:pPr>
            <a:r>
              <a:rPr lang="en" sz="1800">
                <a:solidFill>
                  <a:srgbClr val="000000"/>
                </a:solidFill>
              </a:rPr>
              <a:t>Matt donation.</a:t>
            </a:r>
          </a:p>
          <a:p>
            <a:pPr indent="0" lvl="0" marL="457200" rtl="0">
              <a:spcBef>
                <a:spcPts val="0"/>
              </a:spcBef>
              <a:buNone/>
            </a:pPr>
            <a:r>
              <a:t/>
            </a:r>
            <a:endParaRPr sz="1800">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The rising of 2013.</a:t>
            </a:r>
          </a:p>
          <a:p>
            <a:pPr indent="-342900" lvl="1" marL="914400" rtl="0">
              <a:spcBef>
                <a:spcPts val="0"/>
              </a:spcBef>
              <a:buClr>
                <a:srgbClr val="000000"/>
              </a:buClr>
              <a:buSzPts val="1800"/>
              <a:buChar char="○"/>
            </a:pPr>
            <a:r>
              <a:rPr lang="en" sz="1800">
                <a:solidFill>
                  <a:srgbClr val="000000"/>
                </a:solidFill>
              </a:rPr>
              <a:t>Bitcoin payment method.</a:t>
            </a:r>
          </a:p>
        </p:txBody>
      </p:sp>
      <p:pic>
        <p:nvPicPr>
          <p:cNvPr id="97" name="Shape 97"/>
          <p:cNvPicPr preferRelativeResize="0"/>
          <p:nvPr/>
        </p:nvPicPr>
        <p:blipFill>
          <a:blip r:embed="rId3">
            <a:alphaModFix/>
          </a:blip>
          <a:stretch>
            <a:fillRect/>
          </a:stretch>
        </p:blipFill>
        <p:spPr>
          <a:xfrm>
            <a:off x="109226" y="0"/>
            <a:ext cx="5784575" cy="4330650"/>
          </a:xfrm>
          <a:prstGeom prst="rect">
            <a:avLst/>
          </a:prstGeom>
          <a:noFill/>
          <a:ln>
            <a:noFill/>
          </a:ln>
        </p:spPr>
      </p:pic>
      <p:sp>
        <p:nvSpPr>
          <p:cNvPr id="98" name="Shape 98"/>
          <p:cNvSpPr/>
          <p:nvPr/>
        </p:nvSpPr>
        <p:spPr>
          <a:xfrm rot="1177571">
            <a:off x="2876033" y="2157559"/>
            <a:ext cx="250981" cy="828377"/>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99" name="Shape 99"/>
          <p:cNvSpPr/>
          <p:nvPr/>
        </p:nvSpPr>
        <p:spPr>
          <a:xfrm rot="709684">
            <a:off x="3926079" y="3327841"/>
            <a:ext cx="832782" cy="322782"/>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idx="1" type="body"/>
          </p:nvPr>
        </p:nvSpPr>
        <p:spPr>
          <a:xfrm>
            <a:off x="6322625" y="506500"/>
            <a:ext cx="2498400" cy="4062300"/>
          </a:xfrm>
          <a:prstGeom prst="rect">
            <a:avLst/>
          </a:prstGeom>
        </p:spPr>
        <p:txBody>
          <a:bodyPr anchorCtr="0" anchor="t" bIns="91425" lIns="91425" rIns="91425" wrap="square" tIns="91425">
            <a:noAutofit/>
          </a:bodyPr>
          <a:lstStyle/>
          <a:p>
            <a:pPr indent="0" lvl="0" marL="0" rtl="0" algn="ctr">
              <a:spcBef>
                <a:spcPts val="0"/>
              </a:spcBef>
              <a:buNone/>
            </a:pPr>
            <a:r>
              <a:rPr b="1" lang="en">
                <a:solidFill>
                  <a:srgbClr val="000000"/>
                </a:solidFill>
              </a:rPr>
              <a:t>Featured Update</a:t>
            </a:r>
          </a:p>
          <a:p>
            <a:pPr indent="0" lvl="0" marL="0" rtl="0">
              <a:spcBef>
                <a:spcPts val="0"/>
              </a:spcBef>
              <a:buNone/>
            </a:pPr>
            <a:r>
              <a:rPr lang="en">
                <a:solidFill>
                  <a:srgbClr val="000000"/>
                </a:solidFill>
              </a:rPr>
              <a:t>Two kinds of moderators:</a:t>
            </a:r>
          </a:p>
          <a:p>
            <a:pPr indent="-342900" lvl="0" marL="457200" rtl="0">
              <a:spcBef>
                <a:spcPts val="0"/>
              </a:spcBef>
              <a:spcAft>
                <a:spcPts val="0"/>
              </a:spcAft>
              <a:buClr>
                <a:srgbClr val="000000"/>
              </a:buClr>
              <a:buSzPts val="1800"/>
              <a:buChar char="●"/>
            </a:pPr>
            <a:r>
              <a:rPr lang="en">
                <a:solidFill>
                  <a:srgbClr val="000000"/>
                </a:solidFill>
              </a:rPr>
              <a:t>full permission.</a:t>
            </a:r>
          </a:p>
          <a:p>
            <a:pPr indent="-342900" lvl="0" marL="457200" rtl="0">
              <a:spcBef>
                <a:spcPts val="0"/>
              </a:spcBef>
              <a:buClr>
                <a:srgbClr val="000000"/>
              </a:buClr>
              <a:buSzPts val="1800"/>
              <a:buChar char="●"/>
            </a:pPr>
            <a:r>
              <a:rPr lang="en">
                <a:solidFill>
                  <a:srgbClr val="000000"/>
                </a:solidFill>
              </a:rPr>
              <a:t>Limited permission</a:t>
            </a:r>
            <a:r>
              <a:rPr lang="en" sz="1400">
                <a:solidFill>
                  <a:srgbClr val="000000"/>
                </a:solidFill>
              </a:rPr>
              <a:t>.</a:t>
            </a:r>
          </a:p>
          <a:p>
            <a:pPr indent="0" lvl="0" marL="457200" rtl="0">
              <a:spcBef>
                <a:spcPts val="0"/>
              </a:spcBef>
              <a:buNone/>
            </a:pPr>
            <a:r>
              <a:t/>
            </a:r>
            <a:endParaRPr>
              <a:solidFill>
                <a:srgbClr val="000000"/>
              </a:solidFill>
            </a:endParaRPr>
          </a:p>
        </p:txBody>
      </p:sp>
      <p:pic>
        <p:nvPicPr>
          <p:cNvPr id="105" name="Shape 105"/>
          <p:cNvPicPr preferRelativeResize="0"/>
          <p:nvPr/>
        </p:nvPicPr>
        <p:blipFill>
          <a:blip r:embed="rId3">
            <a:alphaModFix/>
          </a:blip>
          <a:stretch>
            <a:fillRect/>
          </a:stretch>
        </p:blipFill>
        <p:spPr>
          <a:xfrm>
            <a:off x="135425" y="585788"/>
            <a:ext cx="5934075" cy="3971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