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9"/>
  </p:notesMasterIdLst>
  <p:handoutMasterIdLst>
    <p:handoutMasterId r:id="rId20"/>
  </p:handoutMasterIdLst>
  <p:sldIdLst>
    <p:sldId id="2076138536" r:id="rId5"/>
    <p:sldId id="2147478868" r:id="rId6"/>
    <p:sldId id="2076138537" r:id="rId7"/>
    <p:sldId id="2076138540" r:id="rId8"/>
    <p:sldId id="2076138543" r:id="rId9"/>
    <p:sldId id="2076138538" r:id="rId10"/>
    <p:sldId id="2076138539" r:id="rId11"/>
    <p:sldId id="2076138541" r:id="rId12"/>
    <p:sldId id="2076138542" r:id="rId13"/>
    <p:sldId id="2076138546" r:id="rId14"/>
    <p:sldId id="2076138544" r:id="rId15"/>
    <p:sldId id="2076138545" r:id="rId16"/>
    <p:sldId id="2147478867" r:id="rId17"/>
    <p:sldId id="2147478866"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80F"/>
    <a:srgbClr val="50E6FF"/>
    <a:srgbClr val="2F2F2F"/>
    <a:srgbClr val="FFFFFF"/>
    <a:srgbClr val="666666"/>
    <a:srgbClr val="000000"/>
    <a:srgbClr val="8661C5"/>
    <a:srgbClr val="D59DFF"/>
    <a:srgbClr val="0069BA"/>
    <a:srgbClr val="9BF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6" autoAdjust="0"/>
    <p:restoredTop sz="87879" autoAdjust="0"/>
  </p:normalViewPr>
  <p:slideViewPr>
    <p:cSldViewPr snapToGrid="0">
      <p:cViewPr varScale="1">
        <p:scale>
          <a:sx n="72" d="100"/>
          <a:sy n="72" d="100"/>
        </p:scale>
        <p:origin x="922" y="62"/>
      </p:cViewPr>
      <p:guideLst>
        <p:guide orient="horz" pos="640"/>
        <p:guide pos="3840"/>
      </p:guideLst>
    </p:cSldViewPr>
  </p:slideViewPr>
  <p:outlineViewPr>
    <p:cViewPr>
      <p:scale>
        <a:sx n="33" d="100"/>
        <a:sy n="33" d="100"/>
      </p:scale>
      <p:origin x="0" y="-41080"/>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169" d="100"/>
          <a:sy n="169" d="100"/>
        </p:scale>
        <p:origin x="523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Almirante (JDA PARTNERS TECHNICAL SERVICE)" userId="11b5fb94-1827-4228-a31f-331aae5ce8b5" providerId="ADAL" clId="{7440B0FA-B79F-41D0-842A-20984213B55E}"/>
    <pc:docChg chg="custSel modSld">
      <pc:chgData name="Mark Almirante (JDA PARTNERS TECHNICAL SERVICE)" userId="11b5fb94-1827-4228-a31f-331aae5ce8b5" providerId="ADAL" clId="{7440B0FA-B79F-41D0-842A-20984213B55E}" dt="2024-02-12T18:59:46.517" v="0" actId="478"/>
      <pc:docMkLst>
        <pc:docMk/>
      </pc:docMkLst>
      <pc:sldChg chg="delSp mod">
        <pc:chgData name="Mark Almirante (JDA PARTNERS TECHNICAL SERVICE)" userId="11b5fb94-1827-4228-a31f-331aae5ce8b5" providerId="ADAL" clId="{7440B0FA-B79F-41D0-842A-20984213B55E}" dt="2024-02-12T18:59:46.517" v="0" actId="478"/>
        <pc:sldMkLst>
          <pc:docMk/>
          <pc:sldMk cId="2051701171" sldId="2076138536"/>
        </pc:sldMkLst>
        <pc:spChg chg="del">
          <ac:chgData name="Mark Almirante (JDA PARTNERS TECHNICAL SERVICE)" userId="11b5fb94-1827-4228-a31f-331aae5ce8b5" providerId="ADAL" clId="{7440B0FA-B79F-41D0-842A-20984213B55E}" dt="2024-02-12T18:59:46.517" v="0" actId="478"/>
          <ac:spMkLst>
            <pc:docMk/>
            <pc:sldMk cId="2051701171" sldId="2076138536"/>
            <ac:spMk id="9" creationId="{F78DE62C-D8FB-93CF-D93B-6C0DDE33AF3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CCB7C-4885-45BF-B68E-81700DF78D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3DEA1E77-BD50-474E-BCB4-3CBDC4F9521E}">
      <dgm:prSet phldrT="[Text]"/>
      <dgm:spPr/>
      <dgm:t>
        <a:bodyPr/>
        <a:lstStyle/>
        <a:p>
          <a:r>
            <a:rPr lang="en-CA" dirty="0"/>
            <a:t>What are the benefits of using Contained AG?</a:t>
          </a:r>
        </a:p>
      </dgm:t>
    </dgm:pt>
    <dgm:pt modelId="{8CDAF2CB-E895-4804-9D24-51AADFCF2F75}" type="parTrans" cxnId="{08A70BBA-85D3-4A11-8DF8-DDED7BDAFF78}">
      <dgm:prSet/>
      <dgm:spPr/>
      <dgm:t>
        <a:bodyPr/>
        <a:lstStyle/>
        <a:p>
          <a:endParaRPr lang="en-CA"/>
        </a:p>
      </dgm:t>
    </dgm:pt>
    <dgm:pt modelId="{A1EA48F2-3CCB-4950-BAEE-E050D259B9D2}" type="sibTrans" cxnId="{08A70BBA-85D3-4A11-8DF8-DDED7BDAFF78}">
      <dgm:prSet/>
      <dgm:spPr/>
      <dgm:t>
        <a:bodyPr/>
        <a:lstStyle/>
        <a:p>
          <a:endParaRPr lang="en-CA"/>
        </a:p>
      </dgm:t>
    </dgm:pt>
    <dgm:pt modelId="{B06F2172-6D73-4E8D-94FC-4BE7DF4FED1D}">
      <dgm:prSet phldrT="[Text]"/>
      <dgm:spPr/>
      <dgm:t>
        <a:bodyPr/>
        <a:lstStyle/>
        <a:p>
          <a:r>
            <a:rPr lang="en-US" dirty="0">
              <a:solidFill>
                <a:srgbClr val="0070C0"/>
              </a:solidFill>
            </a:rPr>
            <a:t> Simplifies the management of metadata objects and configuration settings across replicas, reducing the risk of errors and inconsistencies.</a:t>
          </a:r>
          <a:endParaRPr lang="en-CA" dirty="0">
            <a:solidFill>
              <a:srgbClr val="0070C0"/>
            </a:solidFill>
          </a:endParaRPr>
        </a:p>
      </dgm:t>
    </dgm:pt>
    <dgm:pt modelId="{B584183D-B82C-4C48-B1E3-6DC9FB25371A}" type="parTrans" cxnId="{9A289FD1-0A27-402F-9A4F-9420D85C7810}">
      <dgm:prSet/>
      <dgm:spPr/>
      <dgm:t>
        <a:bodyPr/>
        <a:lstStyle/>
        <a:p>
          <a:endParaRPr lang="en-CA"/>
        </a:p>
      </dgm:t>
    </dgm:pt>
    <dgm:pt modelId="{DCBE7AAC-A6BE-4D3C-AF1F-61C6C259674B}" type="sibTrans" cxnId="{9A289FD1-0A27-402F-9A4F-9420D85C7810}">
      <dgm:prSet/>
      <dgm:spPr/>
      <dgm:t>
        <a:bodyPr/>
        <a:lstStyle/>
        <a:p>
          <a:endParaRPr lang="en-CA"/>
        </a:p>
      </dgm:t>
    </dgm:pt>
    <dgm:pt modelId="{390A70B1-CAED-4AF3-A134-68E93DE98572}">
      <dgm:prSet phldrT="[Text]"/>
      <dgm:spPr/>
      <dgm:t>
        <a:bodyPr/>
        <a:lstStyle/>
        <a:p>
          <a:r>
            <a:rPr lang="en-US" dirty="0"/>
            <a:t>What are the limitations or challenges of using a contained availability group?</a:t>
          </a:r>
          <a:endParaRPr lang="en-CA" dirty="0"/>
        </a:p>
      </dgm:t>
    </dgm:pt>
    <dgm:pt modelId="{FED62955-4DFD-4823-8459-8CFA64D925CF}" type="parTrans" cxnId="{EE6D6E28-9DEB-4A8F-B5D4-717CF1AC1377}">
      <dgm:prSet/>
      <dgm:spPr/>
      <dgm:t>
        <a:bodyPr/>
        <a:lstStyle/>
        <a:p>
          <a:endParaRPr lang="en-CA"/>
        </a:p>
      </dgm:t>
    </dgm:pt>
    <dgm:pt modelId="{E1460CC2-BB21-4AD3-829A-8C36AEB196F9}" type="sibTrans" cxnId="{EE6D6E28-9DEB-4A8F-B5D4-717CF1AC1377}">
      <dgm:prSet/>
      <dgm:spPr/>
      <dgm:t>
        <a:bodyPr/>
        <a:lstStyle/>
        <a:p>
          <a:endParaRPr lang="en-CA"/>
        </a:p>
      </dgm:t>
    </dgm:pt>
    <dgm:pt modelId="{10273330-555B-43E6-ABE4-842C513B2459}">
      <dgm:prSet phldrT="[Text]"/>
      <dgm:spPr/>
      <dgm:t>
        <a:bodyPr/>
        <a:lstStyle/>
        <a:p>
          <a:r>
            <a:rPr lang="en-US" dirty="0">
              <a:solidFill>
                <a:srgbClr val="0070C0"/>
              </a:solidFill>
            </a:rPr>
            <a:t> The contained availability group feature is only supported in SQL Server 2022 or later versions, and it is not compatible with earlier versions of SQL Server or other database platforms.</a:t>
          </a:r>
          <a:endParaRPr lang="en-CA" dirty="0">
            <a:solidFill>
              <a:srgbClr val="0070C0"/>
            </a:solidFill>
          </a:endParaRPr>
        </a:p>
      </dgm:t>
    </dgm:pt>
    <dgm:pt modelId="{02600E29-A3EC-40CC-8E67-9BDA0F526C27}" type="parTrans" cxnId="{56625991-E1CD-4DC8-A8F6-350EAEE626DF}">
      <dgm:prSet/>
      <dgm:spPr/>
      <dgm:t>
        <a:bodyPr/>
        <a:lstStyle/>
        <a:p>
          <a:endParaRPr lang="en-CA"/>
        </a:p>
      </dgm:t>
    </dgm:pt>
    <dgm:pt modelId="{C5AA106D-7FD5-4895-97A0-4BAB07E5AE9F}" type="sibTrans" cxnId="{56625991-E1CD-4DC8-A8F6-350EAEE626DF}">
      <dgm:prSet/>
      <dgm:spPr/>
      <dgm:t>
        <a:bodyPr/>
        <a:lstStyle/>
        <a:p>
          <a:endParaRPr lang="en-CA"/>
        </a:p>
      </dgm:t>
    </dgm:pt>
    <dgm:pt modelId="{ECF80B93-5AC7-4B9B-ADA0-2BD7BEE71912}">
      <dgm:prSet phldrT="[Text]"/>
      <dgm:spPr/>
      <dgm:t>
        <a:bodyPr/>
        <a:lstStyle/>
        <a:p>
          <a:r>
            <a:rPr lang="en-US" dirty="0">
              <a:solidFill>
                <a:srgbClr val="0070C0"/>
              </a:solidFill>
            </a:rPr>
            <a:t> Improves the availability and resilience of applications that rely on the availability group, as the contained system databases are also protected by the availability group mechanism.</a:t>
          </a:r>
          <a:endParaRPr lang="en-CA" dirty="0">
            <a:solidFill>
              <a:srgbClr val="0070C0"/>
            </a:solidFill>
          </a:endParaRPr>
        </a:p>
      </dgm:t>
    </dgm:pt>
    <dgm:pt modelId="{52F4649C-B54A-4DF9-B9FE-BF30C1E2D7F4}" type="parTrans" cxnId="{014395B3-BD5C-4750-8F91-1A34A39A1803}">
      <dgm:prSet/>
      <dgm:spPr/>
      <dgm:t>
        <a:bodyPr/>
        <a:lstStyle/>
        <a:p>
          <a:endParaRPr lang="en-CA"/>
        </a:p>
      </dgm:t>
    </dgm:pt>
    <dgm:pt modelId="{DC7EB77F-6403-411F-8C39-FCF8CBB3389A}" type="sibTrans" cxnId="{014395B3-BD5C-4750-8F91-1A34A39A1803}">
      <dgm:prSet/>
      <dgm:spPr/>
      <dgm:t>
        <a:bodyPr/>
        <a:lstStyle/>
        <a:p>
          <a:endParaRPr lang="en-CA"/>
        </a:p>
      </dgm:t>
    </dgm:pt>
    <dgm:pt modelId="{8B8201C3-BE0E-4D57-AAC7-949DF07E151E}">
      <dgm:prSet phldrT="[Text]"/>
      <dgm:spPr/>
      <dgm:t>
        <a:bodyPr/>
        <a:lstStyle/>
        <a:p>
          <a:r>
            <a:rPr lang="en-CA" dirty="0">
              <a:solidFill>
                <a:srgbClr val="0070C0"/>
              </a:solidFill>
            </a:rPr>
            <a:t> </a:t>
          </a:r>
          <a:r>
            <a:rPr lang="en-US" dirty="0">
              <a:solidFill>
                <a:srgbClr val="0070C0"/>
              </a:solidFill>
            </a:rPr>
            <a:t>Facilitates the scaling and migration of availability groups, as you can easily add or remove replicas without having to manually synchronize the metadata objects and configuration settings.</a:t>
          </a:r>
          <a:endParaRPr lang="en-CA" dirty="0">
            <a:solidFill>
              <a:srgbClr val="0070C0"/>
            </a:solidFill>
          </a:endParaRPr>
        </a:p>
      </dgm:t>
    </dgm:pt>
    <dgm:pt modelId="{3D2F75BD-1964-4852-A3ED-7B4D65E84E05}" type="parTrans" cxnId="{9BB08B95-685C-407D-8C3B-5B482A590EC4}">
      <dgm:prSet/>
      <dgm:spPr/>
      <dgm:t>
        <a:bodyPr/>
        <a:lstStyle/>
        <a:p>
          <a:endParaRPr lang="en-CA"/>
        </a:p>
      </dgm:t>
    </dgm:pt>
    <dgm:pt modelId="{5EEE7C46-DB4A-48C4-9D9F-258BA478B533}" type="sibTrans" cxnId="{9BB08B95-685C-407D-8C3B-5B482A590EC4}">
      <dgm:prSet/>
      <dgm:spPr/>
      <dgm:t>
        <a:bodyPr/>
        <a:lstStyle/>
        <a:p>
          <a:endParaRPr lang="en-CA"/>
        </a:p>
      </dgm:t>
    </dgm:pt>
    <dgm:pt modelId="{42F10CD1-038A-4F32-8B3A-0720AF530700}">
      <dgm:prSet phldrT="[Text]"/>
      <dgm:spPr/>
      <dgm:t>
        <a:bodyPr/>
        <a:lstStyle/>
        <a:p>
          <a:r>
            <a:rPr lang="en-US" dirty="0">
              <a:solidFill>
                <a:srgbClr val="0070C0"/>
              </a:solidFill>
            </a:rPr>
            <a:t> The contained availability group feature requires additional storage space and network bandwidth, as the contained system databases are also replicated across the replicas.</a:t>
          </a:r>
          <a:endParaRPr lang="en-CA" dirty="0">
            <a:solidFill>
              <a:srgbClr val="0070C0"/>
            </a:solidFill>
          </a:endParaRPr>
        </a:p>
      </dgm:t>
    </dgm:pt>
    <dgm:pt modelId="{7049332B-C84B-4210-9743-76F8289DF39A}" type="parTrans" cxnId="{00B66044-6E73-4AF9-9523-CDF783881B5C}">
      <dgm:prSet/>
      <dgm:spPr/>
      <dgm:t>
        <a:bodyPr/>
        <a:lstStyle/>
        <a:p>
          <a:endParaRPr lang="en-CA"/>
        </a:p>
      </dgm:t>
    </dgm:pt>
    <dgm:pt modelId="{BB28B948-8B61-458B-8106-828C90D982CB}" type="sibTrans" cxnId="{00B66044-6E73-4AF9-9523-CDF783881B5C}">
      <dgm:prSet/>
      <dgm:spPr/>
      <dgm:t>
        <a:bodyPr/>
        <a:lstStyle/>
        <a:p>
          <a:endParaRPr lang="en-CA"/>
        </a:p>
      </dgm:t>
    </dgm:pt>
    <dgm:pt modelId="{F382A09D-D645-4E4E-9B29-6978E530FB07}">
      <dgm:prSet phldrT="[Text]"/>
      <dgm:spPr/>
      <dgm:t>
        <a:bodyPr/>
        <a:lstStyle/>
        <a:p>
          <a:r>
            <a:rPr lang="en-US" dirty="0">
              <a:solidFill>
                <a:srgbClr val="0070C0"/>
              </a:solidFill>
            </a:rPr>
            <a:t> The contained availability group feature may conflict with some existing features or functionalities, such as database mirroring, log shipping, replication, or backup and restore operations.</a:t>
          </a:r>
          <a:endParaRPr lang="en-CA" dirty="0">
            <a:solidFill>
              <a:srgbClr val="0070C0"/>
            </a:solidFill>
          </a:endParaRPr>
        </a:p>
      </dgm:t>
    </dgm:pt>
    <dgm:pt modelId="{38226CFF-D5AA-4126-B2B3-0FF28A6C8238}" type="parTrans" cxnId="{3B4AD662-7893-48DE-8814-13E44B50140A}">
      <dgm:prSet/>
      <dgm:spPr/>
      <dgm:t>
        <a:bodyPr/>
        <a:lstStyle/>
        <a:p>
          <a:endParaRPr lang="en-CA"/>
        </a:p>
      </dgm:t>
    </dgm:pt>
    <dgm:pt modelId="{5C38DB13-CB9D-4E4A-8E22-C7BA38A88E1F}" type="sibTrans" cxnId="{3B4AD662-7893-48DE-8814-13E44B50140A}">
      <dgm:prSet/>
      <dgm:spPr/>
      <dgm:t>
        <a:bodyPr/>
        <a:lstStyle/>
        <a:p>
          <a:endParaRPr lang="en-CA"/>
        </a:p>
      </dgm:t>
    </dgm:pt>
    <dgm:pt modelId="{1D93F2C9-05B5-47D0-ACEA-FEBAE481BD49}">
      <dgm:prSet phldrT="[Text]"/>
      <dgm:spPr/>
      <dgm:t>
        <a:bodyPr/>
        <a:lstStyle/>
        <a:p>
          <a:r>
            <a:rPr lang="en-US" dirty="0"/>
            <a:t>How can I monitor and troubleshoot a contained availability group?</a:t>
          </a:r>
          <a:endParaRPr lang="en-CA" dirty="0"/>
        </a:p>
      </dgm:t>
    </dgm:pt>
    <dgm:pt modelId="{53B78ADA-D2F5-47D8-B394-337B38131767}" type="parTrans" cxnId="{F8CCCE17-4746-4913-AF5F-01D3AC641AC6}">
      <dgm:prSet/>
      <dgm:spPr/>
      <dgm:t>
        <a:bodyPr/>
        <a:lstStyle/>
        <a:p>
          <a:endParaRPr lang="en-CA"/>
        </a:p>
      </dgm:t>
    </dgm:pt>
    <dgm:pt modelId="{F65EE9ED-7256-4D39-8726-3D790F6A05C6}" type="sibTrans" cxnId="{F8CCCE17-4746-4913-AF5F-01D3AC641AC6}">
      <dgm:prSet/>
      <dgm:spPr/>
      <dgm:t>
        <a:bodyPr/>
        <a:lstStyle/>
        <a:p>
          <a:endParaRPr lang="en-CA"/>
        </a:p>
      </dgm:t>
    </dgm:pt>
    <dgm:pt modelId="{61116A62-B64A-4E97-99DA-0AE580E7C070}">
      <dgm:prSet phldrT="[Text]"/>
      <dgm:spPr/>
      <dgm:t>
        <a:bodyPr/>
        <a:lstStyle/>
        <a:p>
          <a:r>
            <a:rPr lang="en-US" dirty="0">
              <a:solidFill>
                <a:srgbClr val="0070C0"/>
              </a:solidFill>
            </a:rPr>
            <a:t> You can use the same tools and methods that you use for regular availability groups, such as the Always On dashboard, the Availability Group Wizard, the Availability Group Properties dialog box, the </a:t>
          </a:r>
          <a:r>
            <a:rPr lang="en-US" dirty="0" err="1">
              <a:solidFill>
                <a:srgbClr val="0070C0"/>
              </a:solidFill>
            </a:rPr>
            <a:t>sys.availability_groups</a:t>
          </a:r>
          <a:r>
            <a:rPr lang="en-US" dirty="0">
              <a:solidFill>
                <a:srgbClr val="0070C0"/>
              </a:solidFill>
            </a:rPr>
            <a:t> and </a:t>
          </a:r>
          <a:r>
            <a:rPr lang="en-US" dirty="0" err="1">
              <a:solidFill>
                <a:srgbClr val="0070C0"/>
              </a:solidFill>
            </a:rPr>
            <a:t>sys.dm_hadr_availability_group_states</a:t>
          </a:r>
          <a:r>
            <a:rPr lang="en-US" dirty="0">
              <a:solidFill>
                <a:srgbClr val="0070C0"/>
              </a:solidFill>
            </a:rPr>
            <a:t> dynamic management views, the </a:t>
          </a:r>
          <a:r>
            <a:rPr lang="en-US" dirty="0" err="1">
              <a:solidFill>
                <a:srgbClr val="0070C0"/>
              </a:solidFill>
            </a:rPr>
            <a:t>sp_help_availability_group</a:t>
          </a:r>
          <a:r>
            <a:rPr lang="en-US" dirty="0">
              <a:solidFill>
                <a:srgbClr val="0070C0"/>
              </a:solidFill>
            </a:rPr>
            <a:t> and </a:t>
          </a:r>
          <a:r>
            <a:rPr lang="en-US" dirty="0" err="1">
              <a:solidFill>
                <a:srgbClr val="0070C0"/>
              </a:solidFill>
            </a:rPr>
            <a:t>sp_help_availability_group_cluster</a:t>
          </a:r>
          <a:r>
            <a:rPr lang="en-US" dirty="0">
              <a:solidFill>
                <a:srgbClr val="0070C0"/>
              </a:solidFill>
            </a:rPr>
            <a:t> stored procedures, and the SQL Server error log. Additionally, you can use the </a:t>
          </a:r>
          <a:r>
            <a:rPr lang="en-US" dirty="0" err="1">
              <a:solidFill>
                <a:srgbClr val="0070C0"/>
              </a:solidFill>
            </a:rPr>
            <a:t>sys.contained_availability_groups</a:t>
          </a:r>
          <a:r>
            <a:rPr lang="en-US" dirty="0">
              <a:solidFill>
                <a:srgbClr val="0070C0"/>
              </a:solidFill>
            </a:rPr>
            <a:t> and </a:t>
          </a:r>
          <a:r>
            <a:rPr lang="en-US" dirty="0" err="1">
              <a:solidFill>
                <a:srgbClr val="0070C0"/>
              </a:solidFill>
            </a:rPr>
            <a:t>sys.dm_hadr_contained_availability_group_states</a:t>
          </a:r>
          <a:r>
            <a:rPr lang="en-US" dirty="0">
              <a:solidFill>
                <a:srgbClr val="0070C0"/>
              </a:solidFill>
            </a:rPr>
            <a:t> dynamic management views, and the </a:t>
          </a:r>
          <a:r>
            <a:rPr lang="en-US" dirty="0" err="1">
              <a:solidFill>
                <a:srgbClr val="0070C0"/>
              </a:solidFill>
            </a:rPr>
            <a:t>sp_help_contained_availability_group</a:t>
          </a:r>
          <a:r>
            <a:rPr lang="en-US" dirty="0">
              <a:solidFill>
                <a:srgbClr val="0070C0"/>
              </a:solidFill>
            </a:rPr>
            <a:t> stored procedure, to get information specific to the contained availability group feature.</a:t>
          </a:r>
          <a:endParaRPr lang="en-CA" dirty="0">
            <a:solidFill>
              <a:srgbClr val="0070C0"/>
            </a:solidFill>
          </a:endParaRPr>
        </a:p>
      </dgm:t>
    </dgm:pt>
    <dgm:pt modelId="{E6AB29DF-5F70-4E1C-81F8-0CB734F460B4}" type="parTrans" cxnId="{F55847DC-2B69-46CA-8E78-3F41FE2BB029}">
      <dgm:prSet/>
      <dgm:spPr/>
      <dgm:t>
        <a:bodyPr/>
        <a:lstStyle/>
        <a:p>
          <a:endParaRPr lang="en-CA"/>
        </a:p>
      </dgm:t>
    </dgm:pt>
    <dgm:pt modelId="{FA14FA35-29E3-474E-9321-40074065962C}" type="sibTrans" cxnId="{F55847DC-2B69-46CA-8E78-3F41FE2BB029}">
      <dgm:prSet/>
      <dgm:spPr/>
      <dgm:t>
        <a:bodyPr/>
        <a:lstStyle/>
        <a:p>
          <a:endParaRPr lang="en-CA"/>
        </a:p>
      </dgm:t>
    </dgm:pt>
    <dgm:pt modelId="{81678862-3204-4004-95F4-86CF83B2462D}">
      <dgm:prSet phldrT="[Text]"/>
      <dgm:spPr/>
      <dgm:t>
        <a:bodyPr/>
        <a:lstStyle/>
        <a:p>
          <a:r>
            <a:rPr lang="en-US" dirty="0"/>
            <a:t>Can the Contained AG system databases be backed up and restored?</a:t>
          </a:r>
          <a:endParaRPr lang="en-CA" dirty="0"/>
        </a:p>
      </dgm:t>
    </dgm:pt>
    <dgm:pt modelId="{6A16C9CF-0163-44F9-BDAA-C6B0E08C20BC}" type="parTrans" cxnId="{D5662D3D-FF89-4EA9-8852-55289126EB20}">
      <dgm:prSet/>
      <dgm:spPr/>
      <dgm:t>
        <a:bodyPr/>
        <a:lstStyle/>
        <a:p>
          <a:endParaRPr lang="en-CA"/>
        </a:p>
      </dgm:t>
    </dgm:pt>
    <dgm:pt modelId="{38907D87-3DC3-4913-8A7B-D8B67A2C0C27}" type="sibTrans" cxnId="{D5662D3D-FF89-4EA9-8852-55289126EB20}">
      <dgm:prSet/>
      <dgm:spPr/>
      <dgm:t>
        <a:bodyPr/>
        <a:lstStyle/>
        <a:p>
          <a:endParaRPr lang="en-CA"/>
        </a:p>
      </dgm:t>
    </dgm:pt>
    <dgm:pt modelId="{83E94995-48C2-43D9-8DE1-F10FEFE70565}">
      <dgm:prSet phldrT="[Text]"/>
      <dgm:spPr/>
      <dgm:t>
        <a:bodyPr/>
        <a:lstStyle/>
        <a:p>
          <a:r>
            <a:rPr lang="en-CA" dirty="0">
              <a:solidFill>
                <a:srgbClr val="0070C0"/>
              </a:solidFill>
            </a:rPr>
            <a:t> Yes. You can back up and restore the master and </a:t>
          </a:r>
          <a:r>
            <a:rPr lang="en-CA" dirty="0" err="1">
              <a:solidFill>
                <a:srgbClr val="0070C0"/>
              </a:solidFill>
            </a:rPr>
            <a:t>msdb</a:t>
          </a:r>
          <a:r>
            <a:rPr lang="en-CA" dirty="0">
              <a:solidFill>
                <a:srgbClr val="0070C0"/>
              </a:solidFill>
            </a:rPr>
            <a:t> in the Contained AG just as if they are regular user databases.</a:t>
          </a:r>
        </a:p>
      </dgm:t>
    </dgm:pt>
    <dgm:pt modelId="{57FD9F27-0C92-4484-9F15-CB21F950132D}" type="parTrans" cxnId="{EF8AC416-CDF9-438E-ABE7-6068CE363263}">
      <dgm:prSet/>
      <dgm:spPr/>
      <dgm:t>
        <a:bodyPr/>
        <a:lstStyle/>
        <a:p>
          <a:endParaRPr lang="en-CA"/>
        </a:p>
      </dgm:t>
    </dgm:pt>
    <dgm:pt modelId="{1F173A52-2D35-46C8-BCA0-BB51184D08A8}" type="sibTrans" cxnId="{EF8AC416-CDF9-438E-ABE7-6068CE363263}">
      <dgm:prSet/>
      <dgm:spPr/>
      <dgm:t>
        <a:bodyPr/>
        <a:lstStyle/>
        <a:p>
          <a:endParaRPr lang="en-CA"/>
        </a:p>
      </dgm:t>
    </dgm:pt>
    <dgm:pt modelId="{158DE2B4-2CFC-47D3-801E-F29BE7F77546}">
      <dgm:prSet phldrT="[Text]"/>
      <dgm:spPr/>
      <dgm:t>
        <a:bodyPr/>
        <a:lstStyle/>
        <a:p>
          <a:r>
            <a:rPr lang="en-CA" dirty="0">
              <a:solidFill>
                <a:schemeClr val="bg1"/>
              </a:solidFill>
            </a:rPr>
            <a:t>Can the Contained AG system database files be moved to a different file system location?</a:t>
          </a:r>
        </a:p>
      </dgm:t>
    </dgm:pt>
    <dgm:pt modelId="{2300338F-4F05-46D7-BA22-84EAE17F1647}" type="parTrans" cxnId="{34A6444B-49A5-440C-A792-60F0F84B6750}">
      <dgm:prSet/>
      <dgm:spPr/>
      <dgm:t>
        <a:bodyPr/>
        <a:lstStyle/>
        <a:p>
          <a:endParaRPr lang="en-CA"/>
        </a:p>
      </dgm:t>
    </dgm:pt>
    <dgm:pt modelId="{73295519-096B-4CD0-AED7-7A0AE6A9DC37}" type="sibTrans" cxnId="{34A6444B-49A5-440C-A792-60F0F84B6750}">
      <dgm:prSet/>
      <dgm:spPr/>
      <dgm:t>
        <a:bodyPr/>
        <a:lstStyle/>
        <a:p>
          <a:endParaRPr lang="en-CA"/>
        </a:p>
      </dgm:t>
    </dgm:pt>
    <dgm:pt modelId="{6B9CBF33-7327-4134-A0C0-7D004CA7AF56}">
      <dgm:prSet phldrT="[Text]"/>
      <dgm:spPr/>
      <dgm:t>
        <a:bodyPr/>
        <a:lstStyle/>
        <a:p>
          <a:r>
            <a:rPr lang="en-CA" dirty="0">
              <a:solidFill>
                <a:srgbClr val="0070C0"/>
              </a:solidFill>
            </a:rPr>
            <a:t>Yes.</a:t>
          </a:r>
        </a:p>
      </dgm:t>
    </dgm:pt>
    <dgm:pt modelId="{99D015C4-C3D4-4BE2-8D75-4CB0463DDFF0}" type="parTrans" cxnId="{B2312041-6909-4516-9A27-14AA9E554F21}">
      <dgm:prSet/>
      <dgm:spPr/>
      <dgm:t>
        <a:bodyPr/>
        <a:lstStyle/>
        <a:p>
          <a:endParaRPr lang="en-CA"/>
        </a:p>
      </dgm:t>
    </dgm:pt>
    <dgm:pt modelId="{B2E9EE85-B74E-4EAB-8B87-40890FA24881}" type="sibTrans" cxnId="{B2312041-6909-4516-9A27-14AA9E554F21}">
      <dgm:prSet/>
      <dgm:spPr/>
      <dgm:t>
        <a:bodyPr/>
        <a:lstStyle/>
        <a:p>
          <a:endParaRPr lang="en-CA"/>
        </a:p>
      </dgm:t>
    </dgm:pt>
    <dgm:pt modelId="{B0164FF7-8DA6-44F1-8BA6-8B83AA185433}" type="pres">
      <dgm:prSet presAssocID="{8B3CCB7C-4885-45BF-B68E-81700DF78DA9}" presName="linear" presStyleCnt="0">
        <dgm:presLayoutVars>
          <dgm:animLvl val="lvl"/>
          <dgm:resizeHandles val="exact"/>
        </dgm:presLayoutVars>
      </dgm:prSet>
      <dgm:spPr/>
    </dgm:pt>
    <dgm:pt modelId="{3788C11C-7C8F-4FE7-8D4B-520EC471441E}" type="pres">
      <dgm:prSet presAssocID="{3DEA1E77-BD50-474E-BCB4-3CBDC4F9521E}" presName="parentText" presStyleLbl="node1" presStyleIdx="0" presStyleCnt="5" custLinFactNeighborX="-7159">
        <dgm:presLayoutVars>
          <dgm:chMax val="0"/>
          <dgm:bulletEnabled val="1"/>
        </dgm:presLayoutVars>
      </dgm:prSet>
      <dgm:spPr/>
    </dgm:pt>
    <dgm:pt modelId="{8FEF421A-05B1-4463-BB18-0C31A6FB92E0}" type="pres">
      <dgm:prSet presAssocID="{3DEA1E77-BD50-474E-BCB4-3CBDC4F9521E}" presName="childText" presStyleLbl="revTx" presStyleIdx="0" presStyleCnt="5">
        <dgm:presLayoutVars>
          <dgm:bulletEnabled val="1"/>
        </dgm:presLayoutVars>
      </dgm:prSet>
      <dgm:spPr/>
    </dgm:pt>
    <dgm:pt modelId="{B59C7AE1-099E-4FEE-BB9C-74649C368F82}" type="pres">
      <dgm:prSet presAssocID="{390A70B1-CAED-4AF3-A134-68E93DE98572}" presName="parentText" presStyleLbl="node1" presStyleIdx="1" presStyleCnt="5">
        <dgm:presLayoutVars>
          <dgm:chMax val="0"/>
          <dgm:bulletEnabled val="1"/>
        </dgm:presLayoutVars>
      </dgm:prSet>
      <dgm:spPr/>
    </dgm:pt>
    <dgm:pt modelId="{7B4E76DC-F1A6-41FD-ABB3-917331611D43}" type="pres">
      <dgm:prSet presAssocID="{390A70B1-CAED-4AF3-A134-68E93DE98572}" presName="childText" presStyleLbl="revTx" presStyleIdx="1" presStyleCnt="5">
        <dgm:presLayoutVars>
          <dgm:bulletEnabled val="1"/>
        </dgm:presLayoutVars>
      </dgm:prSet>
      <dgm:spPr/>
    </dgm:pt>
    <dgm:pt modelId="{7FD249F8-BF77-4D91-817F-150FF2F12F9A}" type="pres">
      <dgm:prSet presAssocID="{1D93F2C9-05B5-47D0-ACEA-FEBAE481BD49}" presName="parentText" presStyleLbl="node1" presStyleIdx="2" presStyleCnt="5">
        <dgm:presLayoutVars>
          <dgm:chMax val="0"/>
          <dgm:bulletEnabled val="1"/>
        </dgm:presLayoutVars>
      </dgm:prSet>
      <dgm:spPr/>
    </dgm:pt>
    <dgm:pt modelId="{728F499B-CB0A-4ED4-A75D-66EC7B741166}" type="pres">
      <dgm:prSet presAssocID="{1D93F2C9-05B5-47D0-ACEA-FEBAE481BD49}" presName="childText" presStyleLbl="revTx" presStyleIdx="2" presStyleCnt="5">
        <dgm:presLayoutVars>
          <dgm:bulletEnabled val="1"/>
        </dgm:presLayoutVars>
      </dgm:prSet>
      <dgm:spPr/>
    </dgm:pt>
    <dgm:pt modelId="{74669798-5637-4598-954B-3B465980ADCD}" type="pres">
      <dgm:prSet presAssocID="{81678862-3204-4004-95F4-86CF83B2462D}" presName="parentText" presStyleLbl="node1" presStyleIdx="3" presStyleCnt="5">
        <dgm:presLayoutVars>
          <dgm:chMax val="0"/>
          <dgm:bulletEnabled val="1"/>
        </dgm:presLayoutVars>
      </dgm:prSet>
      <dgm:spPr/>
    </dgm:pt>
    <dgm:pt modelId="{86B62D07-C609-4C6C-8579-B86DD5F375A3}" type="pres">
      <dgm:prSet presAssocID="{81678862-3204-4004-95F4-86CF83B2462D}" presName="childText" presStyleLbl="revTx" presStyleIdx="3" presStyleCnt="5">
        <dgm:presLayoutVars>
          <dgm:bulletEnabled val="1"/>
        </dgm:presLayoutVars>
      </dgm:prSet>
      <dgm:spPr/>
    </dgm:pt>
    <dgm:pt modelId="{0C975A11-FBB3-4738-8F9D-89B2473EC0DF}" type="pres">
      <dgm:prSet presAssocID="{158DE2B4-2CFC-47D3-801E-F29BE7F77546}" presName="parentText" presStyleLbl="node1" presStyleIdx="4" presStyleCnt="5">
        <dgm:presLayoutVars>
          <dgm:chMax val="0"/>
          <dgm:bulletEnabled val="1"/>
        </dgm:presLayoutVars>
      </dgm:prSet>
      <dgm:spPr/>
    </dgm:pt>
    <dgm:pt modelId="{E191866E-A774-4776-9C07-CB8E449AB0A2}" type="pres">
      <dgm:prSet presAssocID="{158DE2B4-2CFC-47D3-801E-F29BE7F77546}" presName="childText" presStyleLbl="revTx" presStyleIdx="4" presStyleCnt="5">
        <dgm:presLayoutVars>
          <dgm:bulletEnabled val="1"/>
        </dgm:presLayoutVars>
      </dgm:prSet>
      <dgm:spPr/>
    </dgm:pt>
  </dgm:ptLst>
  <dgm:cxnLst>
    <dgm:cxn modelId="{EF8AC416-CDF9-438E-ABE7-6068CE363263}" srcId="{81678862-3204-4004-95F4-86CF83B2462D}" destId="{83E94995-48C2-43D9-8DE1-F10FEFE70565}" srcOrd="0" destOrd="0" parTransId="{57FD9F27-0C92-4484-9F15-CB21F950132D}" sibTransId="{1F173A52-2D35-46C8-BCA0-BB51184D08A8}"/>
    <dgm:cxn modelId="{E384F416-2EC2-4E48-A097-E553FC23CEBE}" type="presOf" srcId="{390A70B1-CAED-4AF3-A134-68E93DE98572}" destId="{B59C7AE1-099E-4FEE-BB9C-74649C368F82}" srcOrd="0" destOrd="0" presId="urn:microsoft.com/office/officeart/2005/8/layout/vList2"/>
    <dgm:cxn modelId="{F8CCCE17-4746-4913-AF5F-01D3AC641AC6}" srcId="{8B3CCB7C-4885-45BF-B68E-81700DF78DA9}" destId="{1D93F2C9-05B5-47D0-ACEA-FEBAE481BD49}" srcOrd="2" destOrd="0" parTransId="{53B78ADA-D2F5-47D8-B394-337B38131767}" sibTransId="{F65EE9ED-7256-4D39-8726-3D790F6A05C6}"/>
    <dgm:cxn modelId="{CE39F319-5596-481D-AB54-57D6808B721D}" type="presOf" srcId="{158DE2B4-2CFC-47D3-801E-F29BE7F77546}" destId="{0C975A11-FBB3-4738-8F9D-89B2473EC0DF}" srcOrd="0" destOrd="0" presId="urn:microsoft.com/office/officeart/2005/8/layout/vList2"/>
    <dgm:cxn modelId="{7B12581C-623E-4AA7-99AE-DA9B675E2F78}" type="presOf" srcId="{ECF80B93-5AC7-4B9B-ADA0-2BD7BEE71912}" destId="{8FEF421A-05B1-4463-BB18-0C31A6FB92E0}" srcOrd="0" destOrd="1" presId="urn:microsoft.com/office/officeart/2005/8/layout/vList2"/>
    <dgm:cxn modelId="{EE6D6E28-9DEB-4A8F-B5D4-717CF1AC1377}" srcId="{8B3CCB7C-4885-45BF-B68E-81700DF78DA9}" destId="{390A70B1-CAED-4AF3-A134-68E93DE98572}" srcOrd="1" destOrd="0" parTransId="{FED62955-4DFD-4823-8459-8CFA64D925CF}" sibTransId="{E1460CC2-BB21-4AD3-829A-8C36AEB196F9}"/>
    <dgm:cxn modelId="{D5662D3D-FF89-4EA9-8852-55289126EB20}" srcId="{8B3CCB7C-4885-45BF-B68E-81700DF78DA9}" destId="{81678862-3204-4004-95F4-86CF83B2462D}" srcOrd="3" destOrd="0" parTransId="{6A16C9CF-0163-44F9-BDAA-C6B0E08C20BC}" sibTransId="{38907D87-3DC3-4913-8A7B-D8B67A2C0C27}"/>
    <dgm:cxn modelId="{903A623F-E29D-4433-98AE-8F02C5A7347A}" type="presOf" srcId="{61116A62-B64A-4E97-99DA-0AE580E7C070}" destId="{728F499B-CB0A-4ED4-A75D-66EC7B741166}" srcOrd="0" destOrd="0" presId="urn:microsoft.com/office/officeart/2005/8/layout/vList2"/>
    <dgm:cxn modelId="{B2312041-6909-4516-9A27-14AA9E554F21}" srcId="{158DE2B4-2CFC-47D3-801E-F29BE7F77546}" destId="{6B9CBF33-7327-4134-A0C0-7D004CA7AF56}" srcOrd="0" destOrd="0" parTransId="{99D015C4-C3D4-4BE2-8D75-4CB0463DDFF0}" sibTransId="{B2E9EE85-B74E-4EAB-8B87-40890FA24881}"/>
    <dgm:cxn modelId="{3B4AD662-7893-48DE-8814-13E44B50140A}" srcId="{390A70B1-CAED-4AF3-A134-68E93DE98572}" destId="{F382A09D-D645-4E4E-9B29-6978E530FB07}" srcOrd="2" destOrd="0" parTransId="{38226CFF-D5AA-4126-B2B3-0FF28A6C8238}" sibTransId="{5C38DB13-CB9D-4E4A-8E22-C7BA38A88E1F}"/>
    <dgm:cxn modelId="{00B66044-6E73-4AF9-9523-CDF783881B5C}" srcId="{390A70B1-CAED-4AF3-A134-68E93DE98572}" destId="{42F10CD1-038A-4F32-8B3A-0720AF530700}" srcOrd="1" destOrd="0" parTransId="{7049332B-C84B-4210-9743-76F8289DF39A}" sibTransId="{BB28B948-8B61-458B-8106-828C90D982CB}"/>
    <dgm:cxn modelId="{CE548A46-38A3-4F21-B5FE-83B960027A0C}" type="presOf" srcId="{1D93F2C9-05B5-47D0-ACEA-FEBAE481BD49}" destId="{7FD249F8-BF77-4D91-817F-150FF2F12F9A}" srcOrd="0" destOrd="0" presId="urn:microsoft.com/office/officeart/2005/8/layout/vList2"/>
    <dgm:cxn modelId="{34A6444B-49A5-440C-A792-60F0F84B6750}" srcId="{8B3CCB7C-4885-45BF-B68E-81700DF78DA9}" destId="{158DE2B4-2CFC-47D3-801E-F29BE7F77546}" srcOrd="4" destOrd="0" parTransId="{2300338F-4F05-46D7-BA22-84EAE17F1647}" sibTransId="{73295519-096B-4CD0-AED7-7A0AE6A9DC37}"/>
    <dgm:cxn modelId="{32083855-5DB9-4144-9566-87E52C023784}" type="presOf" srcId="{81678862-3204-4004-95F4-86CF83B2462D}" destId="{74669798-5637-4598-954B-3B465980ADCD}" srcOrd="0" destOrd="0" presId="urn:microsoft.com/office/officeart/2005/8/layout/vList2"/>
    <dgm:cxn modelId="{E9B27355-279A-4A37-AE56-A6DB10331C87}" type="presOf" srcId="{B06F2172-6D73-4E8D-94FC-4BE7DF4FED1D}" destId="{8FEF421A-05B1-4463-BB18-0C31A6FB92E0}" srcOrd="0" destOrd="0" presId="urn:microsoft.com/office/officeart/2005/8/layout/vList2"/>
    <dgm:cxn modelId="{FE555C88-DBD9-4B00-97D0-DAF76F3EA7FC}" type="presOf" srcId="{8B3CCB7C-4885-45BF-B68E-81700DF78DA9}" destId="{B0164FF7-8DA6-44F1-8BA6-8B83AA185433}" srcOrd="0" destOrd="0" presId="urn:microsoft.com/office/officeart/2005/8/layout/vList2"/>
    <dgm:cxn modelId="{A9766B88-48BD-4155-8C3C-60182E1AD571}" type="presOf" srcId="{3DEA1E77-BD50-474E-BCB4-3CBDC4F9521E}" destId="{3788C11C-7C8F-4FE7-8D4B-520EC471441E}" srcOrd="0" destOrd="0" presId="urn:microsoft.com/office/officeart/2005/8/layout/vList2"/>
    <dgm:cxn modelId="{CFD65C8C-A57C-40BD-9AFA-7EA1A0C20B89}" type="presOf" srcId="{10273330-555B-43E6-ABE4-842C513B2459}" destId="{7B4E76DC-F1A6-41FD-ABB3-917331611D43}" srcOrd="0" destOrd="0" presId="urn:microsoft.com/office/officeart/2005/8/layout/vList2"/>
    <dgm:cxn modelId="{0DD5D78D-8A4D-491A-BB2F-A2EF672E48A7}" type="presOf" srcId="{F382A09D-D645-4E4E-9B29-6978E530FB07}" destId="{7B4E76DC-F1A6-41FD-ABB3-917331611D43}" srcOrd="0" destOrd="2" presId="urn:microsoft.com/office/officeart/2005/8/layout/vList2"/>
    <dgm:cxn modelId="{56625991-E1CD-4DC8-A8F6-350EAEE626DF}" srcId="{390A70B1-CAED-4AF3-A134-68E93DE98572}" destId="{10273330-555B-43E6-ABE4-842C513B2459}" srcOrd="0" destOrd="0" parTransId="{02600E29-A3EC-40CC-8E67-9BDA0F526C27}" sibTransId="{C5AA106D-7FD5-4895-97A0-4BAB07E5AE9F}"/>
    <dgm:cxn modelId="{67BA1893-0578-486C-BB0C-26A02E2C3BBA}" type="presOf" srcId="{42F10CD1-038A-4F32-8B3A-0720AF530700}" destId="{7B4E76DC-F1A6-41FD-ABB3-917331611D43}" srcOrd="0" destOrd="1" presId="urn:microsoft.com/office/officeart/2005/8/layout/vList2"/>
    <dgm:cxn modelId="{9BB08B95-685C-407D-8C3B-5B482A590EC4}" srcId="{3DEA1E77-BD50-474E-BCB4-3CBDC4F9521E}" destId="{8B8201C3-BE0E-4D57-AAC7-949DF07E151E}" srcOrd="2" destOrd="0" parTransId="{3D2F75BD-1964-4852-A3ED-7B4D65E84E05}" sibTransId="{5EEE7C46-DB4A-48C4-9D9F-258BA478B533}"/>
    <dgm:cxn modelId="{D98583A6-383A-4E97-A1DE-9BA93A8FBFA6}" type="presOf" srcId="{6B9CBF33-7327-4134-A0C0-7D004CA7AF56}" destId="{E191866E-A774-4776-9C07-CB8E449AB0A2}" srcOrd="0" destOrd="0" presId="urn:microsoft.com/office/officeart/2005/8/layout/vList2"/>
    <dgm:cxn modelId="{014395B3-BD5C-4750-8F91-1A34A39A1803}" srcId="{3DEA1E77-BD50-474E-BCB4-3CBDC4F9521E}" destId="{ECF80B93-5AC7-4B9B-ADA0-2BD7BEE71912}" srcOrd="1" destOrd="0" parTransId="{52F4649C-B54A-4DF9-B9FE-BF30C1E2D7F4}" sibTransId="{DC7EB77F-6403-411F-8C39-FCF8CBB3389A}"/>
    <dgm:cxn modelId="{08A70BBA-85D3-4A11-8DF8-DDED7BDAFF78}" srcId="{8B3CCB7C-4885-45BF-B68E-81700DF78DA9}" destId="{3DEA1E77-BD50-474E-BCB4-3CBDC4F9521E}" srcOrd="0" destOrd="0" parTransId="{8CDAF2CB-E895-4804-9D24-51AADFCF2F75}" sibTransId="{A1EA48F2-3CCB-4950-BAEE-E050D259B9D2}"/>
    <dgm:cxn modelId="{9A289FD1-0A27-402F-9A4F-9420D85C7810}" srcId="{3DEA1E77-BD50-474E-BCB4-3CBDC4F9521E}" destId="{B06F2172-6D73-4E8D-94FC-4BE7DF4FED1D}" srcOrd="0" destOrd="0" parTransId="{B584183D-B82C-4C48-B1E3-6DC9FB25371A}" sibTransId="{DCBE7AAC-A6BE-4D3C-AF1F-61C6C259674B}"/>
    <dgm:cxn modelId="{F55847DC-2B69-46CA-8E78-3F41FE2BB029}" srcId="{1D93F2C9-05B5-47D0-ACEA-FEBAE481BD49}" destId="{61116A62-B64A-4E97-99DA-0AE580E7C070}" srcOrd="0" destOrd="0" parTransId="{E6AB29DF-5F70-4E1C-81F8-0CB734F460B4}" sibTransId="{FA14FA35-29E3-474E-9321-40074065962C}"/>
    <dgm:cxn modelId="{C7D974F1-5495-4E9E-8EBD-B4DB5C03F605}" type="presOf" srcId="{8B8201C3-BE0E-4D57-AAC7-949DF07E151E}" destId="{8FEF421A-05B1-4463-BB18-0C31A6FB92E0}" srcOrd="0" destOrd="2" presId="urn:microsoft.com/office/officeart/2005/8/layout/vList2"/>
    <dgm:cxn modelId="{392A0DFB-12F5-49CC-9C6C-7307A9D40AA5}" type="presOf" srcId="{83E94995-48C2-43D9-8DE1-F10FEFE70565}" destId="{86B62D07-C609-4C6C-8579-B86DD5F375A3}" srcOrd="0" destOrd="0" presId="urn:microsoft.com/office/officeart/2005/8/layout/vList2"/>
    <dgm:cxn modelId="{44811849-FC0E-4E24-886D-D41CB3EFC7E5}" type="presParOf" srcId="{B0164FF7-8DA6-44F1-8BA6-8B83AA185433}" destId="{3788C11C-7C8F-4FE7-8D4B-520EC471441E}" srcOrd="0" destOrd="0" presId="urn:microsoft.com/office/officeart/2005/8/layout/vList2"/>
    <dgm:cxn modelId="{241658FB-3004-46F8-93C2-0520DA07B26B}" type="presParOf" srcId="{B0164FF7-8DA6-44F1-8BA6-8B83AA185433}" destId="{8FEF421A-05B1-4463-BB18-0C31A6FB92E0}" srcOrd="1" destOrd="0" presId="urn:microsoft.com/office/officeart/2005/8/layout/vList2"/>
    <dgm:cxn modelId="{B7DD2D29-5453-43BD-B7FE-C5EF2A9945CD}" type="presParOf" srcId="{B0164FF7-8DA6-44F1-8BA6-8B83AA185433}" destId="{B59C7AE1-099E-4FEE-BB9C-74649C368F82}" srcOrd="2" destOrd="0" presId="urn:microsoft.com/office/officeart/2005/8/layout/vList2"/>
    <dgm:cxn modelId="{1C5C72C0-09D8-4EFC-A2F8-1D16E11C4109}" type="presParOf" srcId="{B0164FF7-8DA6-44F1-8BA6-8B83AA185433}" destId="{7B4E76DC-F1A6-41FD-ABB3-917331611D43}" srcOrd="3" destOrd="0" presId="urn:microsoft.com/office/officeart/2005/8/layout/vList2"/>
    <dgm:cxn modelId="{0C907C90-B7EA-47EC-9ECE-C93356CF4528}" type="presParOf" srcId="{B0164FF7-8DA6-44F1-8BA6-8B83AA185433}" destId="{7FD249F8-BF77-4D91-817F-150FF2F12F9A}" srcOrd="4" destOrd="0" presId="urn:microsoft.com/office/officeart/2005/8/layout/vList2"/>
    <dgm:cxn modelId="{BADC95BF-BA5B-49B0-8760-7C05613C6142}" type="presParOf" srcId="{B0164FF7-8DA6-44F1-8BA6-8B83AA185433}" destId="{728F499B-CB0A-4ED4-A75D-66EC7B741166}" srcOrd="5" destOrd="0" presId="urn:microsoft.com/office/officeart/2005/8/layout/vList2"/>
    <dgm:cxn modelId="{B9A0ADA5-0447-4B11-B2AD-A9EF25873A11}" type="presParOf" srcId="{B0164FF7-8DA6-44F1-8BA6-8B83AA185433}" destId="{74669798-5637-4598-954B-3B465980ADCD}" srcOrd="6" destOrd="0" presId="urn:microsoft.com/office/officeart/2005/8/layout/vList2"/>
    <dgm:cxn modelId="{24BC0259-2FAB-48D9-B28D-EBE941B5D73A}" type="presParOf" srcId="{B0164FF7-8DA6-44F1-8BA6-8B83AA185433}" destId="{86B62D07-C609-4C6C-8579-B86DD5F375A3}" srcOrd="7" destOrd="0" presId="urn:microsoft.com/office/officeart/2005/8/layout/vList2"/>
    <dgm:cxn modelId="{A9E69334-AE0C-4C59-9AF7-E55A4A3E8124}" type="presParOf" srcId="{B0164FF7-8DA6-44F1-8BA6-8B83AA185433}" destId="{0C975A11-FBB3-4738-8F9D-89B2473EC0DF}" srcOrd="8" destOrd="0" presId="urn:microsoft.com/office/officeart/2005/8/layout/vList2"/>
    <dgm:cxn modelId="{AEEC92B3-C5E2-494E-AFBF-01CFD0B0A160}" type="presParOf" srcId="{B0164FF7-8DA6-44F1-8BA6-8B83AA185433}" destId="{E191866E-A774-4776-9C07-CB8E449AB0A2}" srcOrd="9"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8C11C-7C8F-4FE7-8D4B-520EC471441E}">
      <dsp:nvSpPr>
        <dsp:cNvPr id="0" name=""/>
        <dsp:cNvSpPr/>
      </dsp:nvSpPr>
      <dsp:spPr>
        <a:xfrm>
          <a:off x="0" y="231273"/>
          <a:ext cx="8128000" cy="3346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CA" sz="1300" kern="1200" dirty="0"/>
            <a:t>What are the benefits of using Contained AG?</a:t>
          </a:r>
        </a:p>
      </dsp:txBody>
      <dsp:txXfrm>
        <a:off x="16335" y="247608"/>
        <a:ext cx="8095330" cy="301950"/>
      </dsp:txXfrm>
    </dsp:sp>
    <dsp:sp modelId="{8FEF421A-05B1-4463-BB18-0C31A6FB92E0}">
      <dsp:nvSpPr>
        <dsp:cNvPr id="0" name=""/>
        <dsp:cNvSpPr/>
      </dsp:nvSpPr>
      <dsp:spPr>
        <a:xfrm>
          <a:off x="0" y="565893"/>
          <a:ext cx="8128000"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solidFill>
                <a:srgbClr val="0070C0"/>
              </a:solidFill>
            </a:rPr>
            <a:t> Simplifies the management of metadata objects and configuration settings across replicas, reducing the risk of errors and inconsistencies.</a:t>
          </a:r>
          <a:endParaRPr lang="en-CA" sz="1000" kern="1200" dirty="0">
            <a:solidFill>
              <a:srgbClr val="0070C0"/>
            </a:solidFill>
          </a:endParaRPr>
        </a:p>
        <a:p>
          <a:pPr marL="57150" lvl="1" indent="-57150" algn="l" defTabSz="444500">
            <a:lnSpc>
              <a:spcPct val="90000"/>
            </a:lnSpc>
            <a:spcBef>
              <a:spcPct val="0"/>
            </a:spcBef>
            <a:spcAft>
              <a:spcPct val="20000"/>
            </a:spcAft>
            <a:buChar char="•"/>
          </a:pPr>
          <a:r>
            <a:rPr lang="en-US" sz="1000" kern="1200" dirty="0">
              <a:solidFill>
                <a:srgbClr val="0070C0"/>
              </a:solidFill>
            </a:rPr>
            <a:t> Improves the availability and resilience of applications that rely on the availability group, as the contained system databases are also protected by the availability group mechanism.</a:t>
          </a:r>
          <a:endParaRPr lang="en-CA" sz="1000" kern="1200" dirty="0">
            <a:solidFill>
              <a:srgbClr val="0070C0"/>
            </a:solidFill>
          </a:endParaRPr>
        </a:p>
        <a:p>
          <a:pPr marL="57150" lvl="1" indent="-57150" algn="l" defTabSz="444500">
            <a:lnSpc>
              <a:spcPct val="90000"/>
            </a:lnSpc>
            <a:spcBef>
              <a:spcPct val="0"/>
            </a:spcBef>
            <a:spcAft>
              <a:spcPct val="20000"/>
            </a:spcAft>
            <a:buChar char="•"/>
          </a:pPr>
          <a:r>
            <a:rPr lang="en-CA" sz="1000" kern="1200" dirty="0">
              <a:solidFill>
                <a:srgbClr val="0070C0"/>
              </a:solidFill>
            </a:rPr>
            <a:t> </a:t>
          </a:r>
          <a:r>
            <a:rPr lang="en-US" sz="1000" kern="1200" dirty="0">
              <a:solidFill>
                <a:srgbClr val="0070C0"/>
              </a:solidFill>
            </a:rPr>
            <a:t>Facilitates the scaling and migration of availability groups, as you can easily add or remove replicas without having to manually synchronize the metadata objects and configuration settings.</a:t>
          </a:r>
          <a:endParaRPr lang="en-CA" sz="1000" kern="1200" dirty="0">
            <a:solidFill>
              <a:srgbClr val="0070C0"/>
            </a:solidFill>
          </a:endParaRPr>
        </a:p>
      </dsp:txBody>
      <dsp:txXfrm>
        <a:off x="0" y="565893"/>
        <a:ext cx="8128000" cy="861120"/>
      </dsp:txXfrm>
    </dsp:sp>
    <dsp:sp modelId="{B59C7AE1-099E-4FEE-BB9C-74649C368F82}">
      <dsp:nvSpPr>
        <dsp:cNvPr id="0" name=""/>
        <dsp:cNvSpPr/>
      </dsp:nvSpPr>
      <dsp:spPr>
        <a:xfrm>
          <a:off x="0" y="1427013"/>
          <a:ext cx="8128000" cy="3346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What are the limitations or challenges of using a contained availability group?</a:t>
          </a:r>
          <a:endParaRPr lang="en-CA" sz="1300" kern="1200" dirty="0"/>
        </a:p>
      </dsp:txBody>
      <dsp:txXfrm>
        <a:off x="16335" y="1443348"/>
        <a:ext cx="8095330" cy="301950"/>
      </dsp:txXfrm>
    </dsp:sp>
    <dsp:sp modelId="{7B4E76DC-F1A6-41FD-ABB3-917331611D43}">
      <dsp:nvSpPr>
        <dsp:cNvPr id="0" name=""/>
        <dsp:cNvSpPr/>
      </dsp:nvSpPr>
      <dsp:spPr>
        <a:xfrm>
          <a:off x="0" y="1761633"/>
          <a:ext cx="8128000" cy="1022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solidFill>
                <a:srgbClr val="0070C0"/>
              </a:solidFill>
            </a:rPr>
            <a:t> The contained availability group feature is only supported in SQL Server 2022 or later versions, and it is not compatible with earlier versions of SQL Server or other database platforms.</a:t>
          </a:r>
          <a:endParaRPr lang="en-CA" sz="1000" kern="1200" dirty="0">
            <a:solidFill>
              <a:srgbClr val="0070C0"/>
            </a:solidFill>
          </a:endParaRPr>
        </a:p>
        <a:p>
          <a:pPr marL="57150" lvl="1" indent="-57150" algn="l" defTabSz="444500">
            <a:lnSpc>
              <a:spcPct val="90000"/>
            </a:lnSpc>
            <a:spcBef>
              <a:spcPct val="0"/>
            </a:spcBef>
            <a:spcAft>
              <a:spcPct val="20000"/>
            </a:spcAft>
            <a:buChar char="•"/>
          </a:pPr>
          <a:r>
            <a:rPr lang="en-US" sz="1000" kern="1200" dirty="0">
              <a:solidFill>
                <a:srgbClr val="0070C0"/>
              </a:solidFill>
            </a:rPr>
            <a:t> The contained availability group feature requires additional storage space and network bandwidth, as the contained system databases are also replicated across the replicas.</a:t>
          </a:r>
          <a:endParaRPr lang="en-CA" sz="1000" kern="1200" dirty="0">
            <a:solidFill>
              <a:srgbClr val="0070C0"/>
            </a:solidFill>
          </a:endParaRPr>
        </a:p>
        <a:p>
          <a:pPr marL="57150" lvl="1" indent="-57150" algn="l" defTabSz="444500">
            <a:lnSpc>
              <a:spcPct val="90000"/>
            </a:lnSpc>
            <a:spcBef>
              <a:spcPct val="0"/>
            </a:spcBef>
            <a:spcAft>
              <a:spcPct val="20000"/>
            </a:spcAft>
            <a:buChar char="•"/>
          </a:pPr>
          <a:r>
            <a:rPr lang="en-US" sz="1000" kern="1200" dirty="0">
              <a:solidFill>
                <a:srgbClr val="0070C0"/>
              </a:solidFill>
            </a:rPr>
            <a:t> The contained availability group feature may conflict with some existing features or functionalities, such as database mirroring, log shipping, replication, or backup and restore operations.</a:t>
          </a:r>
          <a:endParaRPr lang="en-CA" sz="1000" kern="1200" dirty="0">
            <a:solidFill>
              <a:srgbClr val="0070C0"/>
            </a:solidFill>
          </a:endParaRPr>
        </a:p>
      </dsp:txBody>
      <dsp:txXfrm>
        <a:off x="0" y="1761633"/>
        <a:ext cx="8128000" cy="1022580"/>
      </dsp:txXfrm>
    </dsp:sp>
    <dsp:sp modelId="{7FD249F8-BF77-4D91-817F-150FF2F12F9A}">
      <dsp:nvSpPr>
        <dsp:cNvPr id="0" name=""/>
        <dsp:cNvSpPr/>
      </dsp:nvSpPr>
      <dsp:spPr>
        <a:xfrm>
          <a:off x="0" y="2784213"/>
          <a:ext cx="8128000" cy="3346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How can I monitor and troubleshoot a contained availability group?</a:t>
          </a:r>
          <a:endParaRPr lang="en-CA" sz="1300" kern="1200" dirty="0"/>
        </a:p>
      </dsp:txBody>
      <dsp:txXfrm>
        <a:off x="16335" y="2800548"/>
        <a:ext cx="8095330" cy="301950"/>
      </dsp:txXfrm>
    </dsp:sp>
    <dsp:sp modelId="{728F499B-CB0A-4ED4-A75D-66EC7B741166}">
      <dsp:nvSpPr>
        <dsp:cNvPr id="0" name=""/>
        <dsp:cNvSpPr/>
      </dsp:nvSpPr>
      <dsp:spPr>
        <a:xfrm>
          <a:off x="0" y="3118833"/>
          <a:ext cx="812800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dirty="0">
              <a:solidFill>
                <a:srgbClr val="0070C0"/>
              </a:solidFill>
            </a:rPr>
            <a:t> You can use the same tools and methods that you use for regular availability groups, such as the Always On dashboard, the Availability Group Wizard, the Availability Group Properties dialog box, the </a:t>
          </a:r>
          <a:r>
            <a:rPr lang="en-US" sz="1000" kern="1200" dirty="0" err="1">
              <a:solidFill>
                <a:srgbClr val="0070C0"/>
              </a:solidFill>
            </a:rPr>
            <a:t>sys.availability_groups</a:t>
          </a:r>
          <a:r>
            <a:rPr lang="en-US" sz="1000" kern="1200" dirty="0">
              <a:solidFill>
                <a:srgbClr val="0070C0"/>
              </a:solidFill>
            </a:rPr>
            <a:t> and </a:t>
          </a:r>
          <a:r>
            <a:rPr lang="en-US" sz="1000" kern="1200" dirty="0" err="1">
              <a:solidFill>
                <a:srgbClr val="0070C0"/>
              </a:solidFill>
            </a:rPr>
            <a:t>sys.dm_hadr_availability_group_states</a:t>
          </a:r>
          <a:r>
            <a:rPr lang="en-US" sz="1000" kern="1200" dirty="0">
              <a:solidFill>
                <a:srgbClr val="0070C0"/>
              </a:solidFill>
            </a:rPr>
            <a:t> dynamic management views, the </a:t>
          </a:r>
          <a:r>
            <a:rPr lang="en-US" sz="1000" kern="1200" dirty="0" err="1">
              <a:solidFill>
                <a:srgbClr val="0070C0"/>
              </a:solidFill>
            </a:rPr>
            <a:t>sp_help_availability_group</a:t>
          </a:r>
          <a:r>
            <a:rPr lang="en-US" sz="1000" kern="1200" dirty="0">
              <a:solidFill>
                <a:srgbClr val="0070C0"/>
              </a:solidFill>
            </a:rPr>
            <a:t> and </a:t>
          </a:r>
          <a:r>
            <a:rPr lang="en-US" sz="1000" kern="1200" dirty="0" err="1">
              <a:solidFill>
                <a:srgbClr val="0070C0"/>
              </a:solidFill>
            </a:rPr>
            <a:t>sp_help_availability_group_cluster</a:t>
          </a:r>
          <a:r>
            <a:rPr lang="en-US" sz="1000" kern="1200" dirty="0">
              <a:solidFill>
                <a:srgbClr val="0070C0"/>
              </a:solidFill>
            </a:rPr>
            <a:t> stored procedures, and the SQL Server error log. Additionally, you can use the </a:t>
          </a:r>
          <a:r>
            <a:rPr lang="en-US" sz="1000" kern="1200" dirty="0" err="1">
              <a:solidFill>
                <a:srgbClr val="0070C0"/>
              </a:solidFill>
            </a:rPr>
            <a:t>sys.contained_availability_groups</a:t>
          </a:r>
          <a:r>
            <a:rPr lang="en-US" sz="1000" kern="1200" dirty="0">
              <a:solidFill>
                <a:srgbClr val="0070C0"/>
              </a:solidFill>
            </a:rPr>
            <a:t> and </a:t>
          </a:r>
          <a:r>
            <a:rPr lang="en-US" sz="1000" kern="1200" dirty="0" err="1">
              <a:solidFill>
                <a:srgbClr val="0070C0"/>
              </a:solidFill>
            </a:rPr>
            <a:t>sys.dm_hadr_contained_availability_group_states</a:t>
          </a:r>
          <a:r>
            <a:rPr lang="en-US" sz="1000" kern="1200" dirty="0">
              <a:solidFill>
                <a:srgbClr val="0070C0"/>
              </a:solidFill>
            </a:rPr>
            <a:t> dynamic management views, and the </a:t>
          </a:r>
          <a:r>
            <a:rPr lang="en-US" sz="1000" kern="1200" dirty="0" err="1">
              <a:solidFill>
                <a:srgbClr val="0070C0"/>
              </a:solidFill>
            </a:rPr>
            <a:t>sp_help_contained_availability_group</a:t>
          </a:r>
          <a:r>
            <a:rPr lang="en-US" sz="1000" kern="1200" dirty="0">
              <a:solidFill>
                <a:srgbClr val="0070C0"/>
              </a:solidFill>
            </a:rPr>
            <a:t> stored procedure, to get information specific to the contained availability group feature.</a:t>
          </a:r>
          <a:endParaRPr lang="en-CA" sz="1000" kern="1200" dirty="0">
            <a:solidFill>
              <a:srgbClr val="0070C0"/>
            </a:solidFill>
          </a:endParaRPr>
        </a:p>
      </dsp:txBody>
      <dsp:txXfrm>
        <a:off x="0" y="3118833"/>
        <a:ext cx="8128000" cy="968760"/>
      </dsp:txXfrm>
    </dsp:sp>
    <dsp:sp modelId="{74669798-5637-4598-954B-3B465980ADCD}">
      <dsp:nvSpPr>
        <dsp:cNvPr id="0" name=""/>
        <dsp:cNvSpPr/>
      </dsp:nvSpPr>
      <dsp:spPr>
        <a:xfrm>
          <a:off x="0" y="4087593"/>
          <a:ext cx="8128000" cy="3346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Can the Contained AG system databases be backed up and restored?</a:t>
          </a:r>
          <a:endParaRPr lang="en-CA" sz="1300" kern="1200" dirty="0"/>
        </a:p>
      </dsp:txBody>
      <dsp:txXfrm>
        <a:off x="16335" y="4103928"/>
        <a:ext cx="8095330" cy="301950"/>
      </dsp:txXfrm>
    </dsp:sp>
    <dsp:sp modelId="{86B62D07-C609-4C6C-8579-B86DD5F375A3}">
      <dsp:nvSpPr>
        <dsp:cNvPr id="0" name=""/>
        <dsp:cNvSpPr/>
      </dsp:nvSpPr>
      <dsp:spPr>
        <a:xfrm>
          <a:off x="0" y="4422213"/>
          <a:ext cx="8128000"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6510" rIns="92456" bIns="16510" numCol="1" spcCol="1270" anchor="t" anchorCtr="0">
          <a:noAutofit/>
        </a:bodyPr>
        <a:lstStyle/>
        <a:p>
          <a:pPr marL="57150" lvl="1" indent="-57150" algn="l" defTabSz="444500">
            <a:lnSpc>
              <a:spcPct val="90000"/>
            </a:lnSpc>
            <a:spcBef>
              <a:spcPct val="0"/>
            </a:spcBef>
            <a:spcAft>
              <a:spcPct val="20000"/>
            </a:spcAft>
            <a:buChar char="•"/>
          </a:pPr>
          <a:r>
            <a:rPr lang="en-CA" sz="1000" kern="1200" dirty="0">
              <a:solidFill>
                <a:srgbClr val="0070C0"/>
              </a:solidFill>
            </a:rPr>
            <a:t> Yes. You can back up and restore the master and </a:t>
          </a:r>
          <a:r>
            <a:rPr lang="en-CA" sz="1000" kern="1200" dirty="0" err="1">
              <a:solidFill>
                <a:srgbClr val="0070C0"/>
              </a:solidFill>
            </a:rPr>
            <a:t>msdb</a:t>
          </a:r>
          <a:r>
            <a:rPr lang="en-CA" sz="1000" kern="1200" dirty="0">
              <a:solidFill>
                <a:srgbClr val="0070C0"/>
              </a:solidFill>
            </a:rPr>
            <a:t> in the Contained AG just as if they are regular user databases.</a:t>
          </a:r>
        </a:p>
      </dsp:txBody>
      <dsp:txXfrm>
        <a:off x="0" y="4422213"/>
        <a:ext cx="8128000" cy="215280"/>
      </dsp:txXfrm>
    </dsp:sp>
    <dsp:sp modelId="{0C975A11-FBB3-4738-8F9D-89B2473EC0DF}">
      <dsp:nvSpPr>
        <dsp:cNvPr id="0" name=""/>
        <dsp:cNvSpPr/>
      </dsp:nvSpPr>
      <dsp:spPr>
        <a:xfrm>
          <a:off x="0" y="4637493"/>
          <a:ext cx="8128000" cy="3346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CA" sz="1300" kern="1200" dirty="0">
              <a:solidFill>
                <a:schemeClr val="bg1"/>
              </a:solidFill>
            </a:rPr>
            <a:t>Can the Contained AG system database files be moved to a different file system location?</a:t>
          </a:r>
        </a:p>
      </dsp:txBody>
      <dsp:txXfrm>
        <a:off x="16335" y="4653828"/>
        <a:ext cx="8095330" cy="301950"/>
      </dsp:txXfrm>
    </dsp:sp>
    <dsp:sp modelId="{E191866E-A774-4776-9C07-CB8E449AB0A2}">
      <dsp:nvSpPr>
        <dsp:cNvPr id="0" name=""/>
        <dsp:cNvSpPr/>
      </dsp:nvSpPr>
      <dsp:spPr>
        <a:xfrm>
          <a:off x="0" y="4972113"/>
          <a:ext cx="8128000" cy="215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6510" rIns="92456" bIns="16510" numCol="1" spcCol="1270" anchor="t" anchorCtr="0">
          <a:noAutofit/>
        </a:bodyPr>
        <a:lstStyle/>
        <a:p>
          <a:pPr marL="57150" lvl="1" indent="-57150" algn="l" defTabSz="444500">
            <a:lnSpc>
              <a:spcPct val="90000"/>
            </a:lnSpc>
            <a:spcBef>
              <a:spcPct val="0"/>
            </a:spcBef>
            <a:spcAft>
              <a:spcPct val="20000"/>
            </a:spcAft>
            <a:buChar char="•"/>
          </a:pPr>
          <a:r>
            <a:rPr lang="en-CA" sz="1000" kern="1200" dirty="0">
              <a:solidFill>
                <a:srgbClr val="0070C0"/>
              </a:solidFill>
            </a:rPr>
            <a:t>Yes.</a:t>
          </a:r>
        </a:p>
      </dsp:txBody>
      <dsp:txXfrm>
        <a:off x="0" y="4972113"/>
        <a:ext cx="8128000" cy="2152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2/12/2024 1:59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2/12/2024 1:59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2/12/2024 1:59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39110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2/12/2024 1:59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048509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3BB8D3-CB69-44A4-DA0F-1DBB364EFFF8}"/>
              </a:ext>
            </a:extLst>
          </p:cNvPr>
          <p:cNvSpPr>
            <a:spLocks noGrp="1"/>
          </p:cNvSpPr>
          <p:nvPr>
            <p:ph type="dt" sz="half" idx="10"/>
          </p:nvPr>
        </p:nvSpPr>
        <p:spPr/>
        <p:txBody>
          <a:bodyPr/>
          <a:lstStyle/>
          <a:p>
            <a:fld id="{A9647CC9-01CB-4C07-A379-3867C623DAEE}" type="datetimeFigureOut">
              <a:rPr lang="en-CA" smtClean="0"/>
              <a:t>2024-02-12</a:t>
            </a:fld>
            <a:endParaRPr lang="en-CA"/>
          </a:p>
        </p:txBody>
      </p:sp>
      <p:sp>
        <p:nvSpPr>
          <p:cNvPr id="3" name="Footer Placeholder 2">
            <a:extLst>
              <a:ext uri="{FF2B5EF4-FFF2-40B4-BE49-F238E27FC236}">
                <a16:creationId xmlns:a16="http://schemas.microsoft.com/office/drawing/2014/main" id="{CE37A650-A624-6520-D26D-690AFD6AD89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03AEC76-C011-4210-6F70-6545A93D23E7}"/>
              </a:ext>
            </a:extLst>
          </p:cNvPr>
          <p:cNvSpPr>
            <a:spLocks noGrp="1"/>
          </p:cNvSpPr>
          <p:nvPr>
            <p:ph type="sldNum" sz="quarter" idx="12"/>
          </p:nvPr>
        </p:nvSpPr>
        <p:spPr/>
        <p:txBody>
          <a:bodyPr/>
          <a:lstStyle/>
          <a:p>
            <a:fld id="{F2630F34-4DE3-4D16-9ED8-F936CF5BA9EA}" type="slidenum">
              <a:rPr lang="en-CA" smtClean="0"/>
              <a:t>‹#›</a:t>
            </a:fld>
            <a:endParaRPr lang="en-CA"/>
          </a:p>
        </p:txBody>
      </p:sp>
    </p:spTree>
    <p:extLst>
      <p:ext uri="{BB962C8B-B14F-4D97-AF65-F5344CB8AC3E}">
        <p14:creationId xmlns:p14="http://schemas.microsoft.com/office/powerpoint/2010/main" val="534445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0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6</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565803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1.emf"/><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7"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397" r:id="rId95"/>
    <p:sldLayoutId id="2147485137" r:id="rId96"/>
    <p:sldLayoutId id="2147485138" r:id="rId97"/>
    <p:sldLayoutId id="2147485139" r:id="rId98"/>
    <p:sldLayoutId id="2147485140" r:id="rId99"/>
    <p:sldLayoutId id="2147485141" r:id="rId100"/>
    <p:sldLayoutId id="2147485142" r:id="rId101"/>
    <p:sldLayoutId id="2147484249" r:id="rId102"/>
    <p:sldLayoutId id="2147484640" r:id="rId103"/>
    <p:sldLayoutId id="2147485288" r:id="rId104"/>
    <p:sldLayoutId id="2147485290" r:id="rId105"/>
    <p:sldLayoutId id="2147485289" r:id="rId106"/>
    <p:sldLayoutId id="2147485291" r:id="rId107"/>
    <p:sldLayoutId id="2147484584" r:id="rId108"/>
    <p:sldLayoutId id="2147484583" r:id="rId109"/>
    <p:sldLayoutId id="2147484671" r:id="rId110"/>
    <p:sldLayoutId id="2147484673" r:id="rId111"/>
    <p:sldLayoutId id="2147485391" r:id="rId112"/>
    <p:sldLayoutId id="2147484299" r:id="rId113"/>
    <p:sldLayoutId id="2147484263" r:id="rId114"/>
    <p:sldLayoutId id="2147485398" r:id="rId1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110.xml"/></Relationships>
</file>

<file path=ppt/slides/_rels/slide1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22.png"/><Relationship Id="rId1" Type="http://schemas.openxmlformats.org/officeDocument/2006/relationships/slideLayout" Target="../slideLayouts/slideLayout1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https://learn.microsoft.com/en-us/sql/database-engine/availability-groups/windows/contained-availability-groups-overview?view=sql-server-ver16"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1.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15.xml"/><Relationship Id="rId4" Type="http://schemas.openxmlformats.org/officeDocument/2006/relationships/image" Target="../media/image42.jpg"/></Relationships>
</file>

<file path=ppt/slides/_rels/slide2.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5" Type="http://schemas.openxmlformats.org/officeDocument/2006/relationships/image" Target="../media/image35.png"/><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5AF63BF-4B09-81E2-C7E1-F762478A1E5C}"/>
              </a:ext>
            </a:extLst>
          </p:cNvPr>
          <p:cNvSpPr txBox="1">
            <a:spLocks/>
          </p:cNvSpPr>
          <p:nvPr/>
        </p:nvSpPr>
        <p:spPr>
          <a:xfrm>
            <a:off x="399589" y="2560609"/>
            <a:ext cx="4135582" cy="1736782"/>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solidFill>
                  <a:srgbClr val="0070C0"/>
                </a:solidFill>
              </a:rPr>
              <a:t>Contained </a:t>
            </a:r>
            <a:r>
              <a:rPr lang="en-US" sz="3200" dirty="0">
                <a:solidFill>
                  <a:srgbClr val="0070C0"/>
                </a:solidFill>
              </a:rPr>
              <a:t>Availability</a:t>
            </a:r>
            <a:r>
              <a:rPr lang="en-US" dirty="0">
                <a:solidFill>
                  <a:srgbClr val="0070C0"/>
                </a:solidFill>
              </a:rPr>
              <a:t> Group</a:t>
            </a:r>
            <a:br>
              <a:rPr lang="en-US" dirty="0">
                <a:solidFill>
                  <a:srgbClr val="0070C0"/>
                </a:solidFill>
              </a:rPr>
            </a:br>
            <a:r>
              <a:rPr lang="en-US" sz="2800" dirty="0">
                <a:solidFill>
                  <a:srgbClr val="0070C0"/>
                </a:solidFill>
                <a:latin typeface="+mn-lt"/>
              </a:rPr>
              <a:t>New in SQL Server 2022</a:t>
            </a:r>
            <a:endParaRPr lang="en-US" dirty="0">
              <a:solidFill>
                <a:srgbClr val="0070C0"/>
              </a:solidFill>
              <a:latin typeface="+mn-lt"/>
            </a:endParaRPr>
          </a:p>
        </p:txBody>
      </p:sp>
      <p:pic>
        <p:nvPicPr>
          <p:cNvPr id="4" name="Picture 3" descr="A close-up of a logo&#10;&#10;Description automatically generated">
            <a:extLst>
              <a:ext uri="{FF2B5EF4-FFF2-40B4-BE49-F238E27FC236}">
                <a16:creationId xmlns:a16="http://schemas.microsoft.com/office/drawing/2014/main" id="{CBD42E9F-E6C7-1D5D-D473-C963E53251ED}"/>
              </a:ext>
            </a:extLst>
          </p:cNvPr>
          <p:cNvPicPr>
            <a:picLocks noChangeAspect="1"/>
          </p:cNvPicPr>
          <p:nvPr/>
        </p:nvPicPr>
        <p:blipFill>
          <a:blip r:embed="rId2"/>
          <a:stretch>
            <a:fillRect/>
          </a:stretch>
        </p:blipFill>
        <p:spPr>
          <a:xfrm>
            <a:off x="399589" y="351503"/>
            <a:ext cx="2038811" cy="664040"/>
          </a:xfrm>
          <a:prstGeom prst="rect">
            <a:avLst/>
          </a:prstGeom>
        </p:spPr>
      </p:pic>
      <p:pic>
        <p:nvPicPr>
          <p:cNvPr id="8" name="Picture 7" descr="A blue sphere with a globe and a blue background&#10;&#10;Description automatically generated with medium confidence">
            <a:extLst>
              <a:ext uri="{FF2B5EF4-FFF2-40B4-BE49-F238E27FC236}">
                <a16:creationId xmlns:a16="http://schemas.microsoft.com/office/drawing/2014/main" id="{DF54D895-0347-1B81-A3AE-CE3D94C50920}"/>
              </a:ext>
            </a:extLst>
          </p:cNvPr>
          <p:cNvPicPr>
            <a:picLocks noChangeAspect="1"/>
          </p:cNvPicPr>
          <p:nvPr/>
        </p:nvPicPr>
        <p:blipFill>
          <a:blip r:embed="rId3"/>
          <a:stretch>
            <a:fillRect/>
          </a:stretch>
        </p:blipFill>
        <p:spPr>
          <a:xfrm>
            <a:off x="5334000" y="0"/>
            <a:ext cx="6858000" cy="6858000"/>
          </a:xfrm>
          <a:prstGeom prst="rect">
            <a:avLst/>
          </a:prstGeom>
        </p:spPr>
      </p:pic>
    </p:spTree>
    <p:extLst>
      <p:ext uri="{BB962C8B-B14F-4D97-AF65-F5344CB8AC3E}">
        <p14:creationId xmlns:p14="http://schemas.microsoft.com/office/powerpoint/2010/main" val="20517011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5AF63BF-4B09-81E2-C7E1-F762478A1E5C}"/>
              </a:ext>
            </a:extLst>
          </p:cNvPr>
          <p:cNvSpPr txBox="1">
            <a:spLocks/>
          </p:cNvSpPr>
          <p:nvPr/>
        </p:nvSpPr>
        <p:spPr>
          <a:xfrm>
            <a:off x="399589" y="2560609"/>
            <a:ext cx="4135582" cy="1736782"/>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solidFill>
                  <a:srgbClr val="0070C0"/>
                </a:solidFill>
              </a:rPr>
              <a:t>Demo</a:t>
            </a:r>
            <a:endParaRPr lang="en-US" dirty="0">
              <a:solidFill>
                <a:srgbClr val="0070C0"/>
              </a:solidFill>
              <a:latin typeface="+mn-lt"/>
            </a:endParaRPr>
          </a:p>
        </p:txBody>
      </p:sp>
      <p:pic>
        <p:nvPicPr>
          <p:cNvPr id="4" name="Picture 3" descr="A close-up of a logo&#10;&#10;Description automatically generated">
            <a:extLst>
              <a:ext uri="{FF2B5EF4-FFF2-40B4-BE49-F238E27FC236}">
                <a16:creationId xmlns:a16="http://schemas.microsoft.com/office/drawing/2014/main" id="{CBD42E9F-E6C7-1D5D-D473-C963E53251ED}"/>
              </a:ext>
            </a:extLst>
          </p:cNvPr>
          <p:cNvPicPr>
            <a:picLocks noChangeAspect="1"/>
          </p:cNvPicPr>
          <p:nvPr/>
        </p:nvPicPr>
        <p:blipFill>
          <a:blip r:embed="rId2"/>
          <a:stretch>
            <a:fillRect/>
          </a:stretch>
        </p:blipFill>
        <p:spPr>
          <a:xfrm>
            <a:off x="399589" y="351503"/>
            <a:ext cx="2038811" cy="664040"/>
          </a:xfrm>
          <a:prstGeom prst="rect">
            <a:avLst/>
          </a:prstGeom>
        </p:spPr>
      </p:pic>
      <p:pic>
        <p:nvPicPr>
          <p:cNvPr id="3" name="Picture 2" descr="create image to be used for a Powerpoint slide on tech demo">
            <a:extLst>
              <a:ext uri="{FF2B5EF4-FFF2-40B4-BE49-F238E27FC236}">
                <a16:creationId xmlns:a16="http://schemas.microsoft.com/office/drawing/2014/main" id="{31C1715F-F39C-B92C-A0FD-300916BE7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782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749DEFF-8183-5820-2871-BE4FCDC2DE9A}"/>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dirty="0">
                <a:solidFill>
                  <a:srgbClr val="FF0000"/>
                </a:solidFill>
              </a:rPr>
              <a:t>Some nuances to consider</a:t>
            </a:r>
            <a:endParaRPr lang="en-US" b="0" kern="1200" cap="none" spc="-50" baseline="0" dirty="0">
              <a:ln w="3175">
                <a:noFill/>
              </a:ln>
              <a:solidFill>
                <a:srgbClr val="FF0000"/>
              </a:solidFill>
              <a:effectLst/>
              <a:latin typeface="+mj-lt"/>
              <a:ea typeface="+mn-ea"/>
              <a:cs typeface="Segoe UI" pitchFamily="34" charset="0"/>
            </a:endParaRPr>
          </a:p>
        </p:txBody>
      </p:sp>
      <p:sp>
        <p:nvSpPr>
          <p:cNvPr id="2" name="Rectangle: Rounded Corners 1">
            <a:extLst>
              <a:ext uri="{FF2B5EF4-FFF2-40B4-BE49-F238E27FC236}">
                <a16:creationId xmlns:a16="http://schemas.microsoft.com/office/drawing/2014/main" id="{70074FDE-E2F2-6655-8FC4-A44E3E1514F3}"/>
              </a:ext>
            </a:extLst>
          </p:cNvPr>
          <p:cNvSpPr/>
          <p:nvPr/>
        </p:nvSpPr>
        <p:spPr bwMode="auto">
          <a:xfrm>
            <a:off x="588263" y="1307407"/>
            <a:ext cx="11018520" cy="838200"/>
          </a:xfrm>
          <a:prstGeom prst="roundRect">
            <a:avLst/>
          </a:prstGeom>
          <a:solidFill>
            <a:schemeClr val="bg1"/>
          </a:solidFill>
          <a:ln>
            <a:solidFill>
              <a:srgbClr val="0070C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r>
              <a:rPr lang="en-US" sz="1800" b="0" i="0" dirty="0">
                <a:solidFill>
                  <a:srgbClr val="0070C0"/>
                </a:solidFill>
              </a:rPr>
              <a:t>When connected to contained AG, users will only see databases in the contained AG, plus </a:t>
            </a:r>
            <a:r>
              <a:rPr lang="en-US" sz="1800" b="0" i="0" dirty="0" err="1">
                <a:solidFill>
                  <a:srgbClr val="0070C0"/>
                </a:solidFill>
              </a:rPr>
              <a:t>tempdb</a:t>
            </a:r>
            <a:r>
              <a:rPr lang="en-US" sz="1800" b="0" i="0" dirty="0">
                <a:solidFill>
                  <a:srgbClr val="0070C0"/>
                </a:solidFill>
              </a:rPr>
              <a:t>. </a:t>
            </a:r>
            <a:r>
              <a:rPr lang="en-US" sz="1800" dirty="0">
                <a:solidFill>
                  <a:srgbClr val="0070C0"/>
                </a:solidFill>
              </a:rPr>
              <a:t>That said, non-contained databases can still be accessed using a 4-part name or USE command.</a:t>
            </a:r>
          </a:p>
        </p:txBody>
      </p:sp>
      <p:sp>
        <p:nvSpPr>
          <p:cNvPr id="4" name="Rectangle: Rounded Corners 3">
            <a:extLst>
              <a:ext uri="{FF2B5EF4-FFF2-40B4-BE49-F238E27FC236}">
                <a16:creationId xmlns:a16="http://schemas.microsoft.com/office/drawing/2014/main" id="{6FFB14BE-BE91-286F-A45A-62128051C936}"/>
              </a:ext>
            </a:extLst>
          </p:cNvPr>
          <p:cNvSpPr/>
          <p:nvPr/>
        </p:nvSpPr>
        <p:spPr bwMode="auto">
          <a:xfrm>
            <a:off x="588263" y="2345989"/>
            <a:ext cx="11018520" cy="838200"/>
          </a:xfrm>
          <a:prstGeom prst="roundRect">
            <a:avLst/>
          </a:prstGeom>
          <a:solidFill>
            <a:schemeClr val="bg1"/>
          </a:solidFill>
          <a:ln>
            <a:solidFill>
              <a:srgbClr val="0070C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r>
              <a:rPr lang="en-US" sz="1800" b="0" i="0">
                <a:solidFill>
                  <a:srgbClr val="0070C0"/>
                </a:solidFill>
              </a:rPr>
              <a:t>At instance level, contained AG master and msdb names will be [contained AG]_master, and [contained AG]_msdb. Inside contained AG, their names are master and msdb.</a:t>
            </a:r>
            <a:endParaRPr lang="en-US" sz="1800" dirty="0">
              <a:solidFill>
                <a:srgbClr val="0070C0"/>
              </a:solidFill>
            </a:endParaRPr>
          </a:p>
        </p:txBody>
      </p:sp>
      <p:sp>
        <p:nvSpPr>
          <p:cNvPr id="5" name="Rectangle: Rounded Corners 4">
            <a:extLst>
              <a:ext uri="{FF2B5EF4-FFF2-40B4-BE49-F238E27FC236}">
                <a16:creationId xmlns:a16="http://schemas.microsoft.com/office/drawing/2014/main" id="{0F8E2C9B-E2AD-955B-C1AE-F12BDCA1D83D}"/>
              </a:ext>
            </a:extLst>
          </p:cNvPr>
          <p:cNvSpPr/>
          <p:nvPr/>
        </p:nvSpPr>
        <p:spPr bwMode="auto">
          <a:xfrm>
            <a:off x="586740" y="3384571"/>
            <a:ext cx="11018520" cy="838200"/>
          </a:xfrm>
          <a:prstGeom prst="roundRect">
            <a:avLst/>
          </a:prstGeom>
          <a:solidFill>
            <a:schemeClr val="bg1"/>
          </a:solidFill>
          <a:ln>
            <a:solidFill>
              <a:srgbClr val="0070C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r>
              <a:rPr lang="en-US" sz="1800" b="0" i="0" dirty="0">
                <a:solidFill>
                  <a:srgbClr val="0070C0"/>
                </a:solidFill>
              </a:rPr>
              <a:t>Database ID for contained AG master is 1 from inside contained AG, but something else when connected to the external instance.</a:t>
            </a:r>
            <a:endParaRPr lang="en-US" sz="1800" dirty="0">
              <a:solidFill>
                <a:srgbClr val="0070C0"/>
              </a:solidFill>
            </a:endParaRPr>
          </a:p>
        </p:txBody>
      </p:sp>
      <p:sp>
        <p:nvSpPr>
          <p:cNvPr id="6" name="Rectangle: Rounded Corners 5">
            <a:extLst>
              <a:ext uri="{FF2B5EF4-FFF2-40B4-BE49-F238E27FC236}">
                <a16:creationId xmlns:a16="http://schemas.microsoft.com/office/drawing/2014/main" id="{10445EC9-D366-F853-2A25-54E30D161FFA}"/>
              </a:ext>
            </a:extLst>
          </p:cNvPr>
          <p:cNvSpPr/>
          <p:nvPr/>
        </p:nvSpPr>
        <p:spPr bwMode="auto">
          <a:xfrm>
            <a:off x="586740" y="4423153"/>
            <a:ext cx="11018520" cy="838200"/>
          </a:xfrm>
          <a:prstGeom prst="roundRect">
            <a:avLst/>
          </a:prstGeom>
          <a:solidFill>
            <a:schemeClr val="bg1"/>
          </a:solidFill>
          <a:ln>
            <a:solidFill>
              <a:srgbClr val="0070C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r>
              <a:rPr lang="en-US" sz="1800" b="0" i="0">
                <a:solidFill>
                  <a:srgbClr val="0070C0"/>
                </a:solidFill>
                <a:effectLst/>
                <a:latin typeface="Segoe UI" panose="020B0502040204020203" pitchFamily="34" charset="0"/>
              </a:rPr>
              <a:t>Server configuration through sp_configure can be read from contained AG connection but can only be written from instance level</a:t>
            </a:r>
            <a:endParaRPr lang="en-US" sz="1800" dirty="0">
              <a:solidFill>
                <a:srgbClr val="0070C0"/>
              </a:solidFill>
            </a:endParaRPr>
          </a:p>
        </p:txBody>
      </p:sp>
      <p:sp>
        <p:nvSpPr>
          <p:cNvPr id="7" name="Rectangle: Rounded Corners 6">
            <a:extLst>
              <a:ext uri="{FF2B5EF4-FFF2-40B4-BE49-F238E27FC236}">
                <a16:creationId xmlns:a16="http://schemas.microsoft.com/office/drawing/2014/main" id="{C8FDF233-E707-40D4-EF1A-51A07AFE8830}"/>
              </a:ext>
            </a:extLst>
          </p:cNvPr>
          <p:cNvSpPr/>
          <p:nvPr/>
        </p:nvSpPr>
        <p:spPr bwMode="auto">
          <a:xfrm>
            <a:off x="586740" y="5461735"/>
            <a:ext cx="11018520" cy="838200"/>
          </a:xfrm>
          <a:prstGeom prst="roundRect">
            <a:avLst/>
          </a:prstGeom>
          <a:solidFill>
            <a:schemeClr val="bg1"/>
          </a:solidFill>
          <a:ln>
            <a:solidFill>
              <a:srgbClr val="0070C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r>
              <a:rPr lang="en-US" sz="1800" b="0" i="0" dirty="0">
                <a:solidFill>
                  <a:srgbClr val="0070C0"/>
                </a:solidFill>
                <a:effectLst/>
                <a:latin typeface="Segoe UI" panose="020B0502040204020203" pitchFamily="34" charset="0"/>
              </a:rPr>
              <a:t>From contained AG connections, sysadmin is able to perform instance level operations, such as shutting down SQL Server. </a:t>
            </a:r>
            <a:r>
              <a:rPr lang="en-US" sz="1800" b="1" i="0" dirty="0">
                <a:solidFill>
                  <a:srgbClr val="FF0000"/>
                </a:solidFill>
                <a:effectLst/>
                <a:latin typeface="Segoe UI" panose="020B0502040204020203" pitchFamily="34" charset="0"/>
              </a:rPr>
              <a:t>Contained AG is NOT a security boundary!</a:t>
            </a:r>
            <a:endParaRPr lang="en-US" sz="1800" b="1" dirty="0">
              <a:solidFill>
                <a:srgbClr val="FF0000"/>
              </a:solidFill>
            </a:endParaRPr>
          </a:p>
        </p:txBody>
      </p:sp>
    </p:spTree>
    <p:extLst>
      <p:ext uri="{BB962C8B-B14F-4D97-AF65-F5344CB8AC3E}">
        <p14:creationId xmlns:p14="http://schemas.microsoft.com/office/powerpoint/2010/main" val="6039058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749DEFF-8183-5820-2871-BE4FCDC2DE9A}"/>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dirty="0">
                <a:solidFill>
                  <a:srgbClr val="FF0000"/>
                </a:solidFill>
              </a:rPr>
              <a:t>How does it play with other features?</a:t>
            </a:r>
            <a:endParaRPr lang="en-US" b="0" kern="1200" cap="none" spc="-50" baseline="0" dirty="0">
              <a:ln w="3175">
                <a:noFill/>
              </a:ln>
              <a:solidFill>
                <a:srgbClr val="FF0000"/>
              </a:solidFill>
              <a:effectLst/>
              <a:latin typeface="+mj-lt"/>
              <a:ea typeface="+mn-ea"/>
              <a:cs typeface="Segoe UI" pitchFamily="34" charset="0"/>
            </a:endParaRPr>
          </a:p>
        </p:txBody>
      </p:sp>
      <p:sp>
        <p:nvSpPr>
          <p:cNvPr id="12" name="Rectangle: Rounded Corners 11">
            <a:extLst>
              <a:ext uri="{FF2B5EF4-FFF2-40B4-BE49-F238E27FC236}">
                <a16:creationId xmlns:a16="http://schemas.microsoft.com/office/drawing/2014/main" id="{10D9BC0A-B59E-2AF0-6B88-7555F0791BFB}"/>
              </a:ext>
            </a:extLst>
          </p:cNvPr>
          <p:cNvSpPr/>
          <p:nvPr/>
        </p:nvSpPr>
        <p:spPr bwMode="auto">
          <a:xfrm>
            <a:off x="819916" y="2411682"/>
            <a:ext cx="4707581" cy="2324699"/>
          </a:xfrm>
          <a:prstGeom prst="roundRect">
            <a:avLst/>
          </a:prstGeom>
          <a:solidFill>
            <a:schemeClr val="bg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algn="l" defTabSz="932472" fontAlgn="base">
              <a:lnSpc>
                <a:spcPct val="150000"/>
              </a:lnSpc>
              <a:spcBef>
                <a:spcPct val="0"/>
              </a:spcBef>
              <a:spcAft>
                <a:spcPct val="0"/>
              </a:spcAft>
              <a:buFont typeface="Wingdings" panose="05000000000000000000" pitchFamily="2" charset="2"/>
              <a:buChar char="ü"/>
            </a:pPr>
            <a:r>
              <a:rPr lang="en-CA" sz="2000" dirty="0">
                <a:solidFill>
                  <a:srgbClr val="0070C0"/>
                </a:solidFill>
                <a:ea typeface="Segoe UI" pitchFamily="34" charset="0"/>
                <a:cs typeface="Segoe UI" pitchFamily="34" charset="0"/>
              </a:rPr>
              <a:t>Change Data Capture (CDC)</a:t>
            </a:r>
          </a:p>
          <a:p>
            <a:pPr marL="342900" indent="-342900" algn="l" defTabSz="932472" fontAlgn="base">
              <a:lnSpc>
                <a:spcPct val="150000"/>
              </a:lnSpc>
              <a:spcBef>
                <a:spcPct val="0"/>
              </a:spcBef>
              <a:spcAft>
                <a:spcPct val="0"/>
              </a:spcAft>
              <a:buFont typeface="Wingdings" panose="05000000000000000000" pitchFamily="2" charset="2"/>
              <a:buChar char="ü"/>
            </a:pPr>
            <a:r>
              <a:rPr lang="en-CA" sz="2000" dirty="0">
                <a:solidFill>
                  <a:srgbClr val="0070C0"/>
                </a:solidFill>
                <a:ea typeface="Segoe UI" pitchFamily="34" charset="0"/>
                <a:cs typeface="Segoe UI" pitchFamily="34" charset="0"/>
              </a:rPr>
              <a:t>Log Shipping (of Primary)</a:t>
            </a:r>
          </a:p>
          <a:p>
            <a:pPr marL="342900" indent="-342900" algn="l" defTabSz="932472" fontAlgn="base">
              <a:lnSpc>
                <a:spcPct val="150000"/>
              </a:lnSpc>
              <a:spcBef>
                <a:spcPct val="0"/>
              </a:spcBef>
              <a:spcAft>
                <a:spcPct val="0"/>
              </a:spcAft>
              <a:buFont typeface="Wingdings" panose="05000000000000000000" pitchFamily="2" charset="2"/>
              <a:buChar char="ü"/>
            </a:pPr>
            <a:r>
              <a:rPr lang="en-CA" sz="2000" dirty="0">
                <a:solidFill>
                  <a:srgbClr val="0070C0"/>
                </a:solidFill>
                <a:ea typeface="Segoe UI" pitchFamily="34" charset="0"/>
                <a:cs typeface="Segoe UI" pitchFamily="34" charset="0"/>
              </a:rPr>
              <a:t>Transparent Data </a:t>
            </a:r>
            <a:r>
              <a:rPr lang="en-CA" sz="1800" dirty="0">
                <a:solidFill>
                  <a:srgbClr val="0070C0"/>
                </a:solidFill>
                <a:ea typeface="Segoe UI" pitchFamily="34" charset="0"/>
                <a:cs typeface="Segoe UI" pitchFamily="34" charset="0"/>
              </a:rPr>
              <a:t>Encryption</a:t>
            </a:r>
            <a:r>
              <a:rPr lang="en-CA" sz="2000" dirty="0">
                <a:solidFill>
                  <a:srgbClr val="0070C0"/>
                </a:solidFill>
                <a:ea typeface="Segoe UI" pitchFamily="34" charset="0"/>
                <a:cs typeface="Segoe UI" pitchFamily="34" charset="0"/>
              </a:rPr>
              <a:t> (TDE)</a:t>
            </a:r>
          </a:p>
        </p:txBody>
      </p:sp>
      <p:sp>
        <p:nvSpPr>
          <p:cNvPr id="14" name="Rectangle: Rounded Corners 13">
            <a:extLst>
              <a:ext uri="{FF2B5EF4-FFF2-40B4-BE49-F238E27FC236}">
                <a16:creationId xmlns:a16="http://schemas.microsoft.com/office/drawing/2014/main" id="{D2D3EAF7-5022-9682-2445-97297AF267DE}"/>
              </a:ext>
            </a:extLst>
          </p:cNvPr>
          <p:cNvSpPr/>
          <p:nvPr/>
        </p:nvSpPr>
        <p:spPr bwMode="auto">
          <a:xfrm>
            <a:off x="6664505" y="2411682"/>
            <a:ext cx="4707580" cy="2324699"/>
          </a:xfrm>
          <a:prstGeom prst="roundRect">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150000"/>
              </a:lnSpc>
              <a:spcBef>
                <a:spcPct val="0"/>
              </a:spcBef>
              <a:spcAft>
                <a:spcPct val="0"/>
              </a:spcAft>
              <a:buFont typeface="Segoe UI" panose="020B0502040204020203" pitchFamily="34" charset="0"/>
              <a:buChar char="ꓫ"/>
            </a:pPr>
            <a:r>
              <a:rPr lang="en-CA" sz="2000" dirty="0">
                <a:solidFill>
                  <a:srgbClr val="FF0000"/>
                </a:solidFill>
                <a:cs typeface="Segoe UI" pitchFamily="34" charset="0"/>
              </a:rPr>
              <a:t>Replication (all types)</a:t>
            </a:r>
          </a:p>
          <a:p>
            <a:pPr marL="342900" indent="-342900" defTabSz="932472" fontAlgn="base">
              <a:lnSpc>
                <a:spcPct val="150000"/>
              </a:lnSpc>
              <a:spcBef>
                <a:spcPct val="0"/>
              </a:spcBef>
              <a:spcAft>
                <a:spcPct val="0"/>
              </a:spcAft>
              <a:buFont typeface="Segoe UI" panose="020B0502040204020203" pitchFamily="34" charset="0"/>
              <a:buChar char="ꓫ"/>
            </a:pPr>
            <a:r>
              <a:rPr lang="en-CA" sz="2000" dirty="0">
                <a:solidFill>
                  <a:srgbClr val="FF0000"/>
                </a:solidFill>
                <a:cs typeface="Segoe UI" pitchFamily="34" charset="0"/>
              </a:rPr>
              <a:t>Log Shipping (of Secondary)</a:t>
            </a:r>
          </a:p>
          <a:p>
            <a:pPr marL="342900" indent="-342900" defTabSz="932472" fontAlgn="base">
              <a:lnSpc>
                <a:spcPct val="150000"/>
              </a:lnSpc>
              <a:spcBef>
                <a:spcPct val="0"/>
              </a:spcBef>
              <a:spcAft>
                <a:spcPct val="0"/>
              </a:spcAft>
              <a:buFont typeface="Segoe UI" panose="020B0502040204020203" pitchFamily="34" charset="0"/>
              <a:buChar char="ꓫ"/>
            </a:pPr>
            <a:r>
              <a:rPr lang="en-CA" sz="2000" dirty="0">
                <a:solidFill>
                  <a:srgbClr val="FF0000"/>
                </a:solidFill>
                <a:cs typeface="Segoe UI" pitchFamily="34" charset="0"/>
              </a:rPr>
              <a:t>Distributed AG</a:t>
            </a:r>
          </a:p>
        </p:txBody>
      </p:sp>
      <p:sp>
        <p:nvSpPr>
          <p:cNvPr id="15" name="TextBox 14">
            <a:extLst>
              <a:ext uri="{FF2B5EF4-FFF2-40B4-BE49-F238E27FC236}">
                <a16:creationId xmlns:a16="http://schemas.microsoft.com/office/drawing/2014/main" id="{7723371C-B4F7-94FB-769F-711CA6223FB7}"/>
              </a:ext>
            </a:extLst>
          </p:cNvPr>
          <p:cNvSpPr txBox="1"/>
          <p:nvPr/>
        </p:nvSpPr>
        <p:spPr>
          <a:xfrm>
            <a:off x="1318264" y="1902213"/>
            <a:ext cx="3291840" cy="430887"/>
          </a:xfrm>
          <a:prstGeom prst="rect">
            <a:avLst/>
          </a:prstGeom>
          <a:noFill/>
        </p:spPr>
        <p:txBody>
          <a:bodyPr wrap="square" lIns="0" tIns="0" rIns="0" bIns="0" rtlCol="0">
            <a:spAutoFit/>
          </a:bodyPr>
          <a:lstStyle/>
          <a:p>
            <a:pPr algn="ctr"/>
            <a:r>
              <a:rPr lang="en-CA" sz="2800" b="1" dirty="0">
                <a:solidFill>
                  <a:srgbClr val="0070C0"/>
                </a:solidFill>
              </a:rPr>
              <a:t>SUPPORTED</a:t>
            </a:r>
          </a:p>
        </p:txBody>
      </p:sp>
      <p:sp>
        <p:nvSpPr>
          <p:cNvPr id="16" name="TextBox 15">
            <a:extLst>
              <a:ext uri="{FF2B5EF4-FFF2-40B4-BE49-F238E27FC236}">
                <a16:creationId xmlns:a16="http://schemas.microsoft.com/office/drawing/2014/main" id="{19A5E17E-BBC1-AA6B-88AC-C4585D19FE0C}"/>
              </a:ext>
            </a:extLst>
          </p:cNvPr>
          <p:cNvSpPr txBox="1"/>
          <p:nvPr/>
        </p:nvSpPr>
        <p:spPr>
          <a:xfrm>
            <a:off x="7581896" y="1902213"/>
            <a:ext cx="3291840" cy="430887"/>
          </a:xfrm>
          <a:prstGeom prst="rect">
            <a:avLst/>
          </a:prstGeom>
          <a:noFill/>
        </p:spPr>
        <p:txBody>
          <a:bodyPr wrap="square" lIns="0" tIns="0" rIns="0" bIns="0" rtlCol="0">
            <a:spAutoFit/>
          </a:bodyPr>
          <a:lstStyle/>
          <a:p>
            <a:pPr algn="ctr"/>
            <a:r>
              <a:rPr lang="en-CA" sz="2800" b="1" dirty="0">
                <a:solidFill>
                  <a:srgbClr val="FF0000"/>
                </a:solidFill>
              </a:rPr>
              <a:t>UNSUPPORTED</a:t>
            </a:r>
          </a:p>
        </p:txBody>
      </p:sp>
      <p:sp>
        <p:nvSpPr>
          <p:cNvPr id="17" name="TextBox 16">
            <a:extLst>
              <a:ext uri="{FF2B5EF4-FFF2-40B4-BE49-F238E27FC236}">
                <a16:creationId xmlns:a16="http://schemas.microsoft.com/office/drawing/2014/main" id="{EBCB1416-AD0F-0E40-5218-D6499C67F2CE}"/>
              </a:ext>
            </a:extLst>
          </p:cNvPr>
          <p:cNvSpPr txBox="1"/>
          <p:nvPr/>
        </p:nvSpPr>
        <p:spPr>
          <a:xfrm>
            <a:off x="588263" y="5772919"/>
            <a:ext cx="8241891" cy="307777"/>
          </a:xfrm>
          <a:prstGeom prst="rect">
            <a:avLst/>
          </a:prstGeom>
          <a:noFill/>
        </p:spPr>
        <p:txBody>
          <a:bodyPr wrap="square">
            <a:spAutoFit/>
          </a:bodyPr>
          <a:lstStyle/>
          <a:p>
            <a:r>
              <a:rPr lang="en-US" sz="1400" dirty="0">
                <a:solidFill>
                  <a:srgbClr val="FF0000"/>
                </a:solidFill>
                <a:hlinkClick r:id="rId2">
                  <a:extLst>
                    <a:ext uri="{A12FA001-AC4F-418D-AE19-62706E023703}">
                      <ahyp:hlinkClr xmlns:ahyp="http://schemas.microsoft.com/office/drawing/2018/hyperlinkcolor" val="tx"/>
                    </a:ext>
                  </a:extLst>
                </a:hlinkClick>
              </a:rPr>
              <a:t>What is a contained availability group? - SQL Server Always On | Microsoft Learn</a:t>
            </a:r>
            <a:endParaRPr lang="en-CA" sz="1400" dirty="0">
              <a:solidFill>
                <a:srgbClr val="FF0000"/>
              </a:solidFill>
            </a:endParaRPr>
          </a:p>
        </p:txBody>
      </p:sp>
      <p:sp>
        <p:nvSpPr>
          <p:cNvPr id="18" name="TextBox 17">
            <a:extLst>
              <a:ext uri="{FF2B5EF4-FFF2-40B4-BE49-F238E27FC236}">
                <a16:creationId xmlns:a16="http://schemas.microsoft.com/office/drawing/2014/main" id="{E2D649AB-A9D5-DEEA-B4F0-7100AA484062}"/>
              </a:ext>
            </a:extLst>
          </p:cNvPr>
          <p:cNvSpPr txBox="1"/>
          <p:nvPr/>
        </p:nvSpPr>
        <p:spPr>
          <a:xfrm>
            <a:off x="588263" y="5342032"/>
            <a:ext cx="9303882" cy="369332"/>
          </a:xfrm>
          <a:prstGeom prst="rect">
            <a:avLst/>
          </a:prstGeom>
          <a:noFill/>
        </p:spPr>
        <p:txBody>
          <a:bodyPr wrap="square" lIns="0" tIns="0" rIns="0" bIns="0" rtlCol="0">
            <a:spAutoFit/>
          </a:bodyPr>
          <a:lstStyle/>
          <a:p>
            <a:pPr algn="l"/>
            <a:r>
              <a:rPr lang="en-CA" sz="2400" dirty="0">
                <a:solidFill>
                  <a:srgbClr val="0070C0"/>
                </a:solidFill>
              </a:rPr>
              <a:t>Want to learn more about Contained AG’s interoperability?</a:t>
            </a:r>
          </a:p>
        </p:txBody>
      </p:sp>
    </p:spTree>
    <p:extLst>
      <p:ext uri="{BB962C8B-B14F-4D97-AF65-F5344CB8AC3E}">
        <p14:creationId xmlns:p14="http://schemas.microsoft.com/office/powerpoint/2010/main" val="359572364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rawing of a person thinking&#10;&#10;Description automatically generated">
            <a:extLst>
              <a:ext uri="{FF2B5EF4-FFF2-40B4-BE49-F238E27FC236}">
                <a16:creationId xmlns:a16="http://schemas.microsoft.com/office/drawing/2014/main" id="{DC069058-BF8F-F7C0-C581-0553F2E9683F}"/>
              </a:ext>
            </a:extLst>
          </p:cNvPr>
          <p:cNvPicPr>
            <a:picLocks noChangeAspect="1"/>
          </p:cNvPicPr>
          <p:nvPr/>
        </p:nvPicPr>
        <p:blipFill>
          <a:blip r:embed="rId3">
            <a:alphaModFix amt="47000"/>
          </a:blip>
          <a:stretch>
            <a:fillRect/>
          </a:stretch>
        </p:blipFill>
        <p:spPr>
          <a:xfrm flipH="1">
            <a:off x="8263420" y="0"/>
            <a:ext cx="3928580" cy="4660490"/>
          </a:xfrm>
          <a:prstGeom prst="rect">
            <a:avLst/>
          </a:prstGeom>
        </p:spPr>
      </p:pic>
      <p:sp>
        <p:nvSpPr>
          <p:cNvPr id="13" name="Title 1">
            <a:extLst>
              <a:ext uri="{FF2B5EF4-FFF2-40B4-BE49-F238E27FC236}">
                <a16:creationId xmlns:a16="http://schemas.microsoft.com/office/drawing/2014/main" id="{A749DEFF-8183-5820-2871-BE4FCDC2DE9A}"/>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dirty="0">
                <a:solidFill>
                  <a:srgbClr val="FF0000"/>
                </a:solidFill>
              </a:rPr>
              <a:t>FAQs</a:t>
            </a:r>
            <a:endParaRPr lang="en-US" b="0" kern="1200" cap="none" spc="-50" baseline="0" dirty="0">
              <a:ln w="3175">
                <a:noFill/>
              </a:ln>
              <a:solidFill>
                <a:srgbClr val="FF0000"/>
              </a:solidFill>
              <a:effectLst/>
              <a:latin typeface="+mj-lt"/>
              <a:ea typeface="+mn-ea"/>
              <a:cs typeface="Segoe UI" pitchFamily="34" charset="0"/>
            </a:endParaRPr>
          </a:p>
        </p:txBody>
      </p:sp>
      <p:graphicFrame>
        <p:nvGraphicFramePr>
          <p:cNvPr id="2" name="Diagram 1">
            <a:extLst>
              <a:ext uri="{FF2B5EF4-FFF2-40B4-BE49-F238E27FC236}">
                <a16:creationId xmlns:a16="http://schemas.microsoft.com/office/drawing/2014/main" id="{EB7A8459-EE46-1AA1-CA46-881A622A8043}"/>
              </a:ext>
            </a:extLst>
          </p:cNvPr>
          <p:cNvGraphicFramePr/>
          <p:nvPr>
            <p:extLst>
              <p:ext uri="{D42A27DB-BD31-4B8C-83A1-F6EECF244321}">
                <p14:modId xmlns:p14="http://schemas.microsoft.com/office/powerpoint/2010/main" val="477800560"/>
              </p:ext>
            </p:extLst>
          </p:nvPr>
        </p:nvGraphicFramePr>
        <p:xfrm>
          <a:off x="809522" y="1011198"/>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139124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6FDD-5646-4CAE-C24F-10C6AC237337}"/>
              </a:ext>
            </a:extLst>
          </p:cNvPr>
          <p:cNvSpPr txBox="1">
            <a:spLocks/>
          </p:cNvSpPr>
          <p:nvPr/>
        </p:nvSpPr>
        <p:spPr>
          <a:xfrm>
            <a:off x="584200" y="3035178"/>
            <a:ext cx="9144000" cy="4985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solidFill>
                  <a:srgbClr val="0070C0"/>
                </a:solidFill>
              </a:rPr>
              <a:t>Thank you!</a:t>
            </a:r>
            <a:endParaRPr lang="en-CA" dirty="0">
              <a:solidFill>
                <a:srgbClr val="0070C0"/>
              </a:solidFill>
            </a:endParaRPr>
          </a:p>
        </p:txBody>
      </p:sp>
      <p:pic>
        <p:nvPicPr>
          <p:cNvPr id="4" name="Picture 3" descr="A close-up of a logo&#10;&#10;Description automatically generated">
            <a:extLst>
              <a:ext uri="{FF2B5EF4-FFF2-40B4-BE49-F238E27FC236}">
                <a16:creationId xmlns:a16="http://schemas.microsoft.com/office/drawing/2014/main" id="{2FB5A013-6A47-0489-76BE-4F1386288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00" y="6000750"/>
            <a:ext cx="2101850" cy="684572"/>
          </a:xfrm>
          <a:prstGeom prst="rect">
            <a:avLst/>
          </a:prstGeom>
        </p:spPr>
      </p:pic>
      <p:pic>
        <p:nvPicPr>
          <p:cNvPr id="5" name="Picture 4" descr="A group of people sitting in chairs in front of a blue stage&#10;&#10;Description automatically generated">
            <a:extLst>
              <a:ext uri="{FF2B5EF4-FFF2-40B4-BE49-F238E27FC236}">
                <a16:creationId xmlns:a16="http://schemas.microsoft.com/office/drawing/2014/main" id="{AACF2ADA-DC8C-9607-9F5A-E437505C02B1}"/>
              </a:ext>
            </a:extLst>
          </p:cNvPr>
          <p:cNvPicPr>
            <a:picLocks noChangeAspect="1"/>
          </p:cNvPicPr>
          <p:nvPr/>
        </p:nvPicPr>
        <p:blipFill>
          <a:blip r:embed="rId4"/>
          <a:stretch>
            <a:fillRect/>
          </a:stretch>
        </p:blipFill>
        <p:spPr>
          <a:xfrm>
            <a:off x="5334000" y="0"/>
            <a:ext cx="6858000" cy="6858000"/>
          </a:xfrm>
          <a:prstGeom prst="rect">
            <a:avLst/>
          </a:prstGeom>
        </p:spPr>
      </p:pic>
    </p:spTree>
    <p:extLst>
      <p:ext uri="{BB962C8B-B14F-4D97-AF65-F5344CB8AC3E}">
        <p14:creationId xmlns:p14="http://schemas.microsoft.com/office/powerpoint/2010/main" val="280840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749DEFF-8183-5820-2871-BE4FCDC2DE9A}"/>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b="0" kern="1200" cap="none" spc="-50" baseline="0" dirty="0">
                <a:ln w="3175">
                  <a:noFill/>
                </a:ln>
                <a:solidFill>
                  <a:srgbClr val="FF0000"/>
                </a:solidFill>
                <a:effectLst/>
                <a:latin typeface="+mj-lt"/>
                <a:ea typeface="+mn-ea"/>
                <a:cs typeface="Segoe UI" pitchFamily="34" charset="0"/>
              </a:rPr>
              <a:t>What is the problem?</a:t>
            </a:r>
          </a:p>
        </p:txBody>
      </p:sp>
      <p:sp>
        <p:nvSpPr>
          <p:cNvPr id="11" name="TextBox 10">
            <a:extLst>
              <a:ext uri="{FF2B5EF4-FFF2-40B4-BE49-F238E27FC236}">
                <a16:creationId xmlns:a16="http://schemas.microsoft.com/office/drawing/2014/main" id="{C95C8957-C5EC-0BF8-D78C-F6AC1A248D10}"/>
              </a:ext>
            </a:extLst>
          </p:cNvPr>
          <p:cNvSpPr txBox="1"/>
          <p:nvPr/>
        </p:nvSpPr>
        <p:spPr>
          <a:xfrm>
            <a:off x="712021" y="1435101"/>
            <a:ext cx="4233606" cy="4833938"/>
          </a:xfrm>
          <a:prstGeom prst="rect">
            <a:avLst/>
          </a:prstGeom>
        </p:spPr>
        <p:txBody>
          <a:bodyPr vert="horz" wrap="square" lIns="0" tIns="0" rIns="0" bIns="0" rtlCol="0">
            <a:normAutofit/>
          </a:bodyPr>
          <a:lstStyle/>
          <a:p>
            <a:pPr defTabSz="932742">
              <a:spcBef>
                <a:spcPct val="20000"/>
              </a:spcBef>
              <a:buSzPct val="90000"/>
              <a:buFont typeface="Wingdings" panose="05000000000000000000" pitchFamily="2" charset="2"/>
              <a:buChar char=""/>
            </a:pPr>
            <a:r>
              <a:rPr lang="en-US" sz="2400" b="1" dirty="0">
                <a:solidFill>
                  <a:srgbClr val="0070C0"/>
                </a:solidFill>
              </a:rPr>
              <a:t>How do we sync these?</a:t>
            </a:r>
          </a:p>
          <a:p>
            <a:pPr marL="342900" indent="-342900" defTabSz="932742">
              <a:spcBef>
                <a:spcPct val="20000"/>
              </a:spcBef>
              <a:buSzPct val="90000"/>
              <a:buFont typeface="Wingdings" panose="05000000000000000000" pitchFamily="2" charset="2"/>
              <a:buChar char=""/>
            </a:pPr>
            <a:r>
              <a:rPr lang="en-US" sz="2400" dirty="0">
                <a:solidFill>
                  <a:srgbClr val="0070C0"/>
                </a:solidFill>
              </a:rPr>
              <a:t>SQL Agent Jobs</a:t>
            </a:r>
          </a:p>
          <a:p>
            <a:pPr marL="342900" indent="-342900" defTabSz="932742">
              <a:spcBef>
                <a:spcPct val="20000"/>
              </a:spcBef>
              <a:buSzPct val="90000"/>
              <a:buFont typeface="Wingdings" panose="05000000000000000000" pitchFamily="2" charset="2"/>
              <a:buChar char=""/>
            </a:pPr>
            <a:r>
              <a:rPr lang="en-US" sz="2400" dirty="0">
                <a:solidFill>
                  <a:srgbClr val="0070C0"/>
                </a:solidFill>
              </a:rPr>
              <a:t>Logins and permissions</a:t>
            </a:r>
          </a:p>
          <a:p>
            <a:pPr marL="342900" indent="-342900" defTabSz="932742">
              <a:spcBef>
                <a:spcPct val="20000"/>
              </a:spcBef>
              <a:buSzPct val="90000"/>
              <a:buFont typeface="Wingdings" panose="05000000000000000000" pitchFamily="2" charset="2"/>
              <a:buChar char=""/>
            </a:pPr>
            <a:r>
              <a:rPr lang="en-US" sz="2400" dirty="0">
                <a:solidFill>
                  <a:srgbClr val="0070C0"/>
                </a:solidFill>
              </a:rPr>
              <a:t>Linked Servers</a:t>
            </a:r>
          </a:p>
          <a:p>
            <a:pPr marL="342900" indent="-342900" defTabSz="932742">
              <a:spcBef>
                <a:spcPct val="20000"/>
              </a:spcBef>
              <a:buSzPct val="90000"/>
              <a:buFont typeface="Wingdings" panose="05000000000000000000" pitchFamily="2" charset="2"/>
              <a:buChar char=""/>
            </a:pPr>
            <a:r>
              <a:rPr lang="en-US" sz="2400" dirty="0">
                <a:solidFill>
                  <a:srgbClr val="0070C0"/>
                </a:solidFill>
              </a:rPr>
              <a:t>Alerts</a:t>
            </a:r>
          </a:p>
          <a:p>
            <a:pPr marL="342900" indent="-342900" defTabSz="932742">
              <a:spcBef>
                <a:spcPct val="20000"/>
              </a:spcBef>
              <a:buSzPct val="90000"/>
              <a:buFont typeface="Wingdings" panose="05000000000000000000" pitchFamily="2" charset="2"/>
              <a:buChar char=""/>
            </a:pPr>
            <a:r>
              <a:rPr lang="en-US" sz="2400" dirty="0">
                <a:solidFill>
                  <a:srgbClr val="0070C0"/>
                </a:solidFill>
              </a:rPr>
              <a:t>Operators</a:t>
            </a:r>
          </a:p>
          <a:p>
            <a:pPr marL="342900" indent="-342900" defTabSz="932742">
              <a:spcBef>
                <a:spcPct val="20000"/>
              </a:spcBef>
              <a:buSzPct val="90000"/>
              <a:buFont typeface="Wingdings" panose="05000000000000000000" pitchFamily="2" charset="2"/>
              <a:buChar char=""/>
            </a:pPr>
            <a:r>
              <a:rPr lang="en-US" sz="2400" dirty="0">
                <a:solidFill>
                  <a:srgbClr val="0070C0"/>
                </a:solidFill>
              </a:rPr>
              <a:t>etc. (anything stored in master and </a:t>
            </a:r>
            <a:r>
              <a:rPr lang="en-US" sz="2400" dirty="0" err="1">
                <a:solidFill>
                  <a:srgbClr val="0070C0"/>
                </a:solidFill>
              </a:rPr>
              <a:t>msdb</a:t>
            </a:r>
            <a:r>
              <a:rPr lang="en-US" sz="2400" dirty="0">
                <a:solidFill>
                  <a:srgbClr val="0070C0"/>
                </a:solidFill>
              </a:rPr>
              <a:t>)</a:t>
            </a:r>
          </a:p>
        </p:txBody>
      </p:sp>
      <p:grpSp>
        <p:nvGrpSpPr>
          <p:cNvPr id="50" name="Group 49">
            <a:extLst>
              <a:ext uri="{FF2B5EF4-FFF2-40B4-BE49-F238E27FC236}">
                <a16:creationId xmlns:a16="http://schemas.microsoft.com/office/drawing/2014/main" id="{0D2B1B85-12FF-BE96-3485-83E82ACC0FE1}"/>
              </a:ext>
            </a:extLst>
          </p:cNvPr>
          <p:cNvGrpSpPr/>
          <p:nvPr/>
        </p:nvGrpSpPr>
        <p:grpSpPr>
          <a:xfrm>
            <a:off x="4697579" y="1435101"/>
            <a:ext cx="2796842" cy="4500010"/>
            <a:chOff x="4697579" y="1435101"/>
            <a:chExt cx="2796842" cy="4500010"/>
          </a:xfrm>
        </p:grpSpPr>
        <p:grpSp>
          <p:nvGrpSpPr>
            <p:cNvPr id="27" name="Group 26">
              <a:extLst>
                <a:ext uri="{FF2B5EF4-FFF2-40B4-BE49-F238E27FC236}">
                  <a16:creationId xmlns:a16="http://schemas.microsoft.com/office/drawing/2014/main" id="{40CEC394-5F26-8DB9-B5D1-22E8631F4C9B}"/>
                </a:ext>
              </a:extLst>
            </p:cNvPr>
            <p:cNvGrpSpPr/>
            <p:nvPr/>
          </p:nvGrpSpPr>
          <p:grpSpPr>
            <a:xfrm>
              <a:off x="4697579" y="1435101"/>
              <a:ext cx="2796842" cy="4500010"/>
              <a:chOff x="5368103" y="1651408"/>
              <a:chExt cx="2796842" cy="4500010"/>
            </a:xfrm>
          </p:grpSpPr>
          <p:sp>
            <p:nvSpPr>
              <p:cNvPr id="2" name="Rectangle 1">
                <a:extLst>
                  <a:ext uri="{FF2B5EF4-FFF2-40B4-BE49-F238E27FC236}">
                    <a16:creationId xmlns:a16="http://schemas.microsoft.com/office/drawing/2014/main" id="{29C81EC5-5FAB-3C93-E425-C74F190CB4CB}"/>
                  </a:ext>
                </a:extLst>
              </p:cNvPr>
              <p:cNvSpPr/>
              <p:nvPr/>
            </p:nvSpPr>
            <p:spPr bwMode="auto">
              <a:xfrm>
                <a:off x="5368103" y="1651408"/>
                <a:ext cx="2796842" cy="4500010"/>
              </a:xfrm>
              <a:prstGeom prst="rect">
                <a:avLst/>
              </a:prstGeom>
              <a:solidFill>
                <a:schemeClr val="bg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cxnSp>
            <p:nvCxnSpPr>
              <p:cNvPr id="5" name="Straight Connector 4">
                <a:extLst>
                  <a:ext uri="{FF2B5EF4-FFF2-40B4-BE49-F238E27FC236}">
                    <a16:creationId xmlns:a16="http://schemas.microsoft.com/office/drawing/2014/main" id="{A7401253-2038-224F-D5C3-6C121D479CAB}"/>
                  </a:ext>
                </a:extLst>
              </p:cNvPr>
              <p:cNvCxnSpPr>
                <a:cxnSpLocks/>
              </p:cNvCxnSpPr>
              <p:nvPr/>
            </p:nvCxnSpPr>
            <p:spPr>
              <a:xfrm>
                <a:off x="5394036" y="2059709"/>
                <a:ext cx="2770909"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6636023-F427-F62A-BC70-36DE909A4F95}"/>
                  </a:ext>
                </a:extLst>
              </p:cNvPr>
              <p:cNvSpPr txBox="1"/>
              <p:nvPr/>
            </p:nvSpPr>
            <p:spPr>
              <a:xfrm>
                <a:off x="5754253" y="1763226"/>
                <a:ext cx="2050473" cy="184666"/>
              </a:xfrm>
              <a:prstGeom prst="rect">
                <a:avLst/>
              </a:prstGeom>
              <a:noFill/>
            </p:spPr>
            <p:txBody>
              <a:bodyPr wrap="square" lIns="0" tIns="0" rIns="0" bIns="0" rtlCol="0">
                <a:spAutoFit/>
              </a:bodyPr>
              <a:lstStyle/>
              <a:p>
                <a:pPr algn="ctr"/>
                <a:r>
                  <a:rPr lang="en-CA" sz="1200" b="1" dirty="0">
                    <a:solidFill>
                      <a:srgbClr val="FF0000"/>
                    </a:solidFill>
                  </a:rPr>
                  <a:t>SQL AG Replica 1</a:t>
                </a:r>
              </a:p>
            </p:txBody>
          </p:sp>
        </p:grpSp>
        <p:grpSp>
          <p:nvGrpSpPr>
            <p:cNvPr id="28" name="Group 27">
              <a:extLst>
                <a:ext uri="{FF2B5EF4-FFF2-40B4-BE49-F238E27FC236}">
                  <a16:creationId xmlns:a16="http://schemas.microsoft.com/office/drawing/2014/main" id="{B6078540-DEBA-5E47-9B71-DE7D1067A362}"/>
                </a:ext>
              </a:extLst>
            </p:cNvPr>
            <p:cNvGrpSpPr/>
            <p:nvPr/>
          </p:nvGrpSpPr>
          <p:grpSpPr>
            <a:xfrm>
              <a:off x="5496970" y="2139886"/>
              <a:ext cx="1198059" cy="977302"/>
              <a:chOff x="5898131" y="2330301"/>
              <a:chExt cx="1198059" cy="977302"/>
            </a:xfrm>
          </p:grpSpPr>
          <p:grpSp>
            <p:nvGrpSpPr>
              <p:cNvPr id="15" name="Group 14">
                <a:extLst>
                  <a:ext uri="{FF2B5EF4-FFF2-40B4-BE49-F238E27FC236}">
                    <a16:creationId xmlns:a16="http://schemas.microsoft.com/office/drawing/2014/main" id="{13FE4E97-112F-204B-8B39-B954E795A681}"/>
                  </a:ext>
                </a:extLst>
              </p:cNvPr>
              <p:cNvGrpSpPr/>
              <p:nvPr/>
            </p:nvGrpSpPr>
            <p:grpSpPr>
              <a:xfrm>
                <a:off x="5898131" y="2330301"/>
                <a:ext cx="443345" cy="544943"/>
                <a:chOff x="5829034" y="2338169"/>
                <a:chExt cx="443345" cy="544943"/>
              </a:xfrm>
            </p:grpSpPr>
            <p:sp>
              <p:nvSpPr>
                <p:cNvPr id="8" name="Cylinder 7">
                  <a:extLst>
                    <a:ext uri="{FF2B5EF4-FFF2-40B4-BE49-F238E27FC236}">
                      <a16:creationId xmlns:a16="http://schemas.microsoft.com/office/drawing/2014/main" id="{AAA798B4-A597-B8CC-9929-D8909FCC9F99}"/>
                    </a:ext>
                  </a:extLst>
                </p:cNvPr>
                <p:cNvSpPr/>
                <p:nvPr/>
              </p:nvSpPr>
              <p:spPr bwMode="auto">
                <a:xfrm>
                  <a:off x="5829034" y="2338169"/>
                  <a:ext cx="443345" cy="544943"/>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14" name="TextBox 13">
                  <a:extLst>
                    <a:ext uri="{FF2B5EF4-FFF2-40B4-BE49-F238E27FC236}">
                      <a16:creationId xmlns:a16="http://schemas.microsoft.com/office/drawing/2014/main" id="{660D1852-F570-AC2C-B0F6-AA70E0C5772E}"/>
                    </a:ext>
                  </a:extLst>
                </p:cNvPr>
                <p:cNvSpPr txBox="1"/>
                <p:nvPr/>
              </p:nvSpPr>
              <p:spPr>
                <a:xfrm>
                  <a:off x="5886942" y="2508978"/>
                  <a:ext cx="349204" cy="307777"/>
                </a:xfrm>
                <a:prstGeom prst="rect">
                  <a:avLst/>
                </a:prstGeom>
                <a:noFill/>
              </p:spPr>
              <p:txBody>
                <a:bodyPr wrap="square" lIns="0" tIns="0" rIns="0" bIns="0" rtlCol="0">
                  <a:spAutoFit/>
                </a:bodyPr>
                <a:lstStyle/>
                <a:p>
                  <a:pPr algn="l"/>
                  <a:r>
                    <a:rPr lang="en-CA" sz="2000" dirty="0">
                      <a:solidFill>
                        <a:schemeClr val="bg1"/>
                      </a:solidFill>
                    </a:rPr>
                    <a:t>DB</a:t>
                  </a:r>
                </a:p>
              </p:txBody>
            </p:sp>
          </p:grpSp>
          <p:grpSp>
            <p:nvGrpSpPr>
              <p:cNvPr id="16" name="Group 15">
                <a:extLst>
                  <a:ext uri="{FF2B5EF4-FFF2-40B4-BE49-F238E27FC236}">
                    <a16:creationId xmlns:a16="http://schemas.microsoft.com/office/drawing/2014/main" id="{BADAF43F-6B89-9AC9-70EB-FF9D53154573}"/>
                  </a:ext>
                </a:extLst>
              </p:cNvPr>
              <p:cNvGrpSpPr/>
              <p:nvPr/>
            </p:nvGrpSpPr>
            <p:grpSpPr>
              <a:xfrm>
                <a:off x="6652845" y="2330301"/>
                <a:ext cx="443345" cy="544943"/>
                <a:chOff x="5820687" y="2432813"/>
                <a:chExt cx="443345" cy="544943"/>
              </a:xfrm>
            </p:grpSpPr>
            <p:sp>
              <p:nvSpPr>
                <p:cNvPr id="17" name="Cylinder 16">
                  <a:extLst>
                    <a:ext uri="{FF2B5EF4-FFF2-40B4-BE49-F238E27FC236}">
                      <a16:creationId xmlns:a16="http://schemas.microsoft.com/office/drawing/2014/main" id="{A7D0DA56-0118-3138-5E7E-B95F03B44661}"/>
                    </a:ext>
                  </a:extLst>
                </p:cNvPr>
                <p:cNvSpPr/>
                <p:nvPr/>
              </p:nvSpPr>
              <p:spPr bwMode="auto">
                <a:xfrm>
                  <a:off x="5820687" y="2432813"/>
                  <a:ext cx="443345" cy="544943"/>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18" name="TextBox 17">
                  <a:extLst>
                    <a:ext uri="{FF2B5EF4-FFF2-40B4-BE49-F238E27FC236}">
                      <a16:creationId xmlns:a16="http://schemas.microsoft.com/office/drawing/2014/main" id="{760C4BC1-57F7-4439-EEE0-318A5B1F8671}"/>
                    </a:ext>
                  </a:extLst>
                </p:cNvPr>
                <p:cNvSpPr txBox="1"/>
                <p:nvPr/>
              </p:nvSpPr>
              <p:spPr>
                <a:xfrm>
                  <a:off x="5864744" y="2603622"/>
                  <a:ext cx="349204" cy="307777"/>
                </a:xfrm>
                <a:prstGeom prst="rect">
                  <a:avLst/>
                </a:prstGeom>
                <a:noFill/>
              </p:spPr>
              <p:txBody>
                <a:bodyPr wrap="square" lIns="0" tIns="0" rIns="0" bIns="0" rtlCol="0">
                  <a:spAutoFit/>
                </a:bodyPr>
                <a:lstStyle/>
                <a:p>
                  <a:pPr algn="l"/>
                  <a:r>
                    <a:rPr lang="en-CA" sz="2000" dirty="0">
                      <a:solidFill>
                        <a:schemeClr val="bg1"/>
                      </a:solidFill>
                    </a:rPr>
                    <a:t>DB</a:t>
                  </a:r>
                </a:p>
              </p:txBody>
            </p:sp>
          </p:grpSp>
          <p:grpSp>
            <p:nvGrpSpPr>
              <p:cNvPr id="19" name="Group 18">
                <a:extLst>
                  <a:ext uri="{FF2B5EF4-FFF2-40B4-BE49-F238E27FC236}">
                    <a16:creationId xmlns:a16="http://schemas.microsoft.com/office/drawing/2014/main" id="{D9890DAE-9AFB-B762-2B9E-ECCF2C265955}"/>
                  </a:ext>
                </a:extLst>
              </p:cNvPr>
              <p:cNvGrpSpPr/>
              <p:nvPr/>
            </p:nvGrpSpPr>
            <p:grpSpPr>
              <a:xfrm>
                <a:off x="6264031" y="2762660"/>
                <a:ext cx="443345" cy="544943"/>
                <a:chOff x="5820687" y="2432813"/>
                <a:chExt cx="443345" cy="544943"/>
              </a:xfrm>
            </p:grpSpPr>
            <p:sp>
              <p:nvSpPr>
                <p:cNvPr id="20" name="Cylinder 19">
                  <a:extLst>
                    <a:ext uri="{FF2B5EF4-FFF2-40B4-BE49-F238E27FC236}">
                      <a16:creationId xmlns:a16="http://schemas.microsoft.com/office/drawing/2014/main" id="{8A0808AC-3A6B-46BF-D213-9382B1D62753}"/>
                    </a:ext>
                  </a:extLst>
                </p:cNvPr>
                <p:cNvSpPr/>
                <p:nvPr/>
              </p:nvSpPr>
              <p:spPr bwMode="auto">
                <a:xfrm>
                  <a:off x="5820687" y="2432813"/>
                  <a:ext cx="443345" cy="544943"/>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21" name="TextBox 20">
                  <a:extLst>
                    <a:ext uri="{FF2B5EF4-FFF2-40B4-BE49-F238E27FC236}">
                      <a16:creationId xmlns:a16="http://schemas.microsoft.com/office/drawing/2014/main" id="{4A5541DE-DCB7-4A81-16B4-7D9DBB337C11}"/>
                    </a:ext>
                  </a:extLst>
                </p:cNvPr>
                <p:cNvSpPr txBox="1"/>
                <p:nvPr/>
              </p:nvSpPr>
              <p:spPr>
                <a:xfrm>
                  <a:off x="5867757" y="2603622"/>
                  <a:ext cx="349204" cy="307777"/>
                </a:xfrm>
                <a:prstGeom prst="rect">
                  <a:avLst/>
                </a:prstGeom>
                <a:noFill/>
              </p:spPr>
              <p:txBody>
                <a:bodyPr wrap="square" lIns="0" tIns="0" rIns="0" bIns="0" rtlCol="0">
                  <a:spAutoFit/>
                </a:bodyPr>
                <a:lstStyle/>
                <a:p>
                  <a:pPr algn="l"/>
                  <a:r>
                    <a:rPr lang="en-CA" sz="2000" dirty="0">
                      <a:solidFill>
                        <a:schemeClr val="bg1"/>
                      </a:solidFill>
                    </a:rPr>
                    <a:t>DB</a:t>
                  </a:r>
                </a:p>
              </p:txBody>
            </p:sp>
          </p:grpSp>
        </p:grpSp>
        <p:grpSp>
          <p:nvGrpSpPr>
            <p:cNvPr id="37" name="Group 36">
              <a:extLst>
                <a:ext uri="{FF2B5EF4-FFF2-40B4-BE49-F238E27FC236}">
                  <a16:creationId xmlns:a16="http://schemas.microsoft.com/office/drawing/2014/main" id="{A2470CFF-82B2-B557-1A8F-DF13B8EDE0D8}"/>
                </a:ext>
              </a:extLst>
            </p:cNvPr>
            <p:cNvGrpSpPr/>
            <p:nvPr/>
          </p:nvGrpSpPr>
          <p:grpSpPr>
            <a:xfrm>
              <a:off x="4932505" y="3820610"/>
              <a:ext cx="2254518" cy="749317"/>
              <a:chOff x="4932505" y="3552758"/>
              <a:chExt cx="2254518" cy="749317"/>
            </a:xfrm>
          </p:grpSpPr>
          <p:grpSp>
            <p:nvGrpSpPr>
              <p:cNvPr id="30" name="Group 29">
                <a:extLst>
                  <a:ext uri="{FF2B5EF4-FFF2-40B4-BE49-F238E27FC236}">
                    <a16:creationId xmlns:a16="http://schemas.microsoft.com/office/drawing/2014/main" id="{6AC4412C-0FFB-EDFE-C2DF-ACA68D301956}"/>
                  </a:ext>
                </a:extLst>
              </p:cNvPr>
              <p:cNvGrpSpPr/>
              <p:nvPr/>
            </p:nvGrpSpPr>
            <p:grpSpPr>
              <a:xfrm>
                <a:off x="4932505" y="3558831"/>
                <a:ext cx="772920" cy="711213"/>
                <a:chOff x="5494948" y="3897732"/>
                <a:chExt cx="772920" cy="711213"/>
              </a:xfrm>
            </p:grpSpPr>
            <p:pic>
              <p:nvPicPr>
                <p:cNvPr id="25" name="Graphic 24" descr="Briefcase with solid fill">
                  <a:extLst>
                    <a:ext uri="{FF2B5EF4-FFF2-40B4-BE49-F238E27FC236}">
                      <a16:creationId xmlns:a16="http://schemas.microsoft.com/office/drawing/2014/main" id="{743F3970-9D42-4D4E-E974-CBF788F421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5886" y="3897732"/>
                  <a:ext cx="711213" cy="711213"/>
                </a:xfrm>
                <a:prstGeom prst="rect">
                  <a:avLst/>
                </a:prstGeom>
              </p:spPr>
            </p:pic>
            <p:sp>
              <p:nvSpPr>
                <p:cNvPr id="29" name="TextBox 28">
                  <a:extLst>
                    <a:ext uri="{FF2B5EF4-FFF2-40B4-BE49-F238E27FC236}">
                      <a16:creationId xmlns:a16="http://schemas.microsoft.com/office/drawing/2014/main" id="{678DD3C1-548B-7911-4240-E5E3CE09EB0D}"/>
                    </a:ext>
                  </a:extLst>
                </p:cNvPr>
                <p:cNvSpPr txBox="1"/>
                <p:nvPr/>
              </p:nvSpPr>
              <p:spPr>
                <a:xfrm>
                  <a:off x="5494948" y="4291443"/>
                  <a:ext cx="772920" cy="184666"/>
                </a:xfrm>
                <a:prstGeom prst="rect">
                  <a:avLst/>
                </a:prstGeom>
                <a:noFill/>
              </p:spPr>
              <p:txBody>
                <a:bodyPr wrap="square" lIns="0" tIns="0" rIns="0" bIns="0" rtlCol="0">
                  <a:spAutoFit/>
                </a:bodyPr>
                <a:lstStyle/>
                <a:p>
                  <a:pPr algn="ctr"/>
                  <a:r>
                    <a:rPr lang="en-CA" sz="1200" dirty="0">
                      <a:solidFill>
                        <a:schemeClr val="bg1"/>
                      </a:solidFill>
                    </a:rPr>
                    <a:t>Job1</a:t>
                  </a:r>
                </a:p>
              </p:txBody>
            </p:sp>
          </p:grpSp>
          <p:grpSp>
            <p:nvGrpSpPr>
              <p:cNvPr id="31" name="Group 30">
                <a:extLst>
                  <a:ext uri="{FF2B5EF4-FFF2-40B4-BE49-F238E27FC236}">
                    <a16:creationId xmlns:a16="http://schemas.microsoft.com/office/drawing/2014/main" id="{8028AD23-F773-D5EA-9DA1-E96C2612DEBB}"/>
                  </a:ext>
                </a:extLst>
              </p:cNvPr>
              <p:cNvGrpSpPr/>
              <p:nvPr/>
            </p:nvGrpSpPr>
            <p:grpSpPr>
              <a:xfrm>
                <a:off x="6414103" y="3590862"/>
                <a:ext cx="772920" cy="711213"/>
                <a:chOff x="5494948" y="3897732"/>
                <a:chExt cx="772920" cy="711213"/>
              </a:xfrm>
            </p:grpSpPr>
            <p:pic>
              <p:nvPicPr>
                <p:cNvPr id="32" name="Graphic 31" descr="Briefcase with solid fill">
                  <a:extLst>
                    <a:ext uri="{FF2B5EF4-FFF2-40B4-BE49-F238E27FC236}">
                      <a16:creationId xmlns:a16="http://schemas.microsoft.com/office/drawing/2014/main" id="{F08C753D-5903-6D90-2EF0-2689AC3869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5886" y="3897732"/>
                  <a:ext cx="711213" cy="711213"/>
                </a:xfrm>
                <a:prstGeom prst="rect">
                  <a:avLst/>
                </a:prstGeom>
              </p:spPr>
            </p:pic>
            <p:sp>
              <p:nvSpPr>
                <p:cNvPr id="33" name="TextBox 32">
                  <a:extLst>
                    <a:ext uri="{FF2B5EF4-FFF2-40B4-BE49-F238E27FC236}">
                      <a16:creationId xmlns:a16="http://schemas.microsoft.com/office/drawing/2014/main" id="{9817AC72-559A-C680-D133-4C2E877A8FBC}"/>
                    </a:ext>
                  </a:extLst>
                </p:cNvPr>
                <p:cNvSpPr txBox="1"/>
                <p:nvPr/>
              </p:nvSpPr>
              <p:spPr>
                <a:xfrm>
                  <a:off x="5494948" y="4291443"/>
                  <a:ext cx="772920" cy="184666"/>
                </a:xfrm>
                <a:prstGeom prst="rect">
                  <a:avLst/>
                </a:prstGeom>
                <a:noFill/>
              </p:spPr>
              <p:txBody>
                <a:bodyPr wrap="square" lIns="0" tIns="0" rIns="0" bIns="0" rtlCol="0">
                  <a:spAutoFit/>
                </a:bodyPr>
                <a:lstStyle/>
                <a:p>
                  <a:pPr algn="ctr"/>
                  <a:r>
                    <a:rPr lang="en-CA" sz="1200" dirty="0">
                      <a:solidFill>
                        <a:schemeClr val="bg1"/>
                      </a:solidFill>
                    </a:rPr>
                    <a:t>Job3</a:t>
                  </a:r>
                </a:p>
              </p:txBody>
            </p:sp>
          </p:grpSp>
          <p:grpSp>
            <p:nvGrpSpPr>
              <p:cNvPr id="34" name="Group 33">
                <a:extLst>
                  <a:ext uri="{FF2B5EF4-FFF2-40B4-BE49-F238E27FC236}">
                    <a16:creationId xmlns:a16="http://schemas.microsoft.com/office/drawing/2014/main" id="{61778FFE-C92C-1B01-D4E3-34144A4DBF80}"/>
                  </a:ext>
                </a:extLst>
              </p:cNvPr>
              <p:cNvGrpSpPr/>
              <p:nvPr/>
            </p:nvGrpSpPr>
            <p:grpSpPr>
              <a:xfrm>
                <a:off x="5672472" y="3552758"/>
                <a:ext cx="772920" cy="711213"/>
                <a:chOff x="5494948" y="3897732"/>
                <a:chExt cx="772920" cy="711213"/>
              </a:xfrm>
            </p:grpSpPr>
            <p:pic>
              <p:nvPicPr>
                <p:cNvPr id="35" name="Graphic 34" descr="Briefcase with solid fill">
                  <a:extLst>
                    <a:ext uri="{FF2B5EF4-FFF2-40B4-BE49-F238E27FC236}">
                      <a16:creationId xmlns:a16="http://schemas.microsoft.com/office/drawing/2014/main" id="{F94CBAF1-5B21-252C-8C37-E1D38F2C86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5886" y="3897732"/>
                  <a:ext cx="711213" cy="711213"/>
                </a:xfrm>
                <a:prstGeom prst="rect">
                  <a:avLst/>
                </a:prstGeom>
              </p:spPr>
            </p:pic>
            <p:sp>
              <p:nvSpPr>
                <p:cNvPr id="36" name="TextBox 35">
                  <a:extLst>
                    <a:ext uri="{FF2B5EF4-FFF2-40B4-BE49-F238E27FC236}">
                      <a16:creationId xmlns:a16="http://schemas.microsoft.com/office/drawing/2014/main" id="{FAAE095C-2CD0-7A29-A532-9B5516BBCD8C}"/>
                    </a:ext>
                  </a:extLst>
                </p:cNvPr>
                <p:cNvSpPr txBox="1"/>
                <p:nvPr/>
              </p:nvSpPr>
              <p:spPr>
                <a:xfrm>
                  <a:off x="5494948" y="4291443"/>
                  <a:ext cx="772920" cy="184666"/>
                </a:xfrm>
                <a:prstGeom prst="rect">
                  <a:avLst/>
                </a:prstGeom>
                <a:noFill/>
              </p:spPr>
              <p:txBody>
                <a:bodyPr wrap="square" lIns="0" tIns="0" rIns="0" bIns="0" rtlCol="0">
                  <a:spAutoFit/>
                </a:bodyPr>
                <a:lstStyle/>
                <a:p>
                  <a:pPr algn="ctr"/>
                  <a:r>
                    <a:rPr lang="en-CA" sz="1200" dirty="0">
                      <a:solidFill>
                        <a:schemeClr val="bg1"/>
                      </a:solidFill>
                    </a:rPr>
                    <a:t>Job2</a:t>
                  </a:r>
                </a:p>
              </p:txBody>
            </p:sp>
          </p:grpSp>
        </p:grpSp>
        <p:grpSp>
          <p:nvGrpSpPr>
            <p:cNvPr id="45" name="Group 44">
              <a:extLst>
                <a:ext uri="{FF2B5EF4-FFF2-40B4-BE49-F238E27FC236}">
                  <a16:creationId xmlns:a16="http://schemas.microsoft.com/office/drawing/2014/main" id="{DEC08F22-D20B-3B7C-EE7C-1470D6F1931B}"/>
                </a:ext>
              </a:extLst>
            </p:cNvPr>
            <p:cNvGrpSpPr/>
            <p:nvPr/>
          </p:nvGrpSpPr>
          <p:grpSpPr>
            <a:xfrm>
              <a:off x="4899552" y="4704918"/>
              <a:ext cx="2301854" cy="842656"/>
              <a:chOff x="4899552" y="4437066"/>
              <a:chExt cx="2301854" cy="842656"/>
            </a:xfrm>
          </p:grpSpPr>
          <p:pic>
            <p:nvPicPr>
              <p:cNvPr id="39" name="Graphic 38" descr="Key with solid fill">
                <a:extLst>
                  <a:ext uri="{FF2B5EF4-FFF2-40B4-BE49-F238E27FC236}">
                    <a16:creationId xmlns:a16="http://schemas.microsoft.com/office/drawing/2014/main" id="{6D50AA95-A52B-1B84-3C8F-C035823265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4999562" y="4437066"/>
                <a:ext cx="599093" cy="599093"/>
              </a:xfrm>
              <a:prstGeom prst="rect">
                <a:avLst/>
              </a:prstGeom>
            </p:spPr>
          </p:pic>
          <p:pic>
            <p:nvPicPr>
              <p:cNvPr id="40" name="Graphic 39" descr="Key with solid fill">
                <a:extLst>
                  <a:ext uri="{FF2B5EF4-FFF2-40B4-BE49-F238E27FC236}">
                    <a16:creationId xmlns:a16="http://schemas.microsoft.com/office/drawing/2014/main" id="{ABF10C25-2B6B-A616-E8B2-585DDCD9EE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5749469" y="4442104"/>
                <a:ext cx="599093" cy="599093"/>
              </a:xfrm>
              <a:prstGeom prst="rect">
                <a:avLst/>
              </a:prstGeom>
            </p:spPr>
          </p:pic>
          <p:pic>
            <p:nvPicPr>
              <p:cNvPr id="41" name="Graphic 40" descr="Key with solid fill">
                <a:extLst>
                  <a:ext uri="{FF2B5EF4-FFF2-40B4-BE49-F238E27FC236}">
                    <a16:creationId xmlns:a16="http://schemas.microsoft.com/office/drawing/2014/main" id="{2D2944E5-C693-E65E-52E3-EEFA6647FD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6491100" y="4437066"/>
                <a:ext cx="599093" cy="599093"/>
              </a:xfrm>
              <a:prstGeom prst="rect">
                <a:avLst/>
              </a:prstGeom>
            </p:spPr>
          </p:pic>
          <p:sp>
            <p:nvSpPr>
              <p:cNvPr id="42" name="TextBox 41">
                <a:extLst>
                  <a:ext uri="{FF2B5EF4-FFF2-40B4-BE49-F238E27FC236}">
                    <a16:creationId xmlns:a16="http://schemas.microsoft.com/office/drawing/2014/main" id="{B7A9C7CA-7CAB-3918-9562-46F6A3332B4F}"/>
                  </a:ext>
                </a:extLst>
              </p:cNvPr>
              <p:cNvSpPr txBox="1"/>
              <p:nvPr/>
            </p:nvSpPr>
            <p:spPr>
              <a:xfrm>
                <a:off x="4899552" y="5064278"/>
                <a:ext cx="772920" cy="215444"/>
              </a:xfrm>
              <a:prstGeom prst="rect">
                <a:avLst/>
              </a:prstGeom>
              <a:noFill/>
            </p:spPr>
            <p:txBody>
              <a:bodyPr wrap="square" lIns="0" tIns="0" rIns="0" bIns="0" rtlCol="0">
                <a:spAutoFit/>
              </a:bodyPr>
              <a:lstStyle/>
              <a:p>
                <a:pPr algn="ctr"/>
                <a:r>
                  <a:rPr lang="en-CA" sz="1400" dirty="0">
                    <a:solidFill>
                      <a:schemeClr val="accent1"/>
                    </a:solidFill>
                  </a:rPr>
                  <a:t>Login1</a:t>
                </a:r>
              </a:p>
            </p:txBody>
          </p:sp>
          <p:sp>
            <p:nvSpPr>
              <p:cNvPr id="43" name="TextBox 42">
                <a:extLst>
                  <a:ext uri="{FF2B5EF4-FFF2-40B4-BE49-F238E27FC236}">
                    <a16:creationId xmlns:a16="http://schemas.microsoft.com/office/drawing/2014/main" id="{B2278EF0-24A8-3E2B-FB76-339CA3933191}"/>
                  </a:ext>
                </a:extLst>
              </p:cNvPr>
              <p:cNvSpPr txBox="1"/>
              <p:nvPr/>
            </p:nvSpPr>
            <p:spPr>
              <a:xfrm>
                <a:off x="5670251" y="5055200"/>
                <a:ext cx="772920" cy="215444"/>
              </a:xfrm>
              <a:prstGeom prst="rect">
                <a:avLst/>
              </a:prstGeom>
              <a:noFill/>
            </p:spPr>
            <p:txBody>
              <a:bodyPr wrap="square" lIns="0" tIns="0" rIns="0" bIns="0" rtlCol="0">
                <a:spAutoFit/>
              </a:bodyPr>
              <a:lstStyle/>
              <a:p>
                <a:pPr algn="ctr"/>
                <a:r>
                  <a:rPr lang="en-CA" sz="1400" dirty="0">
                    <a:solidFill>
                      <a:schemeClr val="accent1"/>
                    </a:solidFill>
                  </a:rPr>
                  <a:t>Login2</a:t>
                </a:r>
              </a:p>
            </p:txBody>
          </p:sp>
          <p:sp>
            <p:nvSpPr>
              <p:cNvPr id="44" name="TextBox 43">
                <a:extLst>
                  <a:ext uri="{FF2B5EF4-FFF2-40B4-BE49-F238E27FC236}">
                    <a16:creationId xmlns:a16="http://schemas.microsoft.com/office/drawing/2014/main" id="{480C7401-3B13-680A-3885-017CD77FF8E5}"/>
                  </a:ext>
                </a:extLst>
              </p:cNvPr>
              <p:cNvSpPr txBox="1"/>
              <p:nvPr/>
            </p:nvSpPr>
            <p:spPr>
              <a:xfrm>
                <a:off x="6428486" y="5062273"/>
                <a:ext cx="772920" cy="215444"/>
              </a:xfrm>
              <a:prstGeom prst="rect">
                <a:avLst/>
              </a:prstGeom>
              <a:noFill/>
            </p:spPr>
            <p:txBody>
              <a:bodyPr wrap="square" lIns="0" tIns="0" rIns="0" bIns="0" rtlCol="0">
                <a:spAutoFit/>
              </a:bodyPr>
              <a:lstStyle/>
              <a:p>
                <a:pPr algn="ctr"/>
                <a:r>
                  <a:rPr lang="en-CA" sz="1400" dirty="0">
                    <a:solidFill>
                      <a:schemeClr val="accent1"/>
                    </a:solidFill>
                  </a:rPr>
                  <a:t>Login3</a:t>
                </a:r>
              </a:p>
            </p:txBody>
          </p:sp>
        </p:grpSp>
      </p:grpSp>
      <p:grpSp>
        <p:nvGrpSpPr>
          <p:cNvPr id="51" name="Group 50">
            <a:extLst>
              <a:ext uri="{FF2B5EF4-FFF2-40B4-BE49-F238E27FC236}">
                <a16:creationId xmlns:a16="http://schemas.microsoft.com/office/drawing/2014/main" id="{325659FB-C52A-05DF-3573-46E82A15E2FA}"/>
              </a:ext>
            </a:extLst>
          </p:cNvPr>
          <p:cNvGrpSpPr/>
          <p:nvPr/>
        </p:nvGrpSpPr>
        <p:grpSpPr>
          <a:xfrm>
            <a:off x="8809941" y="1435101"/>
            <a:ext cx="2796842" cy="4500010"/>
            <a:chOff x="4697579" y="1435101"/>
            <a:chExt cx="2796842" cy="4500010"/>
          </a:xfrm>
        </p:grpSpPr>
        <p:grpSp>
          <p:nvGrpSpPr>
            <p:cNvPr id="52" name="Group 51">
              <a:extLst>
                <a:ext uri="{FF2B5EF4-FFF2-40B4-BE49-F238E27FC236}">
                  <a16:creationId xmlns:a16="http://schemas.microsoft.com/office/drawing/2014/main" id="{0DCF21F8-98F9-A927-5709-348E157181DC}"/>
                </a:ext>
              </a:extLst>
            </p:cNvPr>
            <p:cNvGrpSpPr/>
            <p:nvPr/>
          </p:nvGrpSpPr>
          <p:grpSpPr>
            <a:xfrm>
              <a:off x="4697579" y="1435101"/>
              <a:ext cx="2796842" cy="4500010"/>
              <a:chOff x="5368103" y="1651408"/>
              <a:chExt cx="2796842" cy="4500010"/>
            </a:xfrm>
          </p:grpSpPr>
          <p:sp>
            <p:nvSpPr>
              <p:cNvPr id="80" name="Rectangle 79">
                <a:extLst>
                  <a:ext uri="{FF2B5EF4-FFF2-40B4-BE49-F238E27FC236}">
                    <a16:creationId xmlns:a16="http://schemas.microsoft.com/office/drawing/2014/main" id="{7CA127B9-E3BE-D70B-F764-BB7BF8446B68}"/>
                  </a:ext>
                </a:extLst>
              </p:cNvPr>
              <p:cNvSpPr/>
              <p:nvPr/>
            </p:nvSpPr>
            <p:spPr bwMode="auto">
              <a:xfrm>
                <a:off x="5368103" y="1651408"/>
                <a:ext cx="2796842" cy="4500010"/>
              </a:xfrm>
              <a:prstGeom prst="rect">
                <a:avLst/>
              </a:prstGeom>
              <a:solidFill>
                <a:schemeClr val="bg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926B24EB-F6FC-1BBE-7C60-61316463A5EC}"/>
                  </a:ext>
                </a:extLst>
              </p:cNvPr>
              <p:cNvCxnSpPr>
                <a:cxnSpLocks/>
              </p:cNvCxnSpPr>
              <p:nvPr/>
            </p:nvCxnSpPr>
            <p:spPr>
              <a:xfrm>
                <a:off x="5394036" y="2059709"/>
                <a:ext cx="2770909"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343ACC2C-FD0E-5AAC-F969-49E0C3A879A0}"/>
                  </a:ext>
                </a:extLst>
              </p:cNvPr>
              <p:cNvSpPr txBox="1"/>
              <p:nvPr/>
            </p:nvSpPr>
            <p:spPr>
              <a:xfrm>
                <a:off x="5754253" y="1763226"/>
                <a:ext cx="2050473" cy="184666"/>
              </a:xfrm>
              <a:prstGeom prst="rect">
                <a:avLst/>
              </a:prstGeom>
              <a:noFill/>
            </p:spPr>
            <p:txBody>
              <a:bodyPr wrap="square" lIns="0" tIns="0" rIns="0" bIns="0" rtlCol="0">
                <a:spAutoFit/>
              </a:bodyPr>
              <a:lstStyle/>
              <a:p>
                <a:pPr algn="ctr"/>
                <a:r>
                  <a:rPr lang="en-CA" sz="1200" b="1" dirty="0">
                    <a:solidFill>
                      <a:srgbClr val="FF0000"/>
                    </a:solidFill>
                  </a:rPr>
                  <a:t>SQL AG Replica 2</a:t>
                </a:r>
              </a:p>
            </p:txBody>
          </p:sp>
        </p:grpSp>
        <p:grpSp>
          <p:nvGrpSpPr>
            <p:cNvPr id="53" name="Group 52">
              <a:extLst>
                <a:ext uri="{FF2B5EF4-FFF2-40B4-BE49-F238E27FC236}">
                  <a16:creationId xmlns:a16="http://schemas.microsoft.com/office/drawing/2014/main" id="{80EAFAD3-91B5-6C5B-176E-8D20DB9AEC7E}"/>
                </a:ext>
              </a:extLst>
            </p:cNvPr>
            <p:cNvGrpSpPr/>
            <p:nvPr/>
          </p:nvGrpSpPr>
          <p:grpSpPr>
            <a:xfrm>
              <a:off x="5496970" y="2139886"/>
              <a:ext cx="1198059" cy="977302"/>
              <a:chOff x="5898131" y="2330301"/>
              <a:chExt cx="1198059" cy="977302"/>
            </a:xfrm>
          </p:grpSpPr>
          <p:grpSp>
            <p:nvGrpSpPr>
              <p:cNvPr id="71" name="Group 70">
                <a:extLst>
                  <a:ext uri="{FF2B5EF4-FFF2-40B4-BE49-F238E27FC236}">
                    <a16:creationId xmlns:a16="http://schemas.microsoft.com/office/drawing/2014/main" id="{15DA3E0A-F78A-F1EE-1164-E86D5D9CF1C8}"/>
                  </a:ext>
                </a:extLst>
              </p:cNvPr>
              <p:cNvGrpSpPr/>
              <p:nvPr/>
            </p:nvGrpSpPr>
            <p:grpSpPr>
              <a:xfrm>
                <a:off x="5898131" y="2330301"/>
                <a:ext cx="443345" cy="544943"/>
                <a:chOff x="5829034" y="2338169"/>
                <a:chExt cx="443345" cy="544943"/>
              </a:xfrm>
            </p:grpSpPr>
            <p:sp>
              <p:nvSpPr>
                <p:cNvPr id="78" name="Cylinder 77">
                  <a:extLst>
                    <a:ext uri="{FF2B5EF4-FFF2-40B4-BE49-F238E27FC236}">
                      <a16:creationId xmlns:a16="http://schemas.microsoft.com/office/drawing/2014/main" id="{E533F6C4-B106-F2BD-6D37-38BE9BACAF25}"/>
                    </a:ext>
                  </a:extLst>
                </p:cNvPr>
                <p:cNvSpPr/>
                <p:nvPr/>
              </p:nvSpPr>
              <p:spPr bwMode="auto">
                <a:xfrm>
                  <a:off x="5829034" y="2338169"/>
                  <a:ext cx="443345" cy="544943"/>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79" name="TextBox 78">
                  <a:extLst>
                    <a:ext uri="{FF2B5EF4-FFF2-40B4-BE49-F238E27FC236}">
                      <a16:creationId xmlns:a16="http://schemas.microsoft.com/office/drawing/2014/main" id="{B5EB7353-BF5B-3C4D-2D29-597675C383B0}"/>
                    </a:ext>
                  </a:extLst>
                </p:cNvPr>
                <p:cNvSpPr txBox="1"/>
                <p:nvPr/>
              </p:nvSpPr>
              <p:spPr>
                <a:xfrm>
                  <a:off x="5886942" y="2508978"/>
                  <a:ext cx="349204" cy="307777"/>
                </a:xfrm>
                <a:prstGeom prst="rect">
                  <a:avLst/>
                </a:prstGeom>
                <a:noFill/>
              </p:spPr>
              <p:txBody>
                <a:bodyPr wrap="square" lIns="0" tIns="0" rIns="0" bIns="0" rtlCol="0">
                  <a:spAutoFit/>
                </a:bodyPr>
                <a:lstStyle/>
                <a:p>
                  <a:pPr algn="l"/>
                  <a:r>
                    <a:rPr lang="en-CA" sz="2000" dirty="0">
                      <a:solidFill>
                        <a:schemeClr val="bg1"/>
                      </a:solidFill>
                    </a:rPr>
                    <a:t>DB</a:t>
                  </a:r>
                </a:p>
              </p:txBody>
            </p:sp>
          </p:grpSp>
          <p:grpSp>
            <p:nvGrpSpPr>
              <p:cNvPr id="72" name="Group 71">
                <a:extLst>
                  <a:ext uri="{FF2B5EF4-FFF2-40B4-BE49-F238E27FC236}">
                    <a16:creationId xmlns:a16="http://schemas.microsoft.com/office/drawing/2014/main" id="{996950E2-3219-3C88-7ED2-D6F900E1143E}"/>
                  </a:ext>
                </a:extLst>
              </p:cNvPr>
              <p:cNvGrpSpPr/>
              <p:nvPr/>
            </p:nvGrpSpPr>
            <p:grpSpPr>
              <a:xfrm>
                <a:off x="6652845" y="2330301"/>
                <a:ext cx="443345" cy="544943"/>
                <a:chOff x="5820687" y="2432813"/>
                <a:chExt cx="443345" cy="544943"/>
              </a:xfrm>
            </p:grpSpPr>
            <p:sp>
              <p:nvSpPr>
                <p:cNvPr id="76" name="Cylinder 75">
                  <a:extLst>
                    <a:ext uri="{FF2B5EF4-FFF2-40B4-BE49-F238E27FC236}">
                      <a16:creationId xmlns:a16="http://schemas.microsoft.com/office/drawing/2014/main" id="{4DBE95C9-7AC8-628D-A9A2-6F93AFEEC8F8}"/>
                    </a:ext>
                  </a:extLst>
                </p:cNvPr>
                <p:cNvSpPr/>
                <p:nvPr/>
              </p:nvSpPr>
              <p:spPr bwMode="auto">
                <a:xfrm>
                  <a:off x="5820687" y="2432813"/>
                  <a:ext cx="443345" cy="544943"/>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77" name="TextBox 76">
                  <a:extLst>
                    <a:ext uri="{FF2B5EF4-FFF2-40B4-BE49-F238E27FC236}">
                      <a16:creationId xmlns:a16="http://schemas.microsoft.com/office/drawing/2014/main" id="{E4E97B49-7B04-AF54-D4B8-9A76CC516FA6}"/>
                    </a:ext>
                  </a:extLst>
                </p:cNvPr>
                <p:cNvSpPr txBox="1"/>
                <p:nvPr/>
              </p:nvSpPr>
              <p:spPr>
                <a:xfrm>
                  <a:off x="5864744" y="2603622"/>
                  <a:ext cx="349204" cy="307777"/>
                </a:xfrm>
                <a:prstGeom prst="rect">
                  <a:avLst/>
                </a:prstGeom>
                <a:noFill/>
              </p:spPr>
              <p:txBody>
                <a:bodyPr wrap="square" lIns="0" tIns="0" rIns="0" bIns="0" rtlCol="0">
                  <a:spAutoFit/>
                </a:bodyPr>
                <a:lstStyle/>
                <a:p>
                  <a:pPr algn="l"/>
                  <a:r>
                    <a:rPr lang="en-CA" sz="2000" dirty="0">
                      <a:solidFill>
                        <a:schemeClr val="bg1"/>
                      </a:solidFill>
                    </a:rPr>
                    <a:t>DB</a:t>
                  </a:r>
                </a:p>
              </p:txBody>
            </p:sp>
          </p:grpSp>
          <p:grpSp>
            <p:nvGrpSpPr>
              <p:cNvPr id="73" name="Group 72">
                <a:extLst>
                  <a:ext uri="{FF2B5EF4-FFF2-40B4-BE49-F238E27FC236}">
                    <a16:creationId xmlns:a16="http://schemas.microsoft.com/office/drawing/2014/main" id="{C3A0766E-FD27-4CC6-B787-1C3C783BC65D}"/>
                  </a:ext>
                </a:extLst>
              </p:cNvPr>
              <p:cNvGrpSpPr/>
              <p:nvPr/>
            </p:nvGrpSpPr>
            <p:grpSpPr>
              <a:xfrm>
                <a:off x="6264031" y="2762660"/>
                <a:ext cx="443345" cy="544943"/>
                <a:chOff x="5820687" y="2432813"/>
                <a:chExt cx="443345" cy="544943"/>
              </a:xfrm>
            </p:grpSpPr>
            <p:sp>
              <p:nvSpPr>
                <p:cNvPr id="74" name="Cylinder 73">
                  <a:extLst>
                    <a:ext uri="{FF2B5EF4-FFF2-40B4-BE49-F238E27FC236}">
                      <a16:creationId xmlns:a16="http://schemas.microsoft.com/office/drawing/2014/main" id="{11D3C5DF-D19F-A334-4A68-B319AFE81B50}"/>
                    </a:ext>
                  </a:extLst>
                </p:cNvPr>
                <p:cNvSpPr/>
                <p:nvPr/>
              </p:nvSpPr>
              <p:spPr bwMode="auto">
                <a:xfrm>
                  <a:off x="5820687" y="2432813"/>
                  <a:ext cx="443345" cy="544943"/>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75" name="TextBox 74">
                  <a:extLst>
                    <a:ext uri="{FF2B5EF4-FFF2-40B4-BE49-F238E27FC236}">
                      <a16:creationId xmlns:a16="http://schemas.microsoft.com/office/drawing/2014/main" id="{E1060CD0-A480-F6AC-3A5F-64A8979FF907}"/>
                    </a:ext>
                  </a:extLst>
                </p:cNvPr>
                <p:cNvSpPr txBox="1"/>
                <p:nvPr/>
              </p:nvSpPr>
              <p:spPr>
                <a:xfrm>
                  <a:off x="5867757" y="2603622"/>
                  <a:ext cx="349204" cy="307777"/>
                </a:xfrm>
                <a:prstGeom prst="rect">
                  <a:avLst/>
                </a:prstGeom>
                <a:noFill/>
              </p:spPr>
              <p:txBody>
                <a:bodyPr wrap="square" lIns="0" tIns="0" rIns="0" bIns="0" rtlCol="0">
                  <a:spAutoFit/>
                </a:bodyPr>
                <a:lstStyle/>
                <a:p>
                  <a:pPr algn="l"/>
                  <a:r>
                    <a:rPr lang="en-CA" sz="2000" dirty="0">
                      <a:solidFill>
                        <a:schemeClr val="bg1"/>
                      </a:solidFill>
                    </a:rPr>
                    <a:t>DB</a:t>
                  </a:r>
                </a:p>
              </p:txBody>
            </p:sp>
          </p:grpSp>
        </p:grpSp>
        <p:grpSp>
          <p:nvGrpSpPr>
            <p:cNvPr id="54" name="Group 53">
              <a:extLst>
                <a:ext uri="{FF2B5EF4-FFF2-40B4-BE49-F238E27FC236}">
                  <a16:creationId xmlns:a16="http://schemas.microsoft.com/office/drawing/2014/main" id="{DA3090E0-890A-555F-2266-594FAE070AE1}"/>
                </a:ext>
              </a:extLst>
            </p:cNvPr>
            <p:cNvGrpSpPr/>
            <p:nvPr/>
          </p:nvGrpSpPr>
          <p:grpSpPr>
            <a:xfrm>
              <a:off x="4932505" y="3820610"/>
              <a:ext cx="2254518" cy="749317"/>
              <a:chOff x="4932505" y="3552758"/>
              <a:chExt cx="2254518" cy="749317"/>
            </a:xfrm>
          </p:grpSpPr>
          <p:grpSp>
            <p:nvGrpSpPr>
              <p:cNvPr id="62" name="Group 61">
                <a:extLst>
                  <a:ext uri="{FF2B5EF4-FFF2-40B4-BE49-F238E27FC236}">
                    <a16:creationId xmlns:a16="http://schemas.microsoft.com/office/drawing/2014/main" id="{D509D54D-1E1A-30FE-1E8C-294CE28C24D9}"/>
                  </a:ext>
                </a:extLst>
              </p:cNvPr>
              <p:cNvGrpSpPr/>
              <p:nvPr/>
            </p:nvGrpSpPr>
            <p:grpSpPr>
              <a:xfrm>
                <a:off x="4932505" y="3558831"/>
                <a:ext cx="772920" cy="711213"/>
                <a:chOff x="5494948" y="3897732"/>
                <a:chExt cx="772920" cy="711213"/>
              </a:xfrm>
            </p:grpSpPr>
            <p:pic>
              <p:nvPicPr>
                <p:cNvPr id="69" name="Graphic 68" descr="Briefcase with solid fill">
                  <a:extLst>
                    <a:ext uri="{FF2B5EF4-FFF2-40B4-BE49-F238E27FC236}">
                      <a16:creationId xmlns:a16="http://schemas.microsoft.com/office/drawing/2014/main" id="{ECA03146-83A8-0A70-269A-BF0640412A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5886" y="3897732"/>
                  <a:ext cx="711213" cy="711213"/>
                </a:xfrm>
                <a:prstGeom prst="rect">
                  <a:avLst/>
                </a:prstGeom>
              </p:spPr>
            </p:pic>
            <p:sp>
              <p:nvSpPr>
                <p:cNvPr id="70" name="TextBox 69">
                  <a:extLst>
                    <a:ext uri="{FF2B5EF4-FFF2-40B4-BE49-F238E27FC236}">
                      <a16:creationId xmlns:a16="http://schemas.microsoft.com/office/drawing/2014/main" id="{16A36E24-C2B1-77E1-41A6-AA2057D90164}"/>
                    </a:ext>
                  </a:extLst>
                </p:cNvPr>
                <p:cNvSpPr txBox="1"/>
                <p:nvPr/>
              </p:nvSpPr>
              <p:spPr>
                <a:xfrm>
                  <a:off x="5494948" y="4291443"/>
                  <a:ext cx="772920" cy="184666"/>
                </a:xfrm>
                <a:prstGeom prst="rect">
                  <a:avLst/>
                </a:prstGeom>
                <a:noFill/>
              </p:spPr>
              <p:txBody>
                <a:bodyPr wrap="square" lIns="0" tIns="0" rIns="0" bIns="0" rtlCol="0">
                  <a:spAutoFit/>
                </a:bodyPr>
                <a:lstStyle/>
                <a:p>
                  <a:pPr algn="ctr"/>
                  <a:r>
                    <a:rPr lang="en-CA" sz="1200" dirty="0">
                      <a:solidFill>
                        <a:schemeClr val="bg1"/>
                      </a:solidFill>
                    </a:rPr>
                    <a:t>Job1</a:t>
                  </a:r>
                </a:p>
              </p:txBody>
            </p:sp>
          </p:grpSp>
          <p:grpSp>
            <p:nvGrpSpPr>
              <p:cNvPr id="63" name="Group 62">
                <a:extLst>
                  <a:ext uri="{FF2B5EF4-FFF2-40B4-BE49-F238E27FC236}">
                    <a16:creationId xmlns:a16="http://schemas.microsoft.com/office/drawing/2014/main" id="{4FA9FAFC-1AD0-4055-E0B4-25D19A0D94D4}"/>
                  </a:ext>
                </a:extLst>
              </p:cNvPr>
              <p:cNvGrpSpPr/>
              <p:nvPr/>
            </p:nvGrpSpPr>
            <p:grpSpPr>
              <a:xfrm>
                <a:off x="6414103" y="3590862"/>
                <a:ext cx="772920" cy="711213"/>
                <a:chOff x="5494948" y="3897732"/>
                <a:chExt cx="772920" cy="711213"/>
              </a:xfrm>
            </p:grpSpPr>
            <p:pic>
              <p:nvPicPr>
                <p:cNvPr id="67" name="Graphic 66" descr="Briefcase with solid fill">
                  <a:extLst>
                    <a:ext uri="{FF2B5EF4-FFF2-40B4-BE49-F238E27FC236}">
                      <a16:creationId xmlns:a16="http://schemas.microsoft.com/office/drawing/2014/main" id="{77E05656-F95A-4470-3E80-E35A463779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5886" y="3897732"/>
                  <a:ext cx="711213" cy="711213"/>
                </a:xfrm>
                <a:prstGeom prst="rect">
                  <a:avLst/>
                </a:prstGeom>
              </p:spPr>
            </p:pic>
            <p:sp>
              <p:nvSpPr>
                <p:cNvPr id="68" name="TextBox 67">
                  <a:extLst>
                    <a:ext uri="{FF2B5EF4-FFF2-40B4-BE49-F238E27FC236}">
                      <a16:creationId xmlns:a16="http://schemas.microsoft.com/office/drawing/2014/main" id="{0A902664-2D39-37A4-CEFF-07634FB1FE0C}"/>
                    </a:ext>
                  </a:extLst>
                </p:cNvPr>
                <p:cNvSpPr txBox="1"/>
                <p:nvPr/>
              </p:nvSpPr>
              <p:spPr>
                <a:xfrm>
                  <a:off x="5494948" y="4291443"/>
                  <a:ext cx="772920" cy="184666"/>
                </a:xfrm>
                <a:prstGeom prst="rect">
                  <a:avLst/>
                </a:prstGeom>
                <a:noFill/>
              </p:spPr>
              <p:txBody>
                <a:bodyPr wrap="square" lIns="0" tIns="0" rIns="0" bIns="0" rtlCol="0">
                  <a:spAutoFit/>
                </a:bodyPr>
                <a:lstStyle/>
                <a:p>
                  <a:pPr algn="ctr"/>
                  <a:r>
                    <a:rPr lang="en-CA" sz="1200" dirty="0">
                      <a:solidFill>
                        <a:schemeClr val="bg1"/>
                      </a:solidFill>
                    </a:rPr>
                    <a:t>Job3</a:t>
                  </a:r>
                </a:p>
              </p:txBody>
            </p:sp>
          </p:grpSp>
          <p:grpSp>
            <p:nvGrpSpPr>
              <p:cNvPr id="64" name="Group 63">
                <a:extLst>
                  <a:ext uri="{FF2B5EF4-FFF2-40B4-BE49-F238E27FC236}">
                    <a16:creationId xmlns:a16="http://schemas.microsoft.com/office/drawing/2014/main" id="{78F0E586-94D8-033C-470C-BAB5FFDCD43C}"/>
                  </a:ext>
                </a:extLst>
              </p:cNvPr>
              <p:cNvGrpSpPr/>
              <p:nvPr/>
            </p:nvGrpSpPr>
            <p:grpSpPr>
              <a:xfrm>
                <a:off x="5672472" y="3552758"/>
                <a:ext cx="772920" cy="711213"/>
                <a:chOff x="5494948" y="3897732"/>
                <a:chExt cx="772920" cy="711213"/>
              </a:xfrm>
            </p:grpSpPr>
            <p:pic>
              <p:nvPicPr>
                <p:cNvPr id="65" name="Graphic 64" descr="Briefcase with solid fill">
                  <a:extLst>
                    <a:ext uri="{FF2B5EF4-FFF2-40B4-BE49-F238E27FC236}">
                      <a16:creationId xmlns:a16="http://schemas.microsoft.com/office/drawing/2014/main" id="{1D656E4E-3350-9C84-CFE5-CE85453ECB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5886" y="3897732"/>
                  <a:ext cx="711213" cy="711213"/>
                </a:xfrm>
                <a:prstGeom prst="rect">
                  <a:avLst/>
                </a:prstGeom>
              </p:spPr>
            </p:pic>
            <p:sp>
              <p:nvSpPr>
                <p:cNvPr id="66" name="TextBox 65">
                  <a:extLst>
                    <a:ext uri="{FF2B5EF4-FFF2-40B4-BE49-F238E27FC236}">
                      <a16:creationId xmlns:a16="http://schemas.microsoft.com/office/drawing/2014/main" id="{D6C8FFD1-5EBE-78D3-1B39-04F9A3160083}"/>
                    </a:ext>
                  </a:extLst>
                </p:cNvPr>
                <p:cNvSpPr txBox="1"/>
                <p:nvPr/>
              </p:nvSpPr>
              <p:spPr>
                <a:xfrm>
                  <a:off x="5494948" y="4291443"/>
                  <a:ext cx="772920" cy="184666"/>
                </a:xfrm>
                <a:prstGeom prst="rect">
                  <a:avLst/>
                </a:prstGeom>
                <a:noFill/>
              </p:spPr>
              <p:txBody>
                <a:bodyPr wrap="square" lIns="0" tIns="0" rIns="0" bIns="0" rtlCol="0">
                  <a:spAutoFit/>
                </a:bodyPr>
                <a:lstStyle/>
                <a:p>
                  <a:pPr algn="ctr"/>
                  <a:r>
                    <a:rPr lang="en-CA" sz="1200" dirty="0">
                      <a:solidFill>
                        <a:schemeClr val="bg1"/>
                      </a:solidFill>
                    </a:rPr>
                    <a:t>Job2</a:t>
                  </a:r>
                </a:p>
              </p:txBody>
            </p:sp>
          </p:grpSp>
        </p:grpSp>
        <p:grpSp>
          <p:nvGrpSpPr>
            <p:cNvPr id="55" name="Group 54">
              <a:extLst>
                <a:ext uri="{FF2B5EF4-FFF2-40B4-BE49-F238E27FC236}">
                  <a16:creationId xmlns:a16="http://schemas.microsoft.com/office/drawing/2014/main" id="{573852BD-0F31-B525-B0E8-FE88C57E4038}"/>
                </a:ext>
              </a:extLst>
            </p:cNvPr>
            <p:cNvGrpSpPr/>
            <p:nvPr/>
          </p:nvGrpSpPr>
          <p:grpSpPr>
            <a:xfrm>
              <a:off x="4899552" y="4704918"/>
              <a:ext cx="2301854" cy="842656"/>
              <a:chOff x="4899552" y="4437066"/>
              <a:chExt cx="2301854" cy="842656"/>
            </a:xfrm>
          </p:grpSpPr>
          <p:pic>
            <p:nvPicPr>
              <p:cNvPr id="56" name="Graphic 55" descr="Key with solid fill">
                <a:extLst>
                  <a:ext uri="{FF2B5EF4-FFF2-40B4-BE49-F238E27FC236}">
                    <a16:creationId xmlns:a16="http://schemas.microsoft.com/office/drawing/2014/main" id="{98DFD7D4-F03B-B2DB-61F8-30D9839E66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4999562" y="4437066"/>
                <a:ext cx="599093" cy="599093"/>
              </a:xfrm>
              <a:prstGeom prst="rect">
                <a:avLst/>
              </a:prstGeom>
            </p:spPr>
          </p:pic>
          <p:pic>
            <p:nvPicPr>
              <p:cNvPr id="57" name="Graphic 56" descr="Key with solid fill">
                <a:extLst>
                  <a:ext uri="{FF2B5EF4-FFF2-40B4-BE49-F238E27FC236}">
                    <a16:creationId xmlns:a16="http://schemas.microsoft.com/office/drawing/2014/main" id="{C7868DF7-E695-BD53-E09D-9B6422B466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5749469" y="4442104"/>
                <a:ext cx="599093" cy="599093"/>
              </a:xfrm>
              <a:prstGeom prst="rect">
                <a:avLst/>
              </a:prstGeom>
            </p:spPr>
          </p:pic>
          <p:pic>
            <p:nvPicPr>
              <p:cNvPr id="58" name="Graphic 57" descr="Key with solid fill">
                <a:extLst>
                  <a:ext uri="{FF2B5EF4-FFF2-40B4-BE49-F238E27FC236}">
                    <a16:creationId xmlns:a16="http://schemas.microsoft.com/office/drawing/2014/main" id="{D6BAD690-AED5-442B-E5B0-3C49D1FA80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6491100" y="4437066"/>
                <a:ext cx="599093" cy="599093"/>
              </a:xfrm>
              <a:prstGeom prst="rect">
                <a:avLst/>
              </a:prstGeom>
            </p:spPr>
          </p:pic>
          <p:sp>
            <p:nvSpPr>
              <p:cNvPr id="59" name="TextBox 58">
                <a:extLst>
                  <a:ext uri="{FF2B5EF4-FFF2-40B4-BE49-F238E27FC236}">
                    <a16:creationId xmlns:a16="http://schemas.microsoft.com/office/drawing/2014/main" id="{1D54528E-345C-156D-A06C-EAACAD0B4799}"/>
                  </a:ext>
                </a:extLst>
              </p:cNvPr>
              <p:cNvSpPr txBox="1"/>
              <p:nvPr/>
            </p:nvSpPr>
            <p:spPr>
              <a:xfrm>
                <a:off x="4899552" y="5064278"/>
                <a:ext cx="772920" cy="215444"/>
              </a:xfrm>
              <a:prstGeom prst="rect">
                <a:avLst/>
              </a:prstGeom>
              <a:noFill/>
            </p:spPr>
            <p:txBody>
              <a:bodyPr wrap="square" lIns="0" tIns="0" rIns="0" bIns="0" rtlCol="0">
                <a:spAutoFit/>
              </a:bodyPr>
              <a:lstStyle/>
              <a:p>
                <a:pPr algn="ctr"/>
                <a:r>
                  <a:rPr lang="en-CA" sz="1400" dirty="0">
                    <a:solidFill>
                      <a:schemeClr val="accent1"/>
                    </a:solidFill>
                  </a:rPr>
                  <a:t>Login1</a:t>
                </a:r>
              </a:p>
            </p:txBody>
          </p:sp>
          <p:sp>
            <p:nvSpPr>
              <p:cNvPr id="60" name="TextBox 59">
                <a:extLst>
                  <a:ext uri="{FF2B5EF4-FFF2-40B4-BE49-F238E27FC236}">
                    <a16:creationId xmlns:a16="http://schemas.microsoft.com/office/drawing/2014/main" id="{CD91B1DF-BFB3-37A4-701D-CD11298A375B}"/>
                  </a:ext>
                </a:extLst>
              </p:cNvPr>
              <p:cNvSpPr txBox="1"/>
              <p:nvPr/>
            </p:nvSpPr>
            <p:spPr>
              <a:xfrm>
                <a:off x="5670251" y="5055200"/>
                <a:ext cx="772920" cy="215444"/>
              </a:xfrm>
              <a:prstGeom prst="rect">
                <a:avLst/>
              </a:prstGeom>
              <a:noFill/>
            </p:spPr>
            <p:txBody>
              <a:bodyPr wrap="square" lIns="0" tIns="0" rIns="0" bIns="0" rtlCol="0">
                <a:spAutoFit/>
              </a:bodyPr>
              <a:lstStyle/>
              <a:p>
                <a:pPr algn="ctr"/>
                <a:r>
                  <a:rPr lang="en-CA" sz="1400" dirty="0">
                    <a:solidFill>
                      <a:schemeClr val="accent1"/>
                    </a:solidFill>
                  </a:rPr>
                  <a:t>Login2</a:t>
                </a:r>
              </a:p>
            </p:txBody>
          </p:sp>
          <p:sp>
            <p:nvSpPr>
              <p:cNvPr id="61" name="TextBox 60">
                <a:extLst>
                  <a:ext uri="{FF2B5EF4-FFF2-40B4-BE49-F238E27FC236}">
                    <a16:creationId xmlns:a16="http://schemas.microsoft.com/office/drawing/2014/main" id="{C5C01049-1930-A97D-89AD-A86905D732D6}"/>
                  </a:ext>
                </a:extLst>
              </p:cNvPr>
              <p:cNvSpPr txBox="1"/>
              <p:nvPr/>
            </p:nvSpPr>
            <p:spPr>
              <a:xfrm>
                <a:off x="6428486" y="5062273"/>
                <a:ext cx="772920" cy="215444"/>
              </a:xfrm>
              <a:prstGeom prst="rect">
                <a:avLst/>
              </a:prstGeom>
              <a:noFill/>
            </p:spPr>
            <p:txBody>
              <a:bodyPr wrap="square" lIns="0" tIns="0" rIns="0" bIns="0" rtlCol="0">
                <a:spAutoFit/>
              </a:bodyPr>
              <a:lstStyle/>
              <a:p>
                <a:pPr algn="ctr"/>
                <a:r>
                  <a:rPr lang="en-CA" sz="1400" dirty="0">
                    <a:solidFill>
                      <a:schemeClr val="accent1"/>
                    </a:solidFill>
                  </a:rPr>
                  <a:t>Login3</a:t>
                </a:r>
              </a:p>
            </p:txBody>
          </p:sp>
        </p:grpSp>
      </p:grpSp>
      <p:grpSp>
        <p:nvGrpSpPr>
          <p:cNvPr id="88" name="Group 87">
            <a:extLst>
              <a:ext uri="{FF2B5EF4-FFF2-40B4-BE49-F238E27FC236}">
                <a16:creationId xmlns:a16="http://schemas.microsoft.com/office/drawing/2014/main" id="{CB9ED79C-09F3-5B25-6C88-D25A62618DA5}"/>
              </a:ext>
            </a:extLst>
          </p:cNvPr>
          <p:cNvGrpSpPr/>
          <p:nvPr/>
        </p:nvGrpSpPr>
        <p:grpSpPr>
          <a:xfrm>
            <a:off x="7058535" y="2201617"/>
            <a:ext cx="2117305" cy="570958"/>
            <a:chOff x="7058535" y="2201617"/>
            <a:chExt cx="2117305" cy="570958"/>
          </a:xfrm>
        </p:grpSpPr>
        <p:sp>
          <p:nvSpPr>
            <p:cNvPr id="83" name="Arrow: Left-Right 82">
              <a:extLst>
                <a:ext uri="{FF2B5EF4-FFF2-40B4-BE49-F238E27FC236}">
                  <a16:creationId xmlns:a16="http://schemas.microsoft.com/office/drawing/2014/main" id="{12548A04-949B-43A7-ED36-CD6AEBF4D874}"/>
                </a:ext>
              </a:extLst>
            </p:cNvPr>
            <p:cNvSpPr/>
            <p:nvPr/>
          </p:nvSpPr>
          <p:spPr bwMode="auto">
            <a:xfrm>
              <a:off x="7058535" y="2293950"/>
              <a:ext cx="2117305" cy="478625"/>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84" name="TextBox 83">
              <a:extLst>
                <a:ext uri="{FF2B5EF4-FFF2-40B4-BE49-F238E27FC236}">
                  <a16:creationId xmlns:a16="http://schemas.microsoft.com/office/drawing/2014/main" id="{A6CD4ED5-F874-8CB8-D9DC-A45D98A0D182}"/>
                </a:ext>
              </a:extLst>
            </p:cNvPr>
            <p:cNvSpPr txBox="1"/>
            <p:nvPr/>
          </p:nvSpPr>
          <p:spPr>
            <a:xfrm>
              <a:off x="7451296" y="2201617"/>
              <a:ext cx="1397334" cy="184666"/>
            </a:xfrm>
            <a:prstGeom prst="rect">
              <a:avLst/>
            </a:prstGeom>
            <a:noFill/>
          </p:spPr>
          <p:txBody>
            <a:bodyPr wrap="square" lIns="0" tIns="0" rIns="0" bIns="0" rtlCol="0">
              <a:spAutoFit/>
            </a:bodyPr>
            <a:lstStyle/>
            <a:p>
              <a:pPr algn="ctr"/>
              <a:r>
                <a:rPr lang="en-CA" sz="1200" dirty="0">
                  <a:solidFill>
                    <a:schemeClr val="accent1"/>
                  </a:solidFill>
                </a:rPr>
                <a:t>Availability Group</a:t>
              </a:r>
            </a:p>
          </p:txBody>
        </p:sp>
        <p:sp>
          <p:nvSpPr>
            <p:cNvPr id="85" name="TextBox 84">
              <a:extLst>
                <a:ext uri="{FF2B5EF4-FFF2-40B4-BE49-F238E27FC236}">
                  <a16:creationId xmlns:a16="http://schemas.microsoft.com/office/drawing/2014/main" id="{969DC00B-09D0-13C6-BACF-1BFF3960FCC4}"/>
                </a:ext>
              </a:extLst>
            </p:cNvPr>
            <p:cNvSpPr txBox="1"/>
            <p:nvPr/>
          </p:nvSpPr>
          <p:spPr>
            <a:xfrm>
              <a:off x="7478569" y="2425253"/>
              <a:ext cx="1354209" cy="184666"/>
            </a:xfrm>
            <a:prstGeom prst="rect">
              <a:avLst/>
            </a:prstGeom>
            <a:noFill/>
          </p:spPr>
          <p:txBody>
            <a:bodyPr wrap="square" lIns="0" tIns="0" rIns="0" bIns="0" rtlCol="0">
              <a:spAutoFit/>
            </a:bodyPr>
            <a:lstStyle/>
            <a:p>
              <a:pPr algn="ctr"/>
              <a:r>
                <a:rPr lang="en-CA" sz="1200" dirty="0">
                  <a:solidFill>
                    <a:schemeClr val="bg1"/>
                  </a:solidFill>
                </a:rPr>
                <a:t>Synchronization</a:t>
              </a:r>
            </a:p>
          </p:txBody>
        </p:sp>
      </p:grpSp>
      <p:grpSp>
        <p:nvGrpSpPr>
          <p:cNvPr id="89" name="Group 88">
            <a:extLst>
              <a:ext uri="{FF2B5EF4-FFF2-40B4-BE49-F238E27FC236}">
                <a16:creationId xmlns:a16="http://schemas.microsoft.com/office/drawing/2014/main" id="{6628485D-DD65-30FA-D335-716CCDE7356E}"/>
              </a:ext>
            </a:extLst>
          </p:cNvPr>
          <p:cNvGrpSpPr/>
          <p:nvPr/>
        </p:nvGrpSpPr>
        <p:grpSpPr>
          <a:xfrm>
            <a:off x="7062589" y="4307720"/>
            <a:ext cx="2117305" cy="570958"/>
            <a:chOff x="7058535" y="2201617"/>
            <a:chExt cx="2117305" cy="570958"/>
          </a:xfrm>
        </p:grpSpPr>
        <p:sp>
          <p:nvSpPr>
            <p:cNvPr id="90" name="Arrow: Left-Right 89">
              <a:extLst>
                <a:ext uri="{FF2B5EF4-FFF2-40B4-BE49-F238E27FC236}">
                  <a16:creationId xmlns:a16="http://schemas.microsoft.com/office/drawing/2014/main" id="{6573C7D7-449A-7967-D03D-D0A5EA772194}"/>
                </a:ext>
              </a:extLst>
            </p:cNvPr>
            <p:cNvSpPr/>
            <p:nvPr/>
          </p:nvSpPr>
          <p:spPr bwMode="auto">
            <a:xfrm>
              <a:off x="7058535" y="2293950"/>
              <a:ext cx="2117305" cy="478625"/>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91" name="TextBox 90">
              <a:extLst>
                <a:ext uri="{FF2B5EF4-FFF2-40B4-BE49-F238E27FC236}">
                  <a16:creationId xmlns:a16="http://schemas.microsoft.com/office/drawing/2014/main" id="{0955CD0D-2A4B-2370-839A-E3215E2CD1B2}"/>
                </a:ext>
              </a:extLst>
            </p:cNvPr>
            <p:cNvSpPr txBox="1"/>
            <p:nvPr/>
          </p:nvSpPr>
          <p:spPr>
            <a:xfrm>
              <a:off x="7451296" y="2201617"/>
              <a:ext cx="1397334" cy="184666"/>
            </a:xfrm>
            <a:prstGeom prst="rect">
              <a:avLst/>
            </a:prstGeom>
            <a:noFill/>
          </p:spPr>
          <p:txBody>
            <a:bodyPr wrap="square" lIns="0" tIns="0" rIns="0" bIns="0" rtlCol="0">
              <a:spAutoFit/>
            </a:bodyPr>
            <a:lstStyle/>
            <a:p>
              <a:pPr algn="ctr"/>
              <a:r>
                <a:rPr lang="en-CA" sz="1200" dirty="0">
                  <a:solidFill>
                    <a:schemeClr val="accent1"/>
                  </a:solidFill>
                </a:rPr>
                <a:t>Availability Group</a:t>
              </a:r>
            </a:p>
          </p:txBody>
        </p:sp>
        <p:sp>
          <p:nvSpPr>
            <p:cNvPr id="92" name="TextBox 91">
              <a:extLst>
                <a:ext uri="{FF2B5EF4-FFF2-40B4-BE49-F238E27FC236}">
                  <a16:creationId xmlns:a16="http://schemas.microsoft.com/office/drawing/2014/main" id="{BEC8B1E1-6F34-D3F7-444F-263E0F2CFB1A}"/>
                </a:ext>
              </a:extLst>
            </p:cNvPr>
            <p:cNvSpPr txBox="1"/>
            <p:nvPr/>
          </p:nvSpPr>
          <p:spPr>
            <a:xfrm>
              <a:off x="7478569" y="2425253"/>
              <a:ext cx="1354209" cy="184666"/>
            </a:xfrm>
            <a:prstGeom prst="rect">
              <a:avLst/>
            </a:prstGeom>
            <a:noFill/>
          </p:spPr>
          <p:txBody>
            <a:bodyPr wrap="square" lIns="0" tIns="0" rIns="0" bIns="0" rtlCol="0">
              <a:spAutoFit/>
            </a:bodyPr>
            <a:lstStyle/>
            <a:p>
              <a:pPr algn="ctr"/>
              <a:r>
                <a:rPr lang="en-CA" sz="1200" dirty="0">
                  <a:solidFill>
                    <a:schemeClr val="bg1"/>
                  </a:solidFill>
                </a:rPr>
                <a:t>Synchronization</a:t>
              </a:r>
            </a:p>
          </p:txBody>
        </p:sp>
      </p:grpSp>
      <p:pic>
        <p:nvPicPr>
          <p:cNvPr id="94" name="Graphic 93" descr="Checkmark with solid fill">
            <a:extLst>
              <a:ext uri="{FF2B5EF4-FFF2-40B4-BE49-F238E27FC236}">
                <a16:creationId xmlns:a16="http://schemas.microsoft.com/office/drawing/2014/main" id="{9B3FA7EE-E7FE-907E-78BB-3659951174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39721" y="1445594"/>
            <a:ext cx="914400" cy="914400"/>
          </a:xfrm>
          <a:prstGeom prst="rect">
            <a:avLst/>
          </a:prstGeom>
        </p:spPr>
      </p:pic>
      <p:sp>
        <p:nvSpPr>
          <p:cNvPr id="95" name="&quot;Not Allowed&quot; Symbol 94">
            <a:extLst>
              <a:ext uri="{FF2B5EF4-FFF2-40B4-BE49-F238E27FC236}">
                <a16:creationId xmlns:a16="http://schemas.microsoft.com/office/drawing/2014/main" id="{8FEE3BA4-81F4-FDF2-37C0-67610EED4A6D}"/>
              </a:ext>
            </a:extLst>
          </p:cNvPr>
          <p:cNvSpPr/>
          <p:nvPr/>
        </p:nvSpPr>
        <p:spPr bwMode="auto">
          <a:xfrm>
            <a:off x="7644573" y="4132086"/>
            <a:ext cx="983205" cy="983205"/>
          </a:xfrm>
          <a:prstGeom prst="noSmoking">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8468878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Rounded Corners 98">
            <a:extLst>
              <a:ext uri="{FF2B5EF4-FFF2-40B4-BE49-F238E27FC236}">
                <a16:creationId xmlns:a16="http://schemas.microsoft.com/office/drawing/2014/main" id="{0FAD7E01-82C6-63CF-8F11-0A80292E0D07}"/>
              </a:ext>
            </a:extLst>
          </p:cNvPr>
          <p:cNvSpPr/>
          <p:nvPr/>
        </p:nvSpPr>
        <p:spPr bwMode="auto">
          <a:xfrm>
            <a:off x="4920239" y="3287997"/>
            <a:ext cx="2458520" cy="2393263"/>
          </a:xfrm>
          <a:prstGeom prst="round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grpSp>
        <p:nvGrpSpPr>
          <p:cNvPr id="9" name="Group 8">
            <a:extLst>
              <a:ext uri="{FF2B5EF4-FFF2-40B4-BE49-F238E27FC236}">
                <a16:creationId xmlns:a16="http://schemas.microsoft.com/office/drawing/2014/main" id="{81E5FC71-2264-9C00-2209-D4BE558CE129}"/>
              </a:ext>
            </a:extLst>
          </p:cNvPr>
          <p:cNvGrpSpPr/>
          <p:nvPr/>
        </p:nvGrpSpPr>
        <p:grpSpPr>
          <a:xfrm>
            <a:off x="4723512" y="1435101"/>
            <a:ext cx="2797769" cy="4500010"/>
            <a:chOff x="4723512" y="1435101"/>
            <a:chExt cx="2797769" cy="4500010"/>
          </a:xfrm>
        </p:grpSpPr>
        <p:grpSp>
          <p:nvGrpSpPr>
            <p:cNvPr id="12" name="Group 11">
              <a:extLst>
                <a:ext uri="{FF2B5EF4-FFF2-40B4-BE49-F238E27FC236}">
                  <a16:creationId xmlns:a16="http://schemas.microsoft.com/office/drawing/2014/main" id="{53286883-2134-7583-0531-219D1DE9CBF4}"/>
                </a:ext>
              </a:extLst>
            </p:cNvPr>
            <p:cNvGrpSpPr/>
            <p:nvPr/>
          </p:nvGrpSpPr>
          <p:grpSpPr>
            <a:xfrm>
              <a:off x="4723512" y="1435101"/>
              <a:ext cx="2797769" cy="4500010"/>
              <a:chOff x="5394036" y="1651408"/>
              <a:chExt cx="2797769" cy="4500010"/>
            </a:xfrm>
          </p:grpSpPr>
          <p:sp>
            <p:nvSpPr>
              <p:cNvPr id="41" name="Rectangle 40">
                <a:extLst>
                  <a:ext uri="{FF2B5EF4-FFF2-40B4-BE49-F238E27FC236}">
                    <a16:creationId xmlns:a16="http://schemas.microsoft.com/office/drawing/2014/main" id="{E19979D0-1EAE-E9BE-4CC6-A92172123577}"/>
                  </a:ext>
                </a:extLst>
              </p:cNvPr>
              <p:cNvSpPr/>
              <p:nvPr/>
            </p:nvSpPr>
            <p:spPr bwMode="auto">
              <a:xfrm>
                <a:off x="5394963" y="1651408"/>
                <a:ext cx="2796842" cy="4500010"/>
              </a:xfrm>
              <a:prstGeom prst="rect">
                <a:avLst/>
              </a:prstGeom>
              <a:solidFill>
                <a:schemeClr val="bg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cxnSp>
            <p:nvCxnSpPr>
              <p:cNvPr id="42" name="Straight Connector 41">
                <a:extLst>
                  <a:ext uri="{FF2B5EF4-FFF2-40B4-BE49-F238E27FC236}">
                    <a16:creationId xmlns:a16="http://schemas.microsoft.com/office/drawing/2014/main" id="{F266F32C-EA64-B417-DA0A-5D488E3E58AC}"/>
                  </a:ext>
                </a:extLst>
              </p:cNvPr>
              <p:cNvCxnSpPr>
                <a:cxnSpLocks/>
              </p:cNvCxnSpPr>
              <p:nvPr/>
            </p:nvCxnSpPr>
            <p:spPr>
              <a:xfrm>
                <a:off x="5394036" y="2059709"/>
                <a:ext cx="2770909"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4012511-D4EE-DF55-1009-9880502B0153}"/>
                  </a:ext>
                </a:extLst>
              </p:cNvPr>
              <p:cNvSpPr txBox="1"/>
              <p:nvPr/>
            </p:nvSpPr>
            <p:spPr>
              <a:xfrm>
                <a:off x="5754253" y="1763226"/>
                <a:ext cx="2050473" cy="184666"/>
              </a:xfrm>
              <a:prstGeom prst="rect">
                <a:avLst/>
              </a:prstGeom>
              <a:noFill/>
            </p:spPr>
            <p:txBody>
              <a:bodyPr wrap="square" lIns="0" tIns="0" rIns="0" bIns="0" rtlCol="0">
                <a:spAutoFit/>
              </a:bodyPr>
              <a:lstStyle/>
              <a:p>
                <a:pPr algn="ctr"/>
                <a:r>
                  <a:rPr lang="en-CA" sz="1200" b="1" dirty="0">
                    <a:solidFill>
                      <a:srgbClr val="FF0000"/>
                    </a:solidFill>
                  </a:rPr>
                  <a:t>SQL AG Replica 1</a:t>
                </a:r>
              </a:p>
            </p:txBody>
          </p:sp>
        </p:grpSp>
        <p:grpSp>
          <p:nvGrpSpPr>
            <p:cNvPr id="14" name="Group 13">
              <a:extLst>
                <a:ext uri="{FF2B5EF4-FFF2-40B4-BE49-F238E27FC236}">
                  <a16:creationId xmlns:a16="http://schemas.microsoft.com/office/drawing/2014/main" id="{0FED63C2-A843-521C-2910-C2C693E72B7D}"/>
                </a:ext>
              </a:extLst>
            </p:cNvPr>
            <p:cNvGrpSpPr/>
            <p:nvPr/>
          </p:nvGrpSpPr>
          <p:grpSpPr>
            <a:xfrm>
              <a:off x="5496970" y="2139886"/>
              <a:ext cx="1198059" cy="977302"/>
              <a:chOff x="5898131" y="2330301"/>
              <a:chExt cx="1198059" cy="977302"/>
            </a:xfrm>
          </p:grpSpPr>
          <p:grpSp>
            <p:nvGrpSpPr>
              <p:cNvPr id="32" name="Group 31">
                <a:extLst>
                  <a:ext uri="{FF2B5EF4-FFF2-40B4-BE49-F238E27FC236}">
                    <a16:creationId xmlns:a16="http://schemas.microsoft.com/office/drawing/2014/main" id="{85474F2F-0A16-5869-3D08-FD688EC11CB7}"/>
                  </a:ext>
                </a:extLst>
              </p:cNvPr>
              <p:cNvGrpSpPr/>
              <p:nvPr/>
            </p:nvGrpSpPr>
            <p:grpSpPr>
              <a:xfrm>
                <a:off x="5898131" y="2330301"/>
                <a:ext cx="443345" cy="544943"/>
                <a:chOff x="5829034" y="2338169"/>
                <a:chExt cx="443345" cy="544943"/>
              </a:xfrm>
            </p:grpSpPr>
            <p:sp>
              <p:nvSpPr>
                <p:cNvPr id="39" name="Cylinder 38">
                  <a:extLst>
                    <a:ext uri="{FF2B5EF4-FFF2-40B4-BE49-F238E27FC236}">
                      <a16:creationId xmlns:a16="http://schemas.microsoft.com/office/drawing/2014/main" id="{6FD5B74F-F22E-6F27-D072-33EBA3E5AEE2}"/>
                    </a:ext>
                  </a:extLst>
                </p:cNvPr>
                <p:cNvSpPr/>
                <p:nvPr/>
              </p:nvSpPr>
              <p:spPr bwMode="auto">
                <a:xfrm>
                  <a:off x="5829034" y="2338169"/>
                  <a:ext cx="443345" cy="544943"/>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40" name="TextBox 39">
                  <a:extLst>
                    <a:ext uri="{FF2B5EF4-FFF2-40B4-BE49-F238E27FC236}">
                      <a16:creationId xmlns:a16="http://schemas.microsoft.com/office/drawing/2014/main" id="{FDE9FA38-3A8B-105D-14F2-01F3376CB91D}"/>
                    </a:ext>
                  </a:extLst>
                </p:cNvPr>
                <p:cNvSpPr txBox="1"/>
                <p:nvPr/>
              </p:nvSpPr>
              <p:spPr>
                <a:xfrm>
                  <a:off x="5886942" y="2508978"/>
                  <a:ext cx="349204" cy="307777"/>
                </a:xfrm>
                <a:prstGeom prst="rect">
                  <a:avLst/>
                </a:prstGeom>
                <a:noFill/>
              </p:spPr>
              <p:txBody>
                <a:bodyPr wrap="square" lIns="0" tIns="0" rIns="0" bIns="0" rtlCol="0">
                  <a:spAutoFit/>
                </a:bodyPr>
                <a:lstStyle/>
                <a:p>
                  <a:pPr algn="l"/>
                  <a:r>
                    <a:rPr lang="en-CA" sz="2000" dirty="0">
                      <a:solidFill>
                        <a:schemeClr val="bg1"/>
                      </a:solidFill>
                    </a:rPr>
                    <a:t>DB</a:t>
                  </a:r>
                </a:p>
              </p:txBody>
            </p:sp>
          </p:grpSp>
          <p:grpSp>
            <p:nvGrpSpPr>
              <p:cNvPr id="33" name="Group 32">
                <a:extLst>
                  <a:ext uri="{FF2B5EF4-FFF2-40B4-BE49-F238E27FC236}">
                    <a16:creationId xmlns:a16="http://schemas.microsoft.com/office/drawing/2014/main" id="{E0C9ADEB-3CF5-C87C-A726-B04C1A791182}"/>
                  </a:ext>
                </a:extLst>
              </p:cNvPr>
              <p:cNvGrpSpPr/>
              <p:nvPr/>
            </p:nvGrpSpPr>
            <p:grpSpPr>
              <a:xfrm>
                <a:off x="6652845" y="2330301"/>
                <a:ext cx="443345" cy="544943"/>
                <a:chOff x="5820687" y="2432813"/>
                <a:chExt cx="443345" cy="544943"/>
              </a:xfrm>
            </p:grpSpPr>
            <p:sp>
              <p:nvSpPr>
                <p:cNvPr id="37" name="Cylinder 36">
                  <a:extLst>
                    <a:ext uri="{FF2B5EF4-FFF2-40B4-BE49-F238E27FC236}">
                      <a16:creationId xmlns:a16="http://schemas.microsoft.com/office/drawing/2014/main" id="{6595A90B-C5BE-EF6C-9A8F-B6127B2D2BA5}"/>
                    </a:ext>
                  </a:extLst>
                </p:cNvPr>
                <p:cNvSpPr/>
                <p:nvPr/>
              </p:nvSpPr>
              <p:spPr bwMode="auto">
                <a:xfrm>
                  <a:off x="5820687" y="2432813"/>
                  <a:ext cx="443345" cy="544943"/>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38" name="TextBox 37">
                  <a:extLst>
                    <a:ext uri="{FF2B5EF4-FFF2-40B4-BE49-F238E27FC236}">
                      <a16:creationId xmlns:a16="http://schemas.microsoft.com/office/drawing/2014/main" id="{0647646A-C9CB-5EAD-E445-1CB2B92E68F4}"/>
                    </a:ext>
                  </a:extLst>
                </p:cNvPr>
                <p:cNvSpPr txBox="1"/>
                <p:nvPr/>
              </p:nvSpPr>
              <p:spPr>
                <a:xfrm>
                  <a:off x="5864744" y="2603622"/>
                  <a:ext cx="349204" cy="307777"/>
                </a:xfrm>
                <a:prstGeom prst="rect">
                  <a:avLst/>
                </a:prstGeom>
                <a:noFill/>
              </p:spPr>
              <p:txBody>
                <a:bodyPr wrap="square" lIns="0" tIns="0" rIns="0" bIns="0" rtlCol="0">
                  <a:spAutoFit/>
                </a:bodyPr>
                <a:lstStyle/>
                <a:p>
                  <a:pPr algn="l"/>
                  <a:r>
                    <a:rPr lang="en-CA" sz="2000" dirty="0">
                      <a:solidFill>
                        <a:schemeClr val="bg1"/>
                      </a:solidFill>
                    </a:rPr>
                    <a:t>DB</a:t>
                  </a:r>
                </a:p>
              </p:txBody>
            </p:sp>
          </p:grpSp>
          <p:grpSp>
            <p:nvGrpSpPr>
              <p:cNvPr id="34" name="Group 33">
                <a:extLst>
                  <a:ext uri="{FF2B5EF4-FFF2-40B4-BE49-F238E27FC236}">
                    <a16:creationId xmlns:a16="http://schemas.microsoft.com/office/drawing/2014/main" id="{6F11E90F-904B-7366-288F-F97148294656}"/>
                  </a:ext>
                </a:extLst>
              </p:cNvPr>
              <p:cNvGrpSpPr/>
              <p:nvPr/>
            </p:nvGrpSpPr>
            <p:grpSpPr>
              <a:xfrm>
                <a:off x="6264031" y="2762660"/>
                <a:ext cx="443345" cy="544943"/>
                <a:chOff x="5820687" y="2432813"/>
                <a:chExt cx="443345" cy="544943"/>
              </a:xfrm>
            </p:grpSpPr>
            <p:sp>
              <p:nvSpPr>
                <p:cNvPr id="35" name="Cylinder 34">
                  <a:extLst>
                    <a:ext uri="{FF2B5EF4-FFF2-40B4-BE49-F238E27FC236}">
                      <a16:creationId xmlns:a16="http://schemas.microsoft.com/office/drawing/2014/main" id="{C2367C49-8C78-27CA-7F2F-6B748D7BE0CC}"/>
                    </a:ext>
                  </a:extLst>
                </p:cNvPr>
                <p:cNvSpPr/>
                <p:nvPr/>
              </p:nvSpPr>
              <p:spPr bwMode="auto">
                <a:xfrm>
                  <a:off x="5820687" y="2432813"/>
                  <a:ext cx="443345" cy="544943"/>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36" name="TextBox 35">
                  <a:extLst>
                    <a:ext uri="{FF2B5EF4-FFF2-40B4-BE49-F238E27FC236}">
                      <a16:creationId xmlns:a16="http://schemas.microsoft.com/office/drawing/2014/main" id="{604E344A-BE95-3666-E177-BF6A5A452DA6}"/>
                    </a:ext>
                  </a:extLst>
                </p:cNvPr>
                <p:cNvSpPr txBox="1"/>
                <p:nvPr/>
              </p:nvSpPr>
              <p:spPr>
                <a:xfrm>
                  <a:off x="5867757" y="2603622"/>
                  <a:ext cx="349204" cy="307777"/>
                </a:xfrm>
                <a:prstGeom prst="rect">
                  <a:avLst/>
                </a:prstGeom>
                <a:noFill/>
              </p:spPr>
              <p:txBody>
                <a:bodyPr wrap="square" lIns="0" tIns="0" rIns="0" bIns="0" rtlCol="0">
                  <a:spAutoFit/>
                </a:bodyPr>
                <a:lstStyle/>
                <a:p>
                  <a:pPr algn="l"/>
                  <a:r>
                    <a:rPr lang="en-CA" sz="2000" dirty="0">
                      <a:solidFill>
                        <a:schemeClr val="bg1"/>
                      </a:solidFill>
                    </a:rPr>
                    <a:t>DB</a:t>
                  </a:r>
                </a:p>
              </p:txBody>
            </p:sp>
          </p:grpSp>
        </p:grpSp>
        <p:grpSp>
          <p:nvGrpSpPr>
            <p:cNvPr id="15" name="Group 14">
              <a:extLst>
                <a:ext uri="{FF2B5EF4-FFF2-40B4-BE49-F238E27FC236}">
                  <a16:creationId xmlns:a16="http://schemas.microsoft.com/office/drawing/2014/main" id="{1A2787C8-3D54-C146-D085-B77730FADE56}"/>
                </a:ext>
              </a:extLst>
            </p:cNvPr>
            <p:cNvGrpSpPr/>
            <p:nvPr/>
          </p:nvGrpSpPr>
          <p:grpSpPr>
            <a:xfrm>
              <a:off x="5015346" y="3882513"/>
              <a:ext cx="2134733" cy="659706"/>
              <a:chOff x="5015346" y="3614661"/>
              <a:chExt cx="2134733" cy="659706"/>
            </a:xfrm>
          </p:grpSpPr>
          <p:grpSp>
            <p:nvGrpSpPr>
              <p:cNvPr id="23" name="Group 22">
                <a:extLst>
                  <a:ext uri="{FF2B5EF4-FFF2-40B4-BE49-F238E27FC236}">
                    <a16:creationId xmlns:a16="http://schemas.microsoft.com/office/drawing/2014/main" id="{876FBFE3-CE54-3C50-8A58-70C99F62CAF1}"/>
                  </a:ext>
                </a:extLst>
              </p:cNvPr>
              <p:cNvGrpSpPr/>
              <p:nvPr/>
            </p:nvGrpSpPr>
            <p:grpSpPr>
              <a:xfrm>
                <a:off x="5015346" y="3620734"/>
                <a:ext cx="662371" cy="649310"/>
                <a:chOff x="5577789" y="3959635"/>
                <a:chExt cx="662371" cy="649310"/>
              </a:xfrm>
            </p:grpSpPr>
            <p:pic>
              <p:nvPicPr>
                <p:cNvPr id="30" name="Graphic 29" descr="Briefcase with solid fill">
                  <a:extLst>
                    <a:ext uri="{FF2B5EF4-FFF2-40B4-BE49-F238E27FC236}">
                      <a16:creationId xmlns:a16="http://schemas.microsoft.com/office/drawing/2014/main" id="{A8D6235E-9B93-D2F5-9BDA-D6750106ED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7789" y="3959635"/>
                  <a:ext cx="649310" cy="649310"/>
                </a:xfrm>
                <a:prstGeom prst="rect">
                  <a:avLst/>
                </a:prstGeom>
              </p:spPr>
            </p:pic>
            <p:sp>
              <p:nvSpPr>
                <p:cNvPr id="31" name="TextBox 30">
                  <a:extLst>
                    <a:ext uri="{FF2B5EF4-FFF2-40B4-BE49-F238E27FC236}">
                      <a16:creationId xmlns:a16="http://schemas.microsoft.com/office/drawing/2014/main" id="{23085A8B-4441-8DB5-0A33-3C116F686214}"/>
                    </a:ext>
                  </a:extLst>
                </p:cNvPr>
                <p:cNvSpPr txBox="1"/>
                <p:nvPr/>
              </p:nvSpPr>
              <p:spPr>
                <a:xfrm>
                  <a:off x="5608830" y="4305507"/>
                  <a:ext cx="631330" cy="161583"/>
                </a:xfrm>
                <a:prstGeom prst="rect">
                  <a:avLst/>
                </a:prstGeom>
                <a:noFill/>
              </p:spPr>
              <p:txBody>
                <a:bodyPr wrap="square" lIns="0" tIns="0" rIns="0" bIns="0" rtlCol="0">
                  <a:spAutoFit/>
                </a:bodyPr>
                <a:lstStyle/>
                <a:p>
                  <a:pPr algn="ctr"/>
                  <a:r>
                    <a:rPr lang="en-CA" sz="1050" dirty="0">
                      <a:solidFill>
                        <a:schemeClr val="bg1"/>
                      </a:solidFill>
                    </a:rPr>
                    <a:t>Job1</a:t>
                  </a:r>
                </a:p>
              </p:txBody>
            </p:sp>
          </p:grpSp>
          <p:grpSp>
            <p:nvGrpSpPr>
              <p:cNvPr id="24" name="Group 23">
                <a:extLst>
                  <a:ext uri="{FF2B5EF4-FFF2-40B4-BE49-F238E27FC236}">
                    <a16:creationId xmlns:a16="http://schemas.microsoft.com/office/drawing/2014/main" id="{FAAF9A48-5E27-B16A-9E49-E0270E7D1654}"/>
                  </a:ext>
                </a:extLst>
              </p:cNvPr>
              <p:cNvGrpSpPr/>
              <p:nvPr/>
            </p:nvGrpSpPr>
            <p:grpSpPr>
              <a:xfrm>
                <a:off x="6496944" y="3625057"/>
                <a:ext cx="653135" cy="649310"/>
                <a:chOff x="5577789" y="3931927"/>
                <a:chExt cx="653135" cy="649310"/>
              </a:xfrm>
            </p:grpSpPr>
            <p:pic>
              <p:nvPicPr>
                <p:cNvPr id="28" name="Graphic 27" descr="Briefcase with solid fill">
                  <a:extLst>
                    <a:ext uri="{FF2B5EF4-FFF2-40B4-BE49-F238E27FC236}">
                      <a16:creationId xmlns:a16="http://schemas.microsoft.com/office/drawing/2014/main" id="{278CDE27-637F-3EDA-8A12-C5D7032671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7789" y="3931927"/>
                  <a:ext cx="649310" cy="649310"/>
                </a:xfrm>
                <a:prstGeom prst="rect">
                  <a:avLst/>
                </a:prstGeom>
              </p:spPr>
            </p:pic>
            <p:sp>
              <p:nvSpPr>
                <p:cNvPr id="29" name="TextBox 28">
                  <a:extLst>
                    <a:ext uri="{FF2B5EF4-FFF2-40B4-BE49-F238E27FC236}">
                      <a16:creationId xmlns:a16="http://schemas.microsoft.com/office/drawing/2014/main" id="{50AC2B73-C314-5748-EB6E-9520C1D4F3B5}"/>
                    </a:ext>
                  </a:extLst>
                </p:cNvPr>
                <p:cNvSpPr txBox="1"/>
                <p:nvPr/>
              </p:nvSpPr>
              <p:spPr>
                <a:xfrm>
                  <a:off x="5599594" y="4277799"/>
                  <a:ext cx="631330" cy="161583"/>
                </a:xfrm>
                <a:prstGeom prst="rect">
                  <a:avLst/>
                </a:prstGeom>
                <a:noFill/>
              </p:spPr>
              <p:txBody>
                <a:bodyPr wrap="square" lIns="0" tIns="0" rIns="0" bIns="0" rtlCol="0">
                  <a:spAutoFit/>
                </a:bodyPr>
                <a:lstStyle/>
                <a:p>
                  <a:pPr algn="ctr"/>
                  <a:r>
                    <a:rPr lang="en-CA" sz="1050" dirty="0">
                      <a:solidFill>
                        <a:schemeClr val="bg1"/>
                      </a:solidFill>
                    </a:rPr>
                    <a:t>Job3</a:t>
                  </a:r>
                </a:p>
              </p:txBody>
            </p:sp>
          </p:grpSp>
          <p:grpSp>
            <p:nvGrpSpPr>
              <p:cNvPr id="25" name="Group 24">
                <a:extLst>
                  <a:ext uri="{FF2B5EF4-FFF2-40B4-BE49-F238E27FC236}">
                    <a16:creationId xmlns:a16="http://schemas.microsoft.com/office/drawing/2014/main" id="{6CD76491-628D-8BB3-05D5-3D98EF2C8788}"/>
                  </a:ext>
                </a:extLst>
              </p:cNvPr>
              <p:cNvGrpSpPr/>
              <p:nvPr/>
            </p:nvGrpSpPr>
            <p:grpSpPr>
              <a:xfrm>
                <a:off x="5755313" y="3614661"/>
                <a:ext cx="653135" cy="649310"/>
                <a:chOff x="5577789" y="3959635"/>
                <a:chExt cx="653135" cy="649310"/>
              </a:xfrm>
            </p:grpSpPr>
            <p:pic>
              <p:nvPicPr>
                <p:cNvPr id="26" name="Graphic 25" descr="Briefcase with solid fill">
                  <a:extLst>
                    <a:ext uri="{FF2B5EF4-FFF2-40B4-BE49-F238E27FC236}">
                      <a16:creationId xmlns:a16="http://schemas.microsoft.com/office/drawing/2014/main" id="{F37EEF44-F7A4-A5A6-747C-1DE457A27D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7789" y="3959635"/>
                  <a:ext cx="649310" cy="649310"/>
                </a:xfrm>
                <a:prstGeom prst="rect">
                  <a:avLst/>
                </a:prstGeom>
              </p:spPr>
            </p:pic>
            <p:sp>
              <p:nvSpPr>
                <p:cNvPr id="27" name="TextBox 26">
                  <a:extLst>
                    <a:ext uri="{FF2B5EF4-FFF2-40B4-BE49-F238E27FC236}">
                      <a16:creationId xmlns:a16="http://schemas.microsoft.com/office/drawing/2014/main" id="{2D7B3356-DE3D-F486-8E79-89BDF7030F19}"/>
                    </a:ext>
                  </a:extLst>
                </p:cNvPr>
                <p:cNvSpPr txBox="1"/>
                <p:nvPr/>
              </p:nvSpPr>
              <p:spPr>
                <a:xfrm>
                  <a:off x="5599594" y="4305507"/>
                  <a:ext cx="631330" cy="161583"/>
                </a:xfrm>
                <a:prstGeom prst="rect">
                  <a:avLst/>
                </a:prstGeom>
                <a:noFill/>
              </p:spPr>
              <p:txBody>
                <a:bodyPr wrap="square" lIns="0" tIns="0" rIns="0" bIns="0" rtlCol="0">
                  <a:spAutoFit/>
                </a:bodyPr>
                <a:lstStyle/>
                <a:p>
                  <a:pPr algn="ctr"/>
                  <a:r>
                    <a:rPr lang="en-CA" sz="1050" dirty="0">
                      <a:solidFill>
                        <a:schemeClr val="bg1"/>
                      </a:solidFill>
                    </a:rPr>
                    <a:t>Job2</a:t>
                  </a:r>
                </a:p>
              </p:txBody>
            </p:sp>
          </p:grpSp>
        </p:grpSp>
        <p:grpSp>
          <p:nvGrpSpPr>
            <p:cNvPr id="16" name="Group 15">
              <a:extLst>
                <a:ext uri="{FF2B5EF4-FFF2-40B4-BE49-F238E27FC236}">
                  <a16:creationId xmlns:a16="http://schemas.microsoft.com/office/drawing/2014/main" id="{0C3AEA17-4C63-1D80-88DB-F56D13090A40}"/>
                </a:ext>
              </a:extLst>
            </p:cNvPr>
            <p:cNvGrpSpPr/>
            <p:nvPr/>
          </p:nvGrpSpPr>
          <p:grpSpPr>
            <a:xfrm>
              <a:off x="5005790" y="4757061"/>
              <a:ext cx="2122484" cy="757075"/>
              <a:chOff x="5005790" y="4489209"/>
              <a:chExt cx="2122484" cy="757075"/>
            </a:xfrm>
          </p:grpSpPr>
          <p:pic>
            <p:nvPicPr>
              <p:cNvPr id="17" name="Graphic 16" descr="Key with solid fill">
                <a:extLst>
                  <a:ext uri="{FF2B5EF4-FFF2-40B4-BE49-F238E27FC236}">
                    <a16:creationId xmlns:a16="http://schemas.microsoft.com/office/drawing/2014/main" id="{2EFD4925-2F49-AE54-5616-47079E4D18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5051706" y="4489209"/>
                <a:ext cx="546949" cy="546949"/>
              </a:xfrm>
              <a:prstGeom prst="rect">
                <a:avLst/>
              </a:prstGeom>
            </p:spPr>
          </p:pic>
          <p:pic>
            <p:nvPicPr>
              <p:cNvPr id="18" name="Graphic 17" descr="Key with solid fill">
                <a:extLst>
                  <a:ext uri="{FF2B5EF4-FFF2-40B4-BE49-F238E27FC236}">
                    <a16:creationId xmlns:a16="http://schemas.microsoft.com/office/drawing/2014/main" id="{30D7B9BC-6982-4C4B-FCE0-26A015CB9C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5801613" y="4494247"/>
                <a:ext cx="546949" cy="546949"/>
              </a:xfrm>
              <a:prstGeom prst="rect">
                <a:avLst/>
              </a:prstGeom>
            </p:spPr>
          </p:pic>
          <p:pic>
            <p:nvPicPr>
              <p:cNvPr id="19" name="Graphic 18" descr="Key with solid fill">
                <a:extLst>
                  <a:ext uri="{FF2B5EF4-FFF2-40B4-BE49-F238E27FC236}">
                    <a16:creationId xmlns:a16="http://schemas.microsoft.com/office/drawing/2014/main" id="{8237B55B-C7C7-D697-C49F-A2E773AE56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6543244" y="4489209"/>
                <a:ext cx="546949" cy="546949"/>
              </a:xfrm>
              <a:prstGeom prst="rect">
                <a:avLst/>
              </a:prstGeom>
            </p:spPr>
          </p:pic>
          <p:sp>
            <p:nvSpPr>
              <p:cNvPr id="20" name="TextBox 19">
                <a:extLst>
                  <a:ext uri="{FF2B5EF4-FFF2-40B4-BE49-F238E27FC236}">
                    <a16:creationId xmlns:a16="http://schemas.microsoft.com/office/drawing/2014/main" id="{E4AB05EC-B04F-8C4B-95D1-54956B6F848F}"/>
                  </a:ext>
                </a:extLst>
              </p:cNvPr>
              <p:cNvSpPr txBox="1"/>
              <p:nvPr/>
            </p:nvSpPr>
            <p:spPr>
              <a:xfrm>
                <a:off x="5005790" y="5069933"/>
                <a:ext cx="631330" cy="169277"/>
              </a:xfrm>
              <a:prstGeom prst="rect">
                <a:avLst/>
              </a:prstGeom>
              <a:noFill/>
            </p:spPr>
            <p:txBody>
              <a:bodyPr wrap="square" lIns="0" tIns="0" rIns="0" bIns="0" rtlCol="0">
                <a:spAutoFit/>
              </a:bodyPr>
              <a:lstStyle/>
              <a:p>
                <a:pPr algn="ctr"/>
                <a:r>
                  <a:rPr lang="en-CA" sz="1100" dirty="0">
                    <a:solidFill>
                      <a:schemeClr val="accent1"/>
                    </a:solidFill>
                  </a:rPr>
                  <a:t>Login1</a:t>
                </a:r>
              </a:p>
            </p:txBody>
          </p:sp>
          <p:sp>
            <p:nvSpPr>
              <p:cNvPr id="21" name="TextBox 20">
                <a:extLst>
                  <a:ext uri="{FF2B5EF4-FFF2-40B4-BE49-F238E27FC236}">
                    <a16:creationId xmlns:a16="http://schemas.microsoft.com/office/drawing/2014/main" id="{AF021102-15EF-86A0-F4BB-9CE07237BB74}"/>
                  </a:ext>
                </a:extLst>
              </p:cNvPr>
              <p:cNvSpPr txBox="1"/>
              <p:nvPr/>
            </p:nvSpPr>
            <p:spPr>
              <a:xfrm>
                <a:off x="5786480" y="5077007"/>
                <a:ext cx="631330" cy="169277"/>
              </a:xfrm>
              <a:prstGeom prst="rect">
                <a:avLst/>
              </a:prstGeom>
              <a:noFill/>
            </p:spPr>
            <p:txBody>
              <a:bodyPr wrap="square" lIns="0" tIns="0" rIns="0" bIns="0" rtlCol="0">
                <a:spAutoFit/>
              </a:bodyPr>
              <a:lstStyle/>
              <a:p>
                <a:pPr algn="ctr"/>
                <a:r>
                  <a:rPr lang="en-CA" sz="1100" dirty="0">
                    <a:solidFill>
                      <a:schemeClr val="accent1"/>
                    </a:solidFill>
                  </a:rPr>
                  <a:t>Login2</a:t>
                </a:r>
              </a:p>
            </p:txBody>
          </p:sp>
          <p:sp>
            <p:nvSpPr>
              <p:cNvPr id="22" name="TextBox 21">
                <a:extLst>
                  <a:ext uri="{FF2B5EF4-FFF2-40B4-BE49-F238E27FC236}">
                    <a16:creationId xmlns:a16="http://schemas.microsoft.com/office/drawing/2014/main" id="{8B98B993-5741-AEA6-1802-A31041153046}"/>
                  </a:ext>
                </a:extLst>
              </p:cNvPr>
              <p:cNvSpPr txBox="1"/>
              <p:nvPr/>
            </p:nvSpPr>
            <p:spPr>
              <a:xfrm>
                <a:off x="6496944" y="5069100"/>
                <a:ext cx="631330" cy="169277"/>
              </a:xfrm>
              <a:prstGeom prst="rect">
                <a:avLst/>
              </a:prstGeom>
              <a:noFill/>
            </p:spPr>
            <p:txBody>
              <a:bodyPr wrap="square" lIns="0" tIns="0" rIns="0" bIns="0" rtlCol="0">
                <a:spAutoFit/>
              </a:bodyPr>
              <a:lstStyle/>
              <a:p>
                <a:pPr algn="ctr"/>
                <a:r>
                  <a:rPr lang="en-CA" sz="1100" dirty="0">
                    <a:solidFill>
                      <a:schemeClr val="accent1"/>
                    </a:solidFill>
                  </a:rPr>
                  <a:t>Login3</a:t>
                </a:r>
              </a:p>
            </p:txBody>
          </p:sp>
        </p:grpSp>
      </p:grpSp>
      <p:sp>
        <p:nvSpPr>
          <p:cNvPr id="13" name="Title 1">
            <a:extLst>
              <a:ext uri="{FF2B5EF4-FFF2-40B4-BE49-F238E27FC236}">
                <a16:creationId xmlns:a16="http://schemas.microsoft.com/office/drawing/2014/main" id="{A749DEFF-8183-5820-2871-BE4FCDC2DE9A}"/>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dirty="0">
                <a:solidFill>
                  <a:srgbClr val="FF0000"/>
                </a:solidFill>
              </a:rPr>
              <a:t>Introducing Contained AG</a:t>
            </a:r>
            <a:endParaRPr lang="en-US" b="0" kern="1200" cap="none" spc="-50" baseline="0" dirty="0">
              <a:ln w="3175">
                <a:noFill/>
              </a:ln>
              <a:solidFill>
                <a:srgbClr val="FF0000"/>
              </a:solidFill>
              <a:effectLst/>
              <a:latin typeface="+mj-lt"/>
              <a:ea typeface="+mn-ea"/>
              <a:cs typeface="Segoe UI" pitchFamily="34" charset="0"/>
            </a:endParaRPr>
          </a:p>
        </p:txBody>
      </p:sp>
      <p:sp>
        <p:nvSpPr>
          <p:cNvPr id="2" name="TextBox 1">
            <a:extLst>
              <a:ext uri="{FF2B5EF4-FFF2-40B4-BE49-F238E27FC236}">
                <a16:creationId xmlns:a16="http://schemas.microsoft.com/office/drawing/2014/main" id="{5A752182-2C56-FBA0-1327-F6517B58CE97}"/>
              </a:ext>
            </a:extLst>
          </p:cNvPr>
          <p:cNvSpPr txBox="1"/>
          <p:nvPr/>
        </p:nvSpPr>
        <p:spPr>
          <a:xfrm>
            <a:off x="735529" y="1447802"/>
            <a:ext cx="3714172" cy="4062651"/>
          </a:xfrm>
          <a:prstGeom prst="rect">
            <a:avLst/>
          </a:prstGeom>
          <a:noFill/>
        </p:spPr>
        <p:txBody>
          <a:bodyPr wrap="square" lIns="0" tIns="0" rIns="0" bIns="0" rtlCol="0">
            <a:spAutoFit/>
          </a:bodyPr>
          <a:lstStyle/>
          <a:p>
            <a:pPr algn="l"/>
            <a:r>
              <a:rPr lang="en-CA" sz="2400" b="1" dirty="0">
                <a:solidFill>
                  <a:srgbClr val="0070C0"/>
                </a:solidFill>
              </a:rPr>
              <a:t>You can now sync the following:</a:t>
            </a:r>
          </a:p>
          <a:p>
            <a:pPr marL="457200" indent="-457200" algn="l">
              <a:buFont typeface="Wingdings" panose="05000000000000000000" pitchFamily="2" charset="2"/>
              <a:buChar char="ü"/>
            </a:pPr>
            <a:r>
              <a:rPr lang="en-CA" sz="2400" dirty="0">
                <a:solidFill>
                  <a:srgbClr val="0070C0"/>
                </a:solidFill>
              </a:rPr>
              <a:t>SQL Agent Jobs</a:t>
            </a:r>
          </a:p>
          <a:p>
            <a:pPr marL="457200" indent="-457200" algn="l">
              <a:buFont typeface="Wingdings" panose="05000000000000000000" pitchFamily="2" charset="2"/>
              <a:buChar char="ü"/>
            </a:pPr>
            <a:r>
              <a:rPr lang="en-CA" sz="2400" dirty="0">
                <a:solidFill>
                  <a:srgbClr val="0070C0"/>
                </a:solidFill>
              </a:rPr>
              <a:t>Logins and permissions</a:t>
            </a:r>
          </a:p>
          <a:p>
            <a:pPr marL="457200" indent="-457200" algn="l">
              <a:buFont typeface="Wingdings" panose="05000000000000000000" pitchFamily="2" charset="2"/>
              <a:buChar char="ü"/>
            </a:pPr>
            <a:r>
              <a:rPr lang="en-CA" sz="2400" dirty="0">
                <a:solidFill>
                  <a:srgbClr val="0070C0"/>
                </a:solidFill>
              </a:rPr>
              <a:t>Linked Servers</a:t>
            </a:r>
          </a:p>
          <a:p>
            <a:pPr marL="457200" indent="-457200" algn="l">
              <a:buFont typeface="Wingdings" panose="05000000000000000000" pitchFamily="2" charset="2"/>
              <a:buChar char="ü"/>
            </a:pPr>
            <a:r>
              <a:rPr lang="en-CA" sz="2400" dirty="0">
                <a:solidFill>
                  <a:srgbClr val="0070C0"/>
                </a:solidFill>
              </a:rPr>
              <a:t>Alerts</a:t>
            </a:r>
          </a:p>
          <a:p>
            <a:pPr marL="457200" indent="-457200" algn="l">
              <a:buFont typeface="Wingdings" panose="05000000000000000000" pitchFamily="2" charset="2"/>
              <a:buChar char="ü"/>
            </a:pPr>
            <a:r>
              <a:rPr lang="en-CA" sz="2400" dirty="0">
                <a:solidFill>
                  <a:srgbClr val="0070C0"/>
                </a:solidFill>
              </a:rPr>
              <a:t>Operators</a:t>
            </a:r>
          </a:p>
          <a:p>
            <a:pPr algn="l"/>
            <a:endParaRPr lang="en-CA" sz="2400" dirty="0">
              <a:solidFill>
                <a:srgbClr val="0070C0"/>
              </a:solidFill>
            </a:endParaRPr>
          </a:p>
          <a:p>
            <a:pPr algn="l"/>
            <a:r>
              <a:rPr lang="en-CA" sz="2400" dirty="0">
                <a:solidFill>
                  <a:srgbClr val="0070C0"/>
                </a:solidFill>
              </a:rPr>
              <a:t>In other words, sync…</a:t>
            </a:r>
          </a:p>
          <a:p>
            <a:pPr marL="457200" indent="-457200" algn="l">
              <a:buFont typeface="Wingdings" panose="05000000000000000000" pitchFamily="2" charset="2"/>
              <a:buChar char="ü"/>
            </a:pPr>
            <a:r>
              <a:rPr lang="en-CA" sz="2400" dirty="0">
                <a:solidFill>
                  <a:srgbClr val="0070C0"/>
                </a:solidFill>
              </a:rPr>
              <a:t>Objects in master and </a:t>
            </a:r>
            <a:r>
              <a:rPr lang="en-CA" sz="2400" dirty="0" err="1">
                <a:solidFill>
                  <a:srgbClr val="0070C0"/>
                </a:solidFill>
              </a:rPr>
              <a:t>msdb</a:t>
            </a:r>
            <a:r>
              <a:rPr lang="en-CA" sz="2400" dirty="0">
                <a:solidFill>
                  <a:srgbClr val="0070C0"/>
                </a:solidFill>
              </a:rPr>
              <a:t>!</a:t>
            </a:r>
          </a:p>
        </p:txBody>
      </p:sp>
      <p:grpSp>
        <p:nvGrpSpPr>
          <p:cNvPr id="44" name="Group 43">
            <a:extLst>
              <a:ext uri="{FF2B5EF4-FFF2-40B4-BE49-F238E27FC236}">
                <a16:creationId xmlns:a16="http://schemas.microsoft.com/office/drawing/2014/main" id="{C5C8380D-5457-FB22-ED93-E58AC49128DB}"/>
              </a:ext>
            </a:extLst>
          </p:cNvPr>
          <p:cNvGrpSpPr/>
          <p:nvPr/>
        </p:nvGrpSpPr>
        <p:grpSpPr>
          <a:xfrm>
            <a:off x="8772452" y="1435101"/>
            <a:ext cx="2834331" cy="4500010"/>
            <a:chOff x="4660090" y="1435101"/>
            <a:chExt cx="2834331" cy="4500010"/>
          </a:xfrm>
        </p:grpSpPr>
        <p:grpSp>
          <p:nvGrpSpPr>
            <p:cNvPr id="45" name="Group 44">
              <a:extLst>
                <a:ext uri="{FF2B5EF4-FFF2-40B4-BE49-F238E27FC236}">
                  <a16:creationId xmlns:a16="http://schemas.microsoft.com/office/drawing/2014/main" id="{6160318C-F2A2-23C8-CCBD-A497E74D5A13}"/>
                </a:ext>
              </a:extLst>
            </p:cNvPr>
            <p:cNvGrpSpPr/>
            <p:nvPr/>
          </p:nvGrpSpPr>
          <p:grpSpPr>
            <a:xfrm>
              <a:off x="4660090" y="1435101"/>
              <a:ext cx="2834331" cy="4500010"/>
              <a:chOff x="5330614" y="1651408"/>
              <a:chExt cx="2834331" cy="4500010"/>
            </a:xfrm>
          </p:grpSpPr>
          <p:sp>
            <p:nvSpPr>
              <p:cNvPr id="73" name="Rectangle 72">
                <a:extLst>
                  <a:ext uri="{FF2B5EF4-FFF2-40B4-BE49-F238E27FC236}">
                    <a16:creationId xmlns:a16="http://schemas.microsoft.com/office/drawing/2014/main" id="{A9C166E8-21CE-EDEB-A145-66D1BD528BC9}"/>
                  </a:ext>
                </a:extLst>
              </p:cNvPr>
              <p:cNvSpPr/>
              <p:nvPr/>
            </p:nvSpPr>
            <p:spPr bwMode="auto">
              <a:xfrm>
                <a:off x="5330614" y="1651408"/>
                <a:ext cx="2796842" cy="4500010"/>
              </a:xfrm>
              <a:prstGeom prst="rect">
                <a:avLst/>
              </a:prstGeom>
              <a:solidFill>
                <a:schemeClr val="bg1"/>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cxnSp>
            <p:nvCxnSpPr>
              <p:cNvPr id="74" name="Straight Connector 73">
                <a:extLst>
                  <a:ext uri="{FF2B5EF4-FFF2-40B4-BE49-F238E27FC236}">
                    <a16:creationId xmlns:a16="http://schemas.microsoft.com/office/drawing/2014/main" id="{477240EA-1C50-980A-F552-CA33B6644698}"/>
                  </a:ext>
                </a:extLst>
              </p:cNvPr>
              <p:cNvCxnSpPr>
                <a:cxnSpLocks/>
              </p:cNvCxnSpPr>
              <p:nvPr/>
            </p:nvCxnSpPr>
            <p:spPr>
              <a:xfrm>
                <a:off x="5394036" y="2059709"/>
                <a:ext cx="2770909" cy="0"/>
              </a:xfrm>
              <a:prstGeom prst="line">
                <a:avLst/>
              </a:prstGeom>
              <a:ln>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64AFE7F-65BA-0595-32F6-61595562BF6C}"/>
                  </a:ext>
                </a:extLst>
              </p:cNvPr>
              <p:cNvSpPr txBox="1"/>
              <p:nvPr/>
            </p:nvSpPr>
            <p:spPr>
              <a:xfrm>
                <a:off x="5754253" y="1763226"/>
                <a:ext cx="2050473" cy="184666"/>
              </a:xfrm>
              <a:prstGeom prst="rect">
                <a:avLst/>
              </a:prstGeom>
              <a:noFill/>
            </p:spPr>
            <p:txBody>
              <a:bodyPr wrap="square" lIns="0" tIns="0" rIns="0" bIns="0" rtlCol="0">
                <a:spAutoFit/>
              </a:bodyPr>
              <a:lstStyle/>
              <a:p>
                <a:pPr algn="ctr"/>
                <a:r>
                  <a:rPr lang="en-CA" sz="1200" b="1" dirty="0">
                    <a:solidFill>
                      <a:srgbClr val="FF0000"/>
                    </a:solidFill>
                  </a:rPr>
                  <a:t>SQL AG Replica 2</a:t>
                </a:r>
              </a:p>
            </p:txBody>
          </p:sp>
        </p:grpSp>
        <p:grpSp>
          <p:nvGrpSpPr>
            <p:cNvPr id="46" name="Group 45">
              <a:extLst>
                <a:ext uri="{FF2B5EF4-FFF2-40B4-BE49-F238E27FC236}">
                  <a16:creationId xmlns:a16="http://schemas.microsoft.com/office/drawing/2014/main" id="{95359322-C302-C2B2-96D3-2E248ABF0E8B}"/>
                </a:ext>
              </a:extLst>
            </p:cNvPr>
            <p:cNvGrpSpPr/>
            <p:nvPr/>
          </p:nvGrpSpPr>
          <p:grpSpPr>
            <a:xfrm>
              <a:off x="5496970" y="2139886"/>
              <a:ext cx="1198059" cy="977302"/>
              <a:chOff x="5898131" y="2330301"/>
              <a:chExt cx="1198059" cy="977302"/>
            </a:xfrm>
          </p:grpSpPr>
          <p:grpSp>
            <p:nvGrpSpPr>
              <p:cNvPr id="64" name="Group 63">
                <a:extLst>
                  <a:ext uri="{FF2B5EF4-FFF2-40B4-BE49-F238E27FC236}">
                    <a16:creationId xmlns:a16="http://schemas.microsoft.com/office/drawing/2014/main" id="{FF25A289-91D0-5C86-A331-5238770881FD}"/>
                  </a:ext>
                </a:extLst>
              </p:cNvPr>
              <p:cNvGrpSpPr/>
              <p:nvPr/>
            </p:nvGrpSpPr>
            <p:grpSpPr>
              <a:xfrm>
                <a:off x="5898131" y="2330301"/>
                <a:ext cx="443345" cy="544943"/>
                <a:chOff x="5829034" y="2338169"/>
                <a:chExt cx="443345" cy="544943"/>
              </a:xfrm>
            </p:grpSpPr>
            <p:sp>
              <p:nvSpPr>
                <p:cNvPr id="71" name="Cylinder 70">
                  <a:extLst>
                    <a:ext uri="{FF2B5EF4-FFF2-40B4-BE49-F238E27FC236}">
                      <a16:creationId xmlns:a16="http://schemas.microsoft.com/office/drawing/2014/main" id="{9390422C-A06E-A18B-2063-D2D7AEC3AD41}"/>
                    </a:ext>
                  </a:extLst>
                </p:cNvPr>
                <p:cNvSpPr/>
                <p:nvPr/>
              </p:nvSpPr>
              <p:spPr bwMode="auto">
                <a:xfrm>
                  <a:off x="5829034" y="2338169"/>
                  <a:ext cx="443345" cy="544943"/>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72" name="TextBox 71">
                  <a:extLst>
                    <a:ext uri="{FF2B5EF4-FFF2-40B4-BE49-F238E27FC236}">
                      <a16:creationId xmlns:a16="http://schemas.microsoft.com/office/drawing/2014/main" id="{FF9DA223-AA68-8591-121D-1EC7BE2846D5}"/>
                    </a:ext>
                  </a:extLst>
                </p:cNvPr>
                <p:cNvSpPr txBox="1"/>
                <p:nvPr/>
              </p:nvSpPr>
              <p:spPr>
                <a:xfrm>
                  <a:off x="5886942" y="2508978"/>
                  <a:ext cx="349204" cy="307777"/>
                </a:xfrm>
                <a:prstGeom prst="rect">
                  <a:avLst/>
                </a:prstGeom>
                <a:noFill/>
              </p:spPr>
              <p:txBody>
                <a:bodyPr wrap="square" lIns="0" tIns="0" rIns="0" bIns="0" rtlCol="0">
                  <a:spAutoFit/>
                </a:bodyPr>
                <a:lstStyle/>
                <a:p>
                  <a:pPr algn="l"/>
                  <a:r>
                    <a:rPr lang="en-CA" sz="2000" dirty="0">
                      <a:solidFill>
                        <a:schemeClr val="bg1"/>
                      </a:solidFill>
                    </a:rPr>
                    <a:t>DB</a:t>
                  </a:r>
                </a:p>
              </p:txBody>
            </p:sp>
          </p:grpSp>
          <p:grpSp>
            <p:nvGrpSpPr>
              <p:cNvPr id="65" name="Group 64">
                <a:extLst>
                  <a:ext uri="{FF2B5EF4-FFF2-40B4-BE49-F238E27FC236}">
                    <a16:creationId xmlns:a16="http://schemas.microsoft.com/office/drawing/2014/main" id="{BB60F7C6-CA24-87C7-F676-4766AF070041}"/>
                  </a:ext>
                </a:extLst>
              </p:cNvPr>
              <p:cNvGrpSpPr/>
              <p:nvPr/>
            </p:nvGrpSpPr>
            <p:grpSpPr>
              <a:xfrm>
                <a:off x="6652845" y="2330301"/>
                <a:ext cx="443345" cy="544943"/>
                <a:chOff x="5820687" y="2432813"/>
                <a:chExt cx="443345" cy="544943"/>
              </a:xfrm>
            </p:grpSpPr>
            <p:sp>
              <p:nvSpPr>
                <p:cNvPr id="69" name="Cylinder 68">
                  <a:extLst>
                    <a:ext uri="{FF2B5EF4-FFF2-40B4-BE49-F238E27FC236}">
                      <a16:creationId xmlns:a16="http://schemas.microsoft.com/office/drawing/2014/main" id="{CF657A6F-9AFB-FF50-3253-5FEF1011D13E}"/>
                    </a:ext>
                  </a:extLst>
                </p:cNvPr>
                <p:cNvSpPr/>
                <p:nvPr/>
              </p:nvSpPr>
              <p:spPr bwMode="auto">
                <a:xfrm>
                  <a:off x="5820687" y="2432813"/>
                  <a:ext cx="443345" cy="544943"/>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70" name="TextBox 69">
                  <a:extLst>
                    <a:ext uri="{FF2B5EF4-FFF2-40B4-BE49-F238E27FC236}">
                      <a16:creationId xmlns:a16="http://schemas.microsoft.com/office/drawing/2014/main" id="{D62E3F8D-C65A-3FFC-D242-C48DC819FFCF}"/>
                    </a:ext>
                  </a:extLst>
                </p:cNvPr>
                <p:cNvSpPr txBox="1"/>
                <p:nvPr/>
              </p:nvSpPr>
              <p:spPr>
                <a:xfrm>
                  <a:off x="5864744" y="2603622"/>
                  <a:ext cx="349204" cy="307777"/>
                </a:xfrm>
                <a:prstGeom prst="rect">
                  <a:avLst/>
                </a:prstGeom>
                <a:noFill/>
              </p:spPr>
              <p:txBody>
                <a:bodyPr wrap="square" lIns="0" tIns="0" rIns="0" bIns="0" rtlCol="0">
                  <a:spAutoFit/>
                </a:bodyPr>
                <a:lstStyle/>
                <a:p>
                  <a:pPr algn="l"/>
                  <a:r>
                    <a:rPr lang="en-CA" sz="2000" dirty="0">
                      <a:solidFill>
                        <a:schemeClr val="bg1"/>
                      </a:solidFill>
                    </a:rPr>
                    <a:t>DB</a:t>
                  </a:r>
                </a:p>
              </p:txBody>
            </p:sp>
          </p:grpSp>
          <p:grpSp>
            <p:nvGrpSpPr>
              <p:cNvPr id="66" name="Group 65">
                <a:extLst>
                  <a:ext uri="{FF2B5EF4-FFF2-40B4-BE49-F238E27FC236}">
                    <a16:creationId xmlns:a16="http://schemas.microsoft.com/office/drawing/2014/main" id="{8AD3F34E-0775-FA49-9B6B-D29BFD5F57F6}"/>
                  </a:ext>
                </a:extLst>
              </p:cNvPr>
              <p:cNvGrpSpPr/>
              <p:nvPr/>
            </p:nvGrpSpPr>
            <p:grpSpPr>
              <a:xfrm>
                <a:off x="6264031" y="2762660"/>
                <a:ext cx="443345" cy="544943"/>
                <a:chOff x="5820687" y="2432813"/>
                <a:chExt cx="443345" cy="544943"/>
              </a:xfrm>
            </p:grpSpPr>
            <p:sp>
              <p:nvSpPr>
                <p:cNvPr id="67" name="Cylinder 66">
                  <a:extLst>
                    <a:ext uri="{FF2B5EF4-FFF2-40B4-BE49-F238E27FC236}">
                      <a16:creationId xmlns:a16="http://schemas.microsoft.com/office/drawing/2014/main" id="{FD898624-2E89-3854-C35A-2477FDB1B89B}"/>
                    </a:ext>
                  </a:extLst>
                </p:cNvPr>
                <p:cNvSpPr/>
                <p:nvPr/>
              </p:nvSpPr>
              <p:spPr bwMode="auto">
                <a:xfrm>
                  <a:off x="5820687" y="2432813"/>
                  <a:ext cx="443345" cy="544943"/>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68" name="TextBox 67">
                  <a:extLst>
                    <a:ext uri="{FF2B5EF4-FFF2-40B4-BE49-F238E27FC236}">
                      <a16:creationId xmlns:a16="http://schemas.microsoft.com/office/drawing/2014/main" id="{BF98054F-4CBB-FCB1-A921-ABE9B493796E}"/>
                    </a:ext>
                  </a:extLst>
                </p:cNvPr>
                <p:cNvSpPr txBox="1"/>
                <p:nvPr/>
              </p:nvSpPr>
              <p:spPr>
                <a:xfrm>
                  <a:off x="5867757" y="2603622"/>
                  <a:ext cx="349204" cy="307777"/>
                </a:xfrm>
                <a:prstGeom prst="rect">
                  <a:avLst/>
                </a:prstGeom>
                <a:noFill/>
              </p:spPr>
              <p:txBody>
                <a:bodyPr wrap="square" lIns="0" tIns="0" rIns="0" bIns="0" rtlCol="0">
                  <a:spAutoFit/>
                </a:bodyPr>
                <a:lstStyle/>
                <a:p>
                  <a:pPr algn="l"/>
                  <a:r>
                    <a:rPr lang="en-CA" sz="2000" dirty="0">
                      <a:solidFill>
                        <a:schemeClr val="bg1"/>
                      </a:solidFill>
                    </a:rPr>
                    <a:t>DB</a:t>
                  </a:r>
                </a:p>
              </p:txBody>
            </p:sp>
          </p:grpSp>
        </p:grpSp>
      </p:grpSp>
      <p:grpSp>
        <p:nvGrpSpPr>
          <p:cNvPr id="76" name="Group 75">
            <a:extLst>
              <a:ext uri="{FF2B5EF4-FFF2-40B4-BE49-F238E27FC236}">
                <a16:creationId xmlns:a16="http://schemas.microsoft.com/office/drawing/2014/main" id="{CBEF262D-5021-25B3-17F9-7817438AAD2D}"/>
              </a:ext>
            </a:extLst>
          </p:cNvPr>
          <p:cNvGrpSpPr/>
          <p:nvPr/>
        </p:nvGrpSpPr>
        <p:grpSpPr>
          <a:xfrm>
            <a:off x="7058535" y="2201617"/>
            <a:ext cx="2117305" cy="570958"/>
            <a:chOff x="7058535" y="2201617"/>
            <a:chExt cx="2117305" cy="570958"/>
          </a:xfrm>
        </p:grpSpPr>
        <p:sp>
          <p:nvSpPr>
            <p:cNvPr id="77" name="Arrow: Left-Right 76">
              <a:extLst>
                <a:ext uri="{FF2B5EF4-FFF2-40B4-BE49-F238E27FC236}">
                  <a16:creationId xmlns:a16="http://schemas.microsoft.com/office/drawing/2014/main" id="{FFF55F59-CF7A-4569-8E25-1C5FFFA56EEC}"/>
                </a:ext>
              </a:extLst>
            </p:cNvPr>
            <p:cNvSpPr/>
            <p:nvPr/>
          </p:nvSpPr>
          <p:spPr bwMode="auto">
            <a:xfrm>
              <a:off x="7058535" y="2293950"/>
              <a:ext cx="2117305" cy="478625"/>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78" name="TextBox 77">
              <a:extLst>
                <a:ext uri="{FF2B5EF4-FFF2-40B4-BE49-F238E27FC236}">
                  <a16:creationId xmlns:a16="http://schemas.microsoft.com/office/drawing/2014/main" id="{89104BB4-7345-D7CC-88EA-BD36703B3AE7}"/>
                </a:ext>
              </a:extLst>
            </p:cNvPr>
            <p:cNvSpPr txBox="1"/>
            <p:nvPr/>
          </p:nvSpPr>
          <p:spPr>
            <a:xfrm>
              <a:off x="7451296" y="2201617"/>
              <a:ext cx="1397334" cy="184666"/>
            </a:xfrm>
            <a:prstGeom prst="rect">
              <a:avLst/>
            </a:prstGeom>
            <a:noFill/>
          </p:spPr>
          <p:txBody>
            <a:bodyPr wrap="square" lIns="0" tIns="0" rIns="0" bIns="0" rtlCol="0">
              <a:spAutoFit/>
            </a:bodyPr>
            <a:lstStyle/>
            <a:p>
              <a:pPr algn="ctr"/>
              <a:r>
                <a:rPr lang="en-CA" sz="1200" dirty="0">
                  <a:solidFill>
                    <a:schemeClr val="accent1"/>
                  </a:solidFill>
                </a:rPr>
                <a:t>Availability Group</a:t>
              </a:r>
            </a:p>
          </p:txBody>
        </p:sp>
        <p:sp>
          <p:nvSpPr>
            <p:cNvPr id="79" name="TextBox 78">
              <a:extLst>
                <a:ext uri="{FF2B5EF4-FFF2-40B4-BE49-F238E27FC236}">
                  <a16:creationId xmlns:a16="http://schemas.microsoft.com/office/drawing/2014/main" id="{1AA47655-17A1-84EA-6D58-72F89EE97D3C}"/>
                </a:ext>
              </a:extLst>
            </p:cNvPr>
            <p:cNvSpPr txBox="1"/>
            <p:nvPr/>
          </p:nvSpPr>
          <p:spPr>
            <a:xfrm>
              <a:off x="7478569" y="2425253"/>
              <a:ext cx="1354209" cy="184666"/>
            </a:xfrm>
            <a:prstGeom prst="rect">
              <a:avLst/>
            </a:prstGeom>
            <a:noFill/>
          </p:spPr>
          <p:txBody>
            <a:bodyPr wrap="square" lIns="0" tIns="0" rIns="0" bIns="0" rtlCol="0">
              <a:spAutoFit/>
            </a:bodyPr>
            <a:lstStyle/>
            <a:p>
              <a:pPr algn="ctr"/>
              <a:r>
                <a:rPr lang="en-CA" sz="1200" dirty="0">
                  <a:solidFill>
                    <a:schemeClr val="bg1"/>
                  </a:solidFill>
                </a:rPr>
                <a:t>Synchronization</a:t>
              </a:r>
            </a:p>
          </p:txBody>
        </p:sp>
      </p:grpSp>
      <p:pic>
        <p:nvPicPr>
          <p:cNvPr id="84" name="Graphic 83" descr="Checkmark with solid fill">
            <a:extLst>
              <a:ext uri="{FF2B5EF4-FFF2-40B4-BE49-F238E27FC236}">
                <a16:creationId xmlns:a16="http://schemas.microsoft.com/office/drawing/2014/main" id="{F4F23A64-4A78-C33C-119F-550DC663DC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39721" y="1445594"/>
            <a:ext cx="914400" cy="914400"/>
          </a:xfrm>
          <a:prstGeom prst="rect">
            <a:avLst/>
          </a:prstGeom>
        </p:spPr>
      </p:pic>
      <p:grpSp>
        <p:nvGrpSpPr>
          <p:cNvPr id="100" name="Group 99">
            <a:extLst>
              <a:ext uri="{FF2B5EF4-FFF2-40B4-BE49-F238E27FC236}">
                <a16:creationId xmlns:a16="http://schemas.microsoft.com/office/drawing/2014/main" id="{51708D51-DCCA-6B74-5721-7ACDD1511797}"/>
              </a:ext>
            </a:extLst>
          </p:cNvPr>
          <p:cNvGrpSpPr/>
          <p:nvPr/>
        </p:nvGrpSpPr>
        <p:grpSpPr>
          <a:xfrm>
            <a:off x="7062589" y="3550413"/>
            <a:ext cx="2117305" cy="1328265"/>
            <a:chOff x="7062589" y="3550413"/>
            <a:chExt cx="2117305" cy="1328265"/>
          </a:xfrm>
        </p:grpSpPr>
        <p:grpSp>
          <p:nvGrpSpPr>
            <p:cNvPr id="80" name="Group 79">
              <a:extLst>
                <a:ext uri="{FF2B5EF4-FFF2-40B4-BE49-F238E27FC236}">
                  <a16:creationId xmlns:a16="http://schemas.microsoft.com/office/drawing/2014/main" id="{969DFA0D-2F02-A06D-A563-D2D97AE1D9AF}"/>
                </a:ext>
              </a:extLst>
            </p:cNvPr>
            <p:cNvGrpSpPr/>
            <p:nvPr/>
          </p:nvGrpSpPr>
          <p:grpSpPr>
            <a:xfrm>
              <a:off x="7062589" y="4307720"/>
              <a:ext cx="2117305" cy="570958"/>
              <a:chOff x="7058535" y="2201617"/>
              <a:chExt cx="2117305" cy="570958"/>
            </a:xfrm>
          </p:grpSpPr>
          <p:sp>
            <p:nvSpPr>
              <p:cNvPr id="81" name="Arrow: Left-Right 80">
                <a:extLst>
                  <a:ext uri="{FF2B5EF4-FFF2-40B4-BE49-F238E27FC236}">
                    <a16:creationId xmlns:a16="http://schemas.microsoft.com/office/drawing/2014/main" id="{C9F63216-1DBD-DDB0-25C3-1A28A2F172DB}"/>
                  </a:ext>
                </a:extLst>
              </p:cNvPr>
              <p:cNvSpPr/>
              <p:nvPr/>
            </p:nvSpPr>
            <p:spPr bwMode="auto">
              <a:xfrm>
                <a:off x="7058535" y="2293950"/>
                <a:ext cx="2117305" cy="478625"/>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dirty="0" err="1">
                  <a:solidFill>
                    <a:srgbClr val="FFFFFF"/>
                  </a:solidFill>
                  <a:ea typeface="Segoe UI" pitchFamily="34" charset="0"/>
                  <a:cs typeface="Segoe UI" pitchFamily="34" charset="0"/>
                </a:endParaRPr>
              </a:p>
            </p:txBody>
          </p:sp>
          <p:sp>
            <p:nvSpPr>
              <p:cNvPr id="82" name="TextBox 81">
                <a:extLst>
                  <a:ext uri="{FF2B5EF4-FFF2-40B4-BE49-F238E27FC236}">
                    <a16:creationId xmlns:a16="http://schemas.microsoft.com/office/drawing/2014/main" id="{44E8C678-8D78-3F8B-0CFF-273ED912BFE5}"/>
                  </a:ext>
                </a:extLst>
              </p:cNvPr>
              <p:cNvSpPr txBox="1"/>
              <p:nvPr/>
            </p:nvSpPr>
            <p:spPr>
              <a:xfrm>
                <a:off x="7451296" y="2201617"/>
                <a:ext cx="1397334" cy="184666"/>
              </a:xfrm>
              <a:prstGeom prst="rect">
                <a:avLst/>
              </a:prstGeom>
              <a:noFill/>
            </p:spPr>
            <p:txBody>
              <a:bodyPr wrap="square" lIns="0" tIns="0" rIns="0" bIns="0" rtlCol="0">
                <a:spAutoFit/>
              </a:bodyPr>
              <a:lstStyle/>
              <a:p>
                <a:pPr algn="ctr"/>
                <a:r>
                  <a:rPr lang="en-CA" sz="1200" dirty="0">
                    <a:solidFill>
                      <a:schemeClr val="accent1"/>
                    </a:solidFill>
                  </a:rPr>
                  <a:t>Availability Group</a:t>
                </a:r>
              </a:p>
            </p:txBody>
          </p:sp>
          <p:sp>
            <p:nvSpPr>
              <p:cNvPr id="83" name="TextBox 82">
                <a:extLst>
                  <a:ext uri="{FF2B5EF4-FFF2-40B4-BE49-F238E27FC236}">
                    <a16:creationId xmlns:a16="http://schemas.microsoft.com/office/drawing/2014/main" id="{42145207-94ED-FF69-C6C8-A4D0D88DC18D}"/>
                  </a:ext>
                </a:extLst>
              </p:cNvPr>
              <p:cNvSpPr txBox="1"/>
              <p:nvPr/>
            </p:nvSpPr>
            <p:spPr>
              <a:xfrm>
                <a:off x="7478569" y="2425253"/>
                <a:ext cx="1354209" cy="184666"/>
              </a:xfrm>
              <a:prstGeom prst="rect">
                <a:avLst/>
              </a:prstGeom>
              <a:noFill/>
            </p:spPr>
            <p:txBody>
              <a:bodyPr wrap="square" lIns="0" tIns="0" rIns="0" bIns="0" rtlCol="0">
                <a:spAutoFit/>
              </a:bodyPr>
              <a:lstStyle/>
              <a:p>
                <a:pPr algn="ctr"/>
                <a:r>
                  <a:rPr lang="en-CA" sz="1200" dirty="0">
                    <a:solidFill>
                      <a:schemeClr val="bg1"/>
                    </a:solidFill>
                  </a:rPr>
                  <a:t>Synchronization</a:t>
                </a:r>
              </a:p>
            </p:txBody>
          </p:sp>
        </p:grpSp>
        <p:pic>
          <p:nvPicPr>
            <p:cNvPr id="86" name="Graphic 85" descr="Checkmark with solid fill">
              <a:extLst>
                <a:ext uri="{FF2B5EF4-FFF2-40B4-BE49-F238E27FC236}">
                  <a16:creationId xmlns:a16="http://schemas.microsoft.com/office/drawing/2014/main" id="{949CC765-9C92-5ECF-F8E2-E158E76E314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89465" y="3550413"/>
              <a:ext cx="914400" cy="914400"/>
            </a:xfrm>
            <a:prstGeom prst="rect">
              <a:avLst/>
            </a:prstGeom>
          </p:spPr>
        </p:pic>
      </p:grpSp>
      <p:pic>
        <p:nvPicPr>
          <p:cNvPr id="87" name="Graphic 86" descr="Briefcase with solid fill">
            <a:extLst>
              <a:ext uri="{FF2B5EF4-FFF2-40B4-BE49-F238E27FC236}">
                <a16:creationId xmlns:a16="http://schemas.microsoft.com/office/drawing/2014/main" id="{6D781065-7438-3FB0-8128-2A72A4145F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96229" y="3884263"/>
            <a:ext cx="649310" cy="649310"/>
          </a:xfrm>
          <a:prstGeom prst="rect">
            <a:avLst/>
          </a:prstGeom>
        </p:spPr>
      </p:pic>
      <p:sp>
        <p:nvSpPr>
          <p:cNvPr id="88" name="TextBox 87">
            <a:extLst>
              <a:ext uri="{FF2B5EF4-FFF2-40B4-BE49-F238E27FC236}">
                <a16:creationId xmlns:a16="http://schemas.microsoft.com/office/drawing/2014/main" id="{0435251B-C108-93BD-4414-C005CD30B720}"/>
              </a:ext>
            </a:extLst>
          </p:cNvPr>
          <p:cNvSpPr txBox="1"/>
          <p:nvPr/>
        </p:nvSpPr>
        <p:spPr>
          <a:xfrm>
            <a:off x="9127270" y="4230135"/>
            <a:ext cx="631330" cy="161583"/>
          </a:xfrm>
          <a:prstGeom prst="rect">
            <a:avLst/>
          </a:prstGeom>
          <a:noFill/>
        </p:spPr>
        <p:txBody>
          <a:bodyPr wrap="square" lIns="0" tIns="0" rIns="0" bIns="0" rtlCol="0">
            <a:spAutoFit/>
          </a:bodyPr>
          <a:lstStyle/>
          <a:p>
            <a:pPr algn="ctr"/>
            <a:r>
              <a:rPr lang="en-CA" sz="1050" dirty="0">
                <a:solidFill>
                  <a:schemeClr val="bg1"/>
                </a:solidFill>
              </a:rPr>
              <a:t>Job1</a:t>
            </a:r>
          </a:p>
        </p:txBody>
      </p:sp>
      <p:pic>
        <p:nvPicPr>
          <p:cNvPr id="89" name="Graphic 88" descr="Briefcase with solid fill">
            <a:extLst>
              <a:ext uri="{FF2B5EF4-FFF2-40B4-BE49-F238E27FC236}">
                <a16:creationId xmlns:a16="http://schemas.microsoft.com/office/drawing/2014/main" id="{99B70851-C8CC-993D-0690-E982408482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7827" y="3888586"/>
            <a:ext cx="649310" cy="649310"/>
          </a:xfrm>
          <a:prstGeom prst="rect">
            <a:avLst/>
          </a:prstGeom>
        </p:spPr>
      </p:pic>
      <p:sp>
        <p:nvSpPr>
          <p:cNvPr id="90" name="TextBox 89">
            <a:extLst>
              <a:ext uri="{FF2B5EF4-FFF2-40B4-BE49-F238E27FC236}">
                <a16:creationId xmlns:a16="http://schemas.microsoft.com/office/drawing/2014/main" id="{E55F9495-225B-1C4D-47BE-70813A3AE8BC}"/>
              </a:ext>
            </a:extLst>
          </p:cNvPr>
          <p:cNvSpPr txBox="1"/>
          <p:nvPr/>
        </p:nvSpPr>
        <p:spPr>
          <a:xfrm>
            <a:off x="10599632" y="4234458"/>
            <a:ext cx="631330" cy="161583"/>
          </a:xfrm>
          <a:prstGeom prst="rect">
            <a:avLst/>
          </a:prstGeom>
          <a:noFill/>
        </p:spPr>
        <p:txBody>
          <a:bodyPr wrap="square" lIns="0" tIns="0" rIns="0" bIns="0" rtlCol="0">
            <a:spAutoFit/>
          </a:bodyPr>
          <a:lstStyle/>
          <a:p>
            <a:pPr algn="ctr"/>
            <a:r>
              <a:rPr lang="en-CA" sz="1050" dirty="0">
                <a:solidFill>
                  <a:schemeClr val="bg1"/>
                </a:solidFill>
              </a:rPr>
              <a:t>Job3</a:t>
            </a:r>
          </a:p>
        </p:txBody>
      </p:sp>
      <p:pic>
        <p:nvPicPr>
          <p:cNvPr id="91" name="Graphic 90" descr="Briefcase with solid fill">
            <a:extLst>
              <a:ext uri="{FF2B5EF4-FFF2-40B4-BE49-F238E27FC236}">
                <a16:creationId xmlns:a16="http://schemas.microsoft.com/office/drawing/2014/main" id="{A44CF729-489A-655F-60CE-D637BF78B0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6196" y="3878190"/>
            <a:ext cx="649310" cy="649310"/>
          </a:xfrm>
          <a:prstGeom prst="rect">
            <a:avLst/>
          </a:prstGeom>
        </p:spPr>
      </p:pic>
      <p:sp>
        <p:nvSpPr>
          <p:cNvPr id="92" name="TextBox 91">
            <a:extLst>
              <a:ext uri="{FF2B5EF4-FFF2-40B4-BE49-F238E27FC236}">
                <a16:creationId xmlns:a16="http://schemas.microsoft.com/office/drawing/2014/main" id="{395FDEF8-F0B7-1659-E339-9D307B3E9FC9}"/>
              </a:ext>
            </a:extLst>
          </p:cNvPr>
          <p:cNvSpPr txBox="1"/>
          <p:nvPr/>
        </p:nvSpPr>
        <p:spPr>
          <a:xfrm>
            <a:off x="9858001" y="4224062"/>
            <a:ext cx="631330" cy="161583"/>
          </a:xfrm>
          <a:prstGeom prst="rect">
            <a:avLst/>
          </a:prstGeom>
          <a:noFill/>
        </p:spPr>
        <p:txBody>
          <a:bodyPr wrap="square" lIns="0" tIns="0" rIns="0" bIns="0" rtlCol="0">
            <a:spAutoFit/>
          </a:bodyPr>
          <a:lstStyle/>
          <a:p>
            <a:pPr algn="ctr"/>
            <a:r>
              <a:rPr lang="en-CA" sz="1050" dirty="0">
                <a:solidFill>
                  <a:schemeClr val="bg1"/>
                </a:solidFill>
              </a:rPr>
              <a:t>Job2</a:t>
            </a:r>
          </a:p>
        </p:txBody>
      </p:sp>
      <p:pic>
        <p:nvPicPr>
          <p:cNvPr id="93" name="Graphic 92" descr="Key with solid fill">
            <a:extLst>
              <a:ext uri="{FF2B5EF4-FFF2-40B4-BE49-F238E27FC236}">
                <a16:creationId xmlns:a16="http://schemas.microsoft.com/office/drawing/2014/main" id="{FBC04075-A6B5-10F4-91CF-67D2DE6C4D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9132589" y="4752738"/>
            <a:ext cx="546949" cy="546949"/>
          </a:xfrm>
          <a:prstGeom prst="rect">
            <a:avLst/>
          </a:prstGeom>
        </p:spPr>
      </p:pic>
      <p:pic>
        <p:nvPicPr>
          <p:cNvPr id="94" name="Graphic 93" descr="Key with solid fill">
            <a:extLst>
              <a:ext uri="{FF2B5EF4-FFF2-40B4-BE49-F238E27FC236}">
                <a16:creationId xmlns:a16="http://schemas.microsoft.com/office/drawing/2014/main" id="{2B405261-85A2-3E6F-D273-A7C3512A40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9882496" y="4757776"/>
            <a:ext cx="546949" cy="546949"/>
          </a:xfrm>
          <a:prstGeom prst="rect">
            <a:avLst/>
          </a:prstGeom>
        </p:spPr>
      </p:pic>
      <p:pic>
        <p:nvPicPr>
          <p:cNvPr id="95" name="Graphic 94" descr="Key with solid fill">
            <a:extLst>
              <a:ext uri="{FF2B5EF4-FFF2-40B4-BE49-F238E27FC236}">
                <a16:creationId xmlns:a16="http://schemas.microsoft.com/office/drawing/2014/main" id="{15F6AC63-7C2F-E09E-47EC-B61C4E602A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10624127" y="4752738"/>
            <a:ext cx="546949" cy="546949"/>
          </a:xfrm>
          <a:prstGeom prst="rect">
            <a:avLst/>
          </a:prstGeom>
        </p:spPr>
      </p:pic>
      <p:sp>
        <p:nvSpPr>
          <p:cNvPr id="96" name="TextBox 95">
            <a:extLst>
              <a:ext uri="{FF2B5EF4-FFF2-40B4-BE49-F238E27FC236}">
                <a16:creationId xmlns:a16="http://schemas.microsoft.com/office/drawing/2014/main" id="{2F7D75AB-7410-8384-9EE6-F12A185E5871}"/>
              </a:ext>
            </a:extLst>
          </p:cNvPr>
          <p:cNvSpPr txBox="1"/>
          <p:nvPr/>
        </p:nvSpPr>
        <p:spPr>
          <a:xfrm>
            <a:off x="9086673" y="5333462"/>
            <a:ext cx="631330" cy="169277"/>
          </a:xfrm>
          <a:prstGeom prst="rect">
            <a:avLst/>
          </a:prstGeom>
          <a:noFill/>
        </p:spPr>
        <p:txBody>
          <a:bodyPr wrap="square" lIns="0" tIns="0" rIns="0" bIns="0" rtlCol="0">
            <a:spAutoFit/>
          </a:bodyPr>
          <a:lstStyle/>
          <a:p>
            <a:pPr algn="ctr"/>
            <a:r>
              <a:rPr lang="en-CA" sz="1100" dirty="0">
                <a:solidFill>
                  <a:schemeClr val="accent1"/>
                </a:solidFill>
              </a:rPr>
              <a:t>Login1</a:t>
            </a:r>
          </a:p>
        </p:txBody>
      </p:sp>
      <p:sp>
        <p:nvSpPr>
          <p:cNvPr id="97" name="TextBox 96">
            <a:extLst>
              <a:ext uri="{FF2B5EF4-FFF2-40B4-BE49-F238E27FC236}">
                <a16:creationId xmlns:a16="http://schemas.microsoft.com/office/drawing/2014/main" id="{AE057941-6F89-DF63-EE27-D7DC89677726}"/>
              </a:ext>
            </a:extLst>
          </p:cNvPr>
          <p:cNvSpPr txBox="1"/>
          <p:nvPr/>
        </p:nvSpPr>
        <p:spPr>
          <a:xfrm>
            <a:off x="9867363" y="5340536"/>
            <a:ext cx="631330" cy="169277"/>
          </a:xfrm>
          <a:prstGeom prst="rect">
            <a:avLst/>
          </a:prstGeom>
          <a:noFill/>
        </p:spPr>
        <p:txBody>
          <a:bodyPr wrap="square" lIns="0" tIns="0" rIns="0" bIns="0" rtlCol="0">
            <a:spAutoFit/>
          </a:bodyPr>
          <a:lstStyle/>
          <a:p>
            <a:pPr algn="ctr"/>
            <a:r>
              <a:rPr lang="en-CA" sz="1100" dirty="0">
                <a:solidFill>
                  <a:schemeClr val="accent1"/>
                </a:solidFill>
              </a:rPr>
              <a:t>Login2</a:t>
            </a:r>
          </a:p>
        </p:txBody>
      </p:sp>
      <p:sp>
        <p:nvSpPr>
          <p:cNvPr id="98" name="TextBox 97">
            <a:extLst>
              <a:ext uri="{FF2B5EF4-FFF2-40B4-BE49-F238E27FC236}">
                <a16:creationId xmlns:a16="http://schemas.microsoft.com/office/drawing/2014/main" id="{B73BFC86-FAB6-FFC2-0D69-8EF183F54F00}"/>
              </a:ext>
            </a:extLst>
          </p:cNvPr>
          <p:cNvSpPr txBox="1"/>
          <p:nvPr/>
        </p:nvSpPr>
        <p:spPr>
          <a:xfrm>
            <a:off x="10577827" y="5332629"/>
            <a:ext cx="631330" cy="169277"/>
          </a:xfrm>
          <a:prstGeom prst="rect">
            <a:avLst/>
          </a:prstGeom>
          <a:noFill/>
        </p:spPr>
        <p:txBody>
          <a:bodyPr wrap="square" lIns="0" tIns="0" rIns="0" bIns="0" rtlCol="0">
            <a:spAutoFit/>
          </a:bodyPr>
          <a:lstStyle/>
          <a:p>
            <a:pPr algn="ctr"/>
            <a:r>
              <a:rPr lang="en-CA" sz="1100" dirty="0">
                <a:solidFill>
                  <a:schemeClr val="accent1"/>
                </a:solidFill>
              </a:rPr>
              <a:t>Login3</a:t>
            </a:r>
          </a:p>
        </p:txBody>
      </p:sp>
    </p:spTree>
    <p:extLst>
      <p:ext uri="{BB962C8B-B14F-4D97-AF65-F5344CB8AC3E}">
        <p14:creationId xmlns:p14="http://schemas.microsoft.com/office/powerpoint/2010/main" val="33625918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389E1D0-0090-080F-44EF-1F21665621D9}"/>
              </a:ext>
            </a:extLst>
          </p:cNvPr>
          <p:cNvPicPr>
            <a:picLocks noChangeAspect="1"/>
          </p:cNvPicPr>
          <p:nvPr/>
        </p:nvPicPr>
        <p:blipFill>
          <a:blip r:embed="rId2"/>
          <a:stretch>
            <a:fillRect/>
          </a:stretch>
        </p:blipFill>
        <p:spPr>
          <a:xfrm>
            <a:off x="1026620" y="3870223"/>
            <a:ext cx="2898107" cy="1696453"/>
          </a:xfrm>
          <a:prstGeom prst="rect">
            <a:avLst/>
          </a:prstGeom>
        </p:spPr>
      </p:pic>
      <p:pic>
        <p:nvPicPr>
          <p:cNvPr id="14" name="Picture 13">
            <a:extLst>
              <a:ext uri="{FF2B5EF4-FFF2-40B4-BE49-F238E27FC236}">
                <a16:creationId xmlns:a16="http://schemas.microsoft.com/office/drawing/2014/main" id="{4698384E-A4E1-05F8-B82D-56232171E6B3}"/>
              </a:ext>
            </a:extLst>
          </p:cNvPr>
          <p:cNvPicPr>
            <a:picLocks noChangeAspect="1"/>
          </p:cNvPicPr>
          <p:nvPr/>
        </p:nvPicPr>
        <p:blipFill>
          <a:blip r:embed="rId3"/>
          <a:stretch>
            <a:fillRect/>
          </a:stretch>
        </p:blipFill>
        <p:spPr>
          <a:xfrm>
            <a:off x="1026621" y="1379042"/>
            <a:ext cx="2531839" cy="2155268"/>
          </a:xfrm>
          <a:prstGeom prst="rect">
            <a:avLst/>
          </a:prstGeom>
        </p:spPr>
      </p:pic>
      <p:sp>
        <p:nvSpPr>
          <p:cNvPr id="13" name="Title 1">
            <a:extLst>
              <a:ext uri="{FF2B5EF4-FFF2-40B4-BE49-F238E27FC236}">
                <a16:creationId xmlns:a16="http://schemas.microsoft.com/office/drawing/2014/main" id="{A749DEFF-8183-5820-2871-BE4FCDC2DE9A}"/>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dirty="0">
                <a:solidFill>
                  <a:srgbClr val="FF0000"/>
                </a:solidFill>
              </a:rPr>
              <a:t>The Secret Sauce (Contained system DBs)</a:t>
            </a:r>
            <a:endParaRPr lang="en-US" b="0" kern="1200" cap="none" spc="-50" baseline="0" dirty="0">
              <a:ln w="3175">
                <a:noFill/>
              </a:ln>
              <a:solidFill>
                <a:srgbClr val="FF0000"/>
              </a:solidFill>
              <a:effectLst/>
              <a:latin typeface="+mj-lt"/>
              <a:ea typeface="+mn-ea"/>
              <a:cs typeface="Segoe UI" pitchFamily="34" charset="0"/>
            </a:endParaRPr>
          </a:p>
        </p:txBody>
      </p:sp>
      <p:cxnSp>
        <p:nvCxnSpPr>
          <p:cNvPr id="7" name="Straight Arrow Connector 6">
            <a:extLst>
              <a:ext uri="{FF2B5EF4-FFF2-40B4-BE49-F238E27FC236}">
                <a16:creationId xmlns:a16="http://schemas.microsoft.com/office/drawing/2014/main" id="{0D7EDAEF-EF6B-B470-C84A-31F292527C44}"/>
              </a:ext>
            </a:extLst>
          </p:cNvPr>
          <p:cNvCxnSpPr>
            <a:cxnSpLocks/>
          </p:cNvCxnSpPr>
          <p:nvPr/>
        </p:nvCxnSpPr>
        <p:spPr>
          <a:xfrm flipH="1">
            <a:off x="2828048" y="2479778"/>
            <a:ext cx="1874982" cy="508000"/>
          </a:xfrm>
          <a:prstGeom prst="straightConnector1">
            <a:avLst/>
          </a:prstGeom>
          <a:ln w="28575">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F0075A-C3E2-5E78-508F-7B96CDADEB14}"/>
              </a:ext>
            </a:extLst>
          </p:cNvPr>
          <p:cNvSpPr txBox="1"/>
          <p:nvPr/>
        </p:nvSpPr>
        <p:spPr>
          <a:xfrm>
            <a:off x="4853241" y="1767007"/>
            <a:ext cx="5441464" cy="1661993"/>
          </a:xfrm>
          <a:prstGeom prst="rect">
            <a:avLst/>
          </a:prstGeom>
          <a:noFill/>
        </p:spPr>
        <p:txBody>
          <a:bodyPr wrap="square" lIns="0" tIns="0" rIns="0" bIns="0" rtlCol="0">
            <a:spAutoFit/>
          </a:bodyPr>
          <a:lstStyle/>
          <a:p>
            <a:pPr algn="l"/>
            <a:r>
              <a:rPr lang="en-CA" sz="1800" dirty="0">
                <a:solidFill>
                  <a:srgbClr val="0070C0"/>
                </a:solidFill>
              </a:rPr>
              <a:t>Your AG now has its own </a:t>
            </a:r>
            <a:r>
              <a:rPr lang="en-CA" sz="1800" u="sng" dirty="0">
                <a:solidFill>
                  <a:srgbClr val="0070C0"/>
                </a:solidFill>
              </a:rPr>
              <a:t>master</a:t>
            </a:r>
            <a:r>
              <a:rPr lang="en-CA" sz="1800" dirty="0">
                <a:solidFill>
                  <a:srgbClr val="0070C0"/>
                </a:solidFill>
              </a:rPr>
              <a:t> and </a:t>
            </a:r>
            <a:r>
              <a:rPr lang="en-CA" sz="1800" u="sng" dirty="0" err="1">
                <a:solidFill>
                  <a:srgbClr val="0070C0"/>
                </a:solidFill>
              </a:rPr>
              <a:t>msdb</a:t>
            </a:r>
            <a:r>
              <a:rPr lang="en-CA" sz="1800" dirty="0">
                <a:solidFill>
                  <a:srgbClr val="0070C0"/>
                </a:solidFill>
              </a:rPr>
              <a:t> to store logins, jobs, etc., </a:t>
            </a:r>
            <a:r>
              <a:rPr lang="en-CA" sz="1800" u="sng" dirty="0">
                <a:solidFill>
                  <a:srgbClr val="0070C0"/>
                </a:solidFill>
              </a:rPr>
              <a:t>within the availability group</a:t>
            </a:r>
            <a:r>
              <a:rPr lang="en-CA" sz="1800" dirty="0">
                <a:solidFill>
                  <a:srgbClr val="0070C0"/>
                </a:solidFill>
              </a:rPr>
              <a:t> itself. </a:t>
            </a:r>
          </a:p>
          <a:p>
            <a:pPr algn="l"/>
            <a:endParaRPr lang="en-CA" sz="1800" dirty="0">
              <a:solidFill>
                <a:srgbClr val="0070C0"/>
              </a:solidFill>
            </a:endParaRPr>
          </a:p>
          <a:p>
            <a:pPr algn="l"/>
            <a:r>
              <a:rPr lang="en-CA" sz="1800" dirty="0">
                <a:solidFill>
                  <a:srgbClr val="0070C0"/>
                </a:solidFill>
              </a:rPr>
              <a:t>These Contained AG system databases will </a:t>
            </a:r>
            <a:r>
              <a:rPr lang="en-CA" sz="1800" u="sng" dirty="0">
                <a:solidFill>
                  <a:srgbClr val="0070C0"/>
                </a:solidFill>
              </a:rPr>
              <a:t>synchronize</a:t>
            </a:r>
            <a:r>
              <a:rPr lang="en-CA" sz="1800" dirty="0">
                <a:solidFill>
                  <a:srgbClr val="0070C0"/>
                </a:solidFill>
              </a:rPr>
              <a:t> along with the availability database across all your AG replicas.</a:t>
            </a:r>
          </a:p>
        </p:txBody>
      </p:sp>
      <p:cxnSp>
        <p:nvCxnSpPr>
          <p:cNvPr id="10" name="Straight Arrow Connector 9">
            <a:extLst>
              <a:ext uri="{FF2B5EF4-FFF2-40B4-BE49-F238E27FC236}">
                <a16:creationId xmlns:a16="http://schemas.microsoft.com/office/drawing/2014/main" id="{D0F867C8-4F6E-0EC6-F3FA-8FF417A9BB55}"/>
              </a:ext>
            </a:extLst>
          </p:cNvPr>
          <p:cNvCxnSpPr>
            <a:cxnSpLocks/>
          </p:cNvCxnSpPr>
          <p:nvPr/>
        </p:nvCxnSpPr>
        <p:spPr>
          <a:xfrm flipH="1">
            <a:off x="3434750" y="4439254"/>
            <a:ext cx="1874982" cy="508000"/>
          </a:xfrm>
          <a:prstGeom prst="straightConnector1">
            <a:avLst/>
          </a:prstGeom>
          <a:ln w="28575">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F9AF167-C521-8FB1-1832-038ECB7DC49D}"/>
              </a:ext>
            </a:extLst>
          </p:cNvPr>
          <p:cNvSpPr txBox="1"/>
          <p:nvPr/>
        </p:nvSpPr>
        <p:spPr>
          <a:xfrm>
            <a:off x="5449455" y="3907169"/>
            <a:ext cx="5107709" cy="553998"/>
          </a:xfrm>
          <a:prstGeom prst="rect">
            <a:avLst/>
          </a:prstGeom>
          <a:noFill/>
        </p:spPr>
        <p:txBody>
          <a:bodyPr wrap="square" lIns="0" tIns="0" rIns="0" bIns="0" rtlCol="0">
            <a:spAutoFit/>
          </a:bodyPr>
          <a:lstStyle/>
          <a:p>
            <a:pPr algn="l"/>
            <a:r>
              <a:rPr lang="en-CA" sz="1800" dirty="0">
                <a:solidFill>
                  <a:srgbClr val="0070C0"/>
                </a:solidFill>
              </a:rPr>
              <a:t>The AG master and </a:t>
            </a:r>
            <a:r>
              <a:rPr lang="en-CA" sz="1800" dirty="0" err="1">
                <a:solidFill>
                  <a:srgbClr val="0070C0"/>
                </a:solidFill>
              </a:rPr>
              <a:t>msdb</a:t>
            </a:r>
            <a:r>
              <a:rPr lang="en-CA" sz="1800" dirty="0">
                <a:solidFill>
                  <a:srgbClr val="0070C0"/>
                </a:solidFill>
              </a:rPr>
              <a:t> are actually </a:t>
            </a:r>
            <a:r>
              <a:rPr lang="en-CA" sz="1800" u="sng" dirty="0">
                <a:solidFill>
                  <a:srgbClr val="0070C0"/>
                </a:solidFill>
              </a:rPr>
              <a:t>template copies</a:t>
            </a:r>
            <a:r>
              <a:rPr lang="en-CA" sz="1800" dirty="0">
                <a:solidFill>
                  <a:srgbClr val="0070C0"/>
                </a:solidFill>
              </a:rPr>
              <a:t> of the “real” global master and </a:t>
            </a:r>
            <a:r>
              <a:rPr lang="en-CA" sz="1800" dirty="0" err="1">
                <a:solidFill>
                  <a:srgbClr val="0070C0"/>
                </a:solidFill>
              </a:rPr>
              <a:t>msdb</a:t>
            </a:r>
            <a:r>
              <a:rPr lang="en-CA" sz="1800" dirty="0">
                <a:solidFill>
                  <a:srgbClr val="0070C0"/>
                </a:solidFill>
              </a:rPr>
              <a:t>.</a:t>
            </a:r>
          </a:p>
        </p:txBody>
      </p:sp>
    </p:spTree>
    <p:extLst>
      <p:ext uri="{BB962C8B-B14F-4D97-AF65-F5344CB8AC3E}">
        <p14:creationId xmlns:p14="http://schemas.microsoft.com/office/powerpoint/2010/main" val="243209210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749DEFF-8183-5820-2871-BE4FCDC2DE9A}"/>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b="0" kern="1200" cap="none" spc="-50" baseline="0" dirty="0">
                <a:ln w="3175">
                  <a:noFill/>
                </a:ln>
                <a:solidFill>
                  <a:srgbClr val="FF0000"/>
                </a:solidFill>
                <a:effectLst/>
                <a:latin typeface="+mj-lt"/>
                <a:ea typeface="+mn-ea"/>
                <a:cs typeface="Segoe UI" pitchFamily="34" charset="0"/>
              </a:rPr>
              <a:t>Connecting to Contained AG</a:t>
            </a:r>
          </a:p>
        </p:txBody>
      </p:sp>
      <p:sp>
        <p:nvSpPr>
          <p:cNvPr id="2" name="TextBox 1">
            <a:extLst>
              <a:ext uri="{FF2B5EF4-FFF2-40B4-BE49-F238E27FC236}">
                <a16:creationId xmlns:a16="http://schemas.microsoft.com/office/drawing/2014/main" id="{EF01BDC8-2E2E-FB59-2A44-C538BD2D856F}"/>
              </a:ext>
            </a:extLst>
          </p:cNvPr>
          <p:cNvSpPr txBox="1"/>
          <p:nvPr/>
        </p:nvSpPr>
        <p:spPr>
          <a:xfrm>
            <a:off x="588263" y="1190308"/>
            <a:ext cx="7934037" cy="1107996"/>
          </a:xfrm>
          <a:prstGeom prst="rect">
            <a:avLst/>
          </a:prstGeom>
          <a:noFill/>
        </p:spPr>
        <p:txBody>
          <a:bodyPr wrap="square" lIns="0" tIns="0" rIns="0" bIns="0" rtlCol="0">
            <a:spAutoFit/>
          </a:bodyPr>
          <a:lstStyle/>
          <a:p>
            <a:pPr algn="l"/>
            <a:r>
              <a:rPr lang="en-CA" sz="1200" dirty="0">
                <a:solidFill>
                  <a:srgbClr val="0070C0"/>
                </a:solidFill>
              </a:rPr>
              <a:t>When you create a Contained AG, you essentially create a “local” space within SQL Server – a space that contains everything that the application using the AG would need, whether it be database or instance-level objects. </a:t>
            </a:r>
          </a:p>
          <a:p>
            <a:pPr algn="l"/>
            <a:endParaRPr lang="en-CA" sz="1200" dirty="0">
              <a:solidFill>
                <a:srgbClr val="0070C0"/>
              </a:solidFill>
            </a:endParaRPr>
          </a:p>
          <a:p>
            <a:r>
              <a:rPr lang="en-CA" sz="1200" dirty="0">
                <a:solidFill>
                  <a:srgbClr val="0070C0"/>
                </a:solidFill>
              </a:rPr>
              <a:t>Connecting to the Contained AG is key to ensuring you are interacting with this “local” space and NOT with the “global” Instance of SQL Server. For example, when you are connected to the Contained AG and you create a login, that login will be stored in the Contained AG master database, which will then be replicated across your AG replicas.</a:t>
            </a:r>
          </a:p>
        </p:txBody>
      </p:sp>
      <p:pic>
        <p:nvPicPr>
          <p:cNvPr id="18" name="Picture 17">
            <a:extLst>
              <a:ext uri="{FF2B5EF4-FFF2-40B4-BE49-F238E27FC236}">
                <a16:creationId xmlns:a16="http://schemas.microsoft.com/office/drawing/2014/main" id="{EBE7EB49-C13D-A29F-F1B4-F4D08328B999}"/>
              </a:ext>
            </a:extLst>
          </p:cNvPr>
          <p:cNvPicPr>
            <a:picLocks noChangeAspect="1"/>
          </p:cNvPicPr>
          <p:nvPr/>
        </p:nvPicPr>
        <p:blipFill>
          <a:blip r:embed="rId2"/>
          <a:stretch>
            <a:fillRect/>
          </a:stretch>
        </p:blipFill>
        <p:spPr>
          <a:xfrm>
            <a:off x="588263" y="3348492"/>
            <a:ext cx="2949977" cy="2879846"/>
          </a:xfrm>
          <a:prstGeom prst="rect">
            <a:avLst/>
          </a:prstGeom>
        </p:spPr>
      </p:pic>
      <p:pic>
        <p:nvPicPr>
          <p:cNvPr id="19" name="Picture 18">
            <a:extLst>
              <a:ext uri="{FF2B5EF4-FFF2-40B4-BE49-F238E27FC236}">
                <a16:creationId xmlns:a16="http://schemas.microsoft.com/office/drawing/2014/main" id="{AD922647-B091-5302-EABE-C0E8B96FA357}"/>
              </a:ext>
            </a:extLst>
          </p:cNvPr>
          <p:cNvPicPr>
            <a:picLocks noChangeAspect="1"/>
          </p:cNvPicPr>
          <p:nvPr/>
        </p:nvPicPr>
        <p:blipFill>
          <a:blip r:embed="rId3"/>
          <a:stretch>
            <a:fillRect/>
          </a:stretch>
        </p:blipFill>
        <p:spPr>
          <a:xfrm>
            <a:off x="3963786" y="3349580"/>
            <a:ext cx="2327761" cy="1950613"/>
          </a:xfrm>
          <a:prstGeom prst="rect">
            <a:avLst/>
          </a:prstGeom>
        </p:spPr>
      </p:pic>
      <p:pic>
        <p:nvPicPr>
          <p:cNvPr id="20" name="Picture 19">
            <a:extLst>
              <a:ext uri="{FF2B5EF4-FFF2-40B4-BE49-F238E27FC236}">
                <a16:creationId xmlns:a16="http://schemas.microsoft.com/office/drawing/2014/main" id="{91D5DBCC-4C09-B29C-30A8-DA9A2E89FE27}"/>
              </a:ext>
            </a:extLst>
          </p:cNvPr>
          <p:cNvPicPr>
            <a:picLocks noChangeAspect="1"/>
          </p:cNvPicPr>
          <p:nvPr/>
        </p:nvPicPr>
        <p:blipFill>
          <a:blip r:embed="rId4"/>
          <a:stretch>
            <a:fillRect/>
          </a:stretch>
        </p:blipFill>
        <p:spPr>
          <a:xfrm>
            <a:off x="6453249" y="3312264"/>
            <a:ext cx="2349700" cy="1987929"/>
          </a:xfrm>
          <a:prstGeom prst="rect">
            <a:avLst/>
          </a:prstGeom>
        </p:spPr>
      </p:pic>
      <p:sp>
        <p:nvSpPr>
          <p:cNvPr id="21" name="Ellipse 13">
            <a:extLst>
              <a:ext uri="{FF2B5EF4-FFF2-40B4-BE49-F238E27FC236}">
                <a16:creationId xmlns:a16="http://schemas.microsoft.com/office/drawing/2014/main" id="{7ABC2180-C932-D0CF-A5D6-062C478F9272}"/>
              </a:ext>
            </a:extLst>
          </p:cNvPr>
          <p:cNvSpPr/>
          <p:nvPr/>
        </p:nvSpPr>
        <p:spPr>
          <a:xfrm>
            <a:off x="6576470" y="3978203"/>
            <a:ext cx="921715" cy="219343"/>
          </a:xfrm>
          <a:prstGeom prst="ellipse">
            <a:avLst/>
          </a:prstGeom>
          <a:solidFill>
            <a:srgbClr val="E71224">
              <a:alpha val="5000"/>
            </a:srgbClr>
          </a:solidFill>
          <a:ln w="18000">
            <a:solidFill>
              <a:srgbClr val="E71224"/>
            </a:solidFill>
          </a:ln>
        </p:spPr>
        <p:style>
          <a:lnRef idx="1">
            <a:schemeClr val="accent2"/>
          </a:lnRef>
          <a:fillRef idx="3">
            <a:schemeClr val="accent2"/>
          </a:fillRef>
          <a:effectRef idx="2">
            <a:schemeClr val="accent2"/>
          </a:effectRef>
          <a:fontRef idx="minor">
            <a:schemeClr val="lt1"/>
          </a:fontRef>
        </p:style>
        <p:txBody>
          <a:bodyPr wrap="square" lIns="0" tIns="0" rIns="0" bIns="0" rtlCol="0" anchor="ctr" anchorCtr="1">
            <a:spAutoFit/>
          </a:bodyPr>
          <a:lstStyle/>
          <a:p>
            <a:pPr algn="l">
              <a:defRPr sz="2000" dirty="0" err="1" smtClean="0"/>
            </a:pPr>
            <a:endParaRPr lang="en-US" sz="2000" dirty="0" err="1">
              <a:solidFill>
                <a:srgbClr val="E71224"/>
              </a:solidFill>
            </a:endParaRPr>
          </a:p>
        </p:txBody>
      </p:sp>
      <p:sp>
        <p:nvSpPr>
          <p:cNvPr id="22" name="Ellipse 13">
            <a:extLst>
              <a:ext uri="{FF2B5EF4-FFF2-40B4-BE49-F238E27FC236}">
                <a16:creationId xmlns:a16="http://schemas.microsoft.com/office/drawing/2014/main" id="{2FA89812-3DF7-9CEC-E21C-B68437C49E4C}"/>
              </a:ext>
            </a:extLst>
          </p:cNvPr>
          <p:cNvSpPr/>
          <p:nvPr/>
        </p:nvSpPr>
        <p:spPr>
          <a:xfrm>
            <a:off x="4753562" y="4152198"/>
            <a:ext cx="575881" cy="124162"/>
          </a:xfrm>
          <a:prstGeom prst="ellipse">
            <a:avLst/>
          </a:prstGeom>
          <a:solidFill>
            <a:srgbClr val="E71224">
              <a:alpha val="5000"/>
            </a:srgbClr>
          </a:solidFill>
          <a:ln w="18000">
            <a:solidFill>
              <a:srgbClr val="E71224"/>
            </a:solidFill>
          </a:ln>
        </p:spPr>
        <p:style>
          <a:lnRef idx="1">
            <a:schemeClr val="accent2"/>
          </a:lnRef>
          <a:fillRef idx="3">
            <a:schemeClr val="accent2"/>
          </a:fillRef>
          <a:effectRef idx="2">
            <a:schemeClr val="accent2"/>
          </a:effectRef>
          <a:fontRef idx="minor">
            <a:schemeClr val="lt1"/>
          </a:fontRef>
        </p:style>
        <p:txBody>
          <a:bodyPr wrap="square" lIns="0" tIns="0" rIns="0" bIns="0" rtlCol="0" anchor="ctr" anchorCtr="1">
            <a:spAutoFit/>
          </a:bodyPr>
          <a:lstStyle/>
          <a:p>
            <a:pPr algn="l">
              <a:defRPr sz="2000" dirty="0" err="1" smtClean="0"/>
            </a:pPr>
            <a:endParaRPr lang="en-US" sz="2000" dirty="0" err="1">
              <a:solidFill>
                <a:srgbClr val="E71224"/>
              </a:solidFill>
            </a:endParaRPr>
          </a:p>
        </p:txBody>
      </p:sp>
      <p:sp>
        <p:nvSpPr>
          <p:cNvPr id="23" name="Ellipse 13">
            <a:extLst>
              <a:ext uri="{FF2B5EF4-FFF2-40B4-BE49-F238E27FC236}">
                <a16:creationId xmlns:a16="http://schemas.microsoft.com/office/drawing/2014/main" id="{9AE5C8A7-26BA-0196-61D6-B8833575D1DC}"/>
              </a:ext>
            </a:extLst>
          </p:cNvPr>
          <p:cNvSpPr/>
          <p:nvPr/>
        </p:nvSpPr>
        <p:spPr>
          <a:xfrm>
            <a:off x="1554987" y="4513347"/>
            <a:ext cx="944612" cy="188206"/>
          </a:xfrm>
          <a:prstGeom prst="ellipse">
            <a:avLst/>
          </a:prstGeom>
          <a:solidFill>
            <a:srgbClr val="E71224">
              <a:alpha val="5000"/>
            </a:srgbClr>
          </a:solidFill>
          <a:ln w="18000">
            <a:solidFill>
              <a:srgbClr val="E71224"/>
            </a:solidFill>
          </a:ln>
        </p:spPr>
        <p:style>
          <a:lnRef idx="1">
            <a:schemeClr val="accent2"/>
          </a:lnRef>
          <a:fillRef idx="3">
            <a:schemeClr val="accent2"/>
          </a:fillRef>
          <a:effectRef idx="2">
            <a:schemeClr val="accent2"/>
          </a:effectRef>
          <a:fontRef idx="minor">
            <a:schemeClr val="lt1"/>
          </a:fontRef>
        </p:style>
        <p:txBody>
          <a:bodyPr wrap="square" lIns="0" tIns="0" rIns="0" bIns="0" rtlCol="0" anchor="ctr" anchorCtr="1">
            <a:spAutoFit/>
          </a:bodyPr>
          <a:lstStyle/>
          <a:p>
            <a:pPr algn="l">
              <a:defRPr sz="2000" dirty="0" err="1" smtClean="0"/>
            </a:pPr>
            <a:endParaRPr lang="en-US" sz="2000" dirty="0" err="1">
              <a:solidFill>
                <a:srgbClr val="E71224"/>
              </a:solidFill>
            </a:endParaRPr>
          </a:p>
        </p:txBody>
      </p:sp>
      <p:sp>
        <p:nvSpPr>
          <p:cNvPr id="24" name="TextBox 23">
            <a:extLst>
              <a:ext uri="{FF2B5EF4-FFF2-40B4-BE49-F238E27FC236}">
                <a16:creationId xmlns:a16="http://schemas.microsoft.com/office/drawing/2014/main" id="{B1775E5E-F998-9470-5490-33A7F4B751B9}"/>
              </a:ext>
            </a:extLst>
          </p:cNvPr>
          <p:cNvSpPr txBox="1"/>
          <p:nvPr/>
        </p:nvSpPr>
        <p:spPr>
          <a:xfrm>
            <a:off x="613949" y="3138680"/>
            <a:ext cx="2949977" cy="161583"/>
          </a:xfrm>
          <a:prstGeom prst="rect">
            <a:avLst/>
          </a:prstGeom>
          <a:noFill/>
        </p:spPr>
        <p:txBody>
          <a:bodyPr wrap="square" lIns="0" tIns="0" rIns="0" bIns="0" rtlCol="0">
            <a:spAutoFit/>
          </a:bodyPr>
          <a:lstStyle/>
          <a:p>
            <a:pPr algn="l"/>
            <a:r>
              <a:rPr lang="en-CA" sz="1050" b="1" dirty="0">
                <a:solidFill>
                  <a:schemeClr val="accent1"/>
                </a:solidFill>
              </a:rPr>
              <a:t>Using the Contained AG Listener name</a:t>
            </a:r>
          </a:p>
        </p:txBody>
      </p:sp>
      <p:sp>
        <p:nvSpPr>
          <p:cNvPr id="25" name="TextBox 24">
            <a:extLst>
              <a:ext uri="{FF2B5EF4-FFF2-40B4-BE49-F238E27FC236}">
                <a16:creationId xmlns:a16="http://schemas.microsoft.com/office/drawing/2014/main" id="{613D7AA6-0A06-31C2-44F9-C77DD5DC85A3}"/>
              </a:ext>
            </a:extLst>
          </p:cNvPr>
          <p:cNvSpPr txBox="1"/>
          <p:nvPr/>
        </p:nvSpPr>
        <p:spPr>
          <a:xfrm>
            <a:off x="3980216" y="3154557"/>
            <a:ext cx="5683302" cy="323165"/>
          </a:xfrm>
          <a:prstGeom prst="rect">
            <a:avLst/>
          </a:prstGeom>
          <a:noFill/>
        </p:spPr>
        <p:txBody>
          <a:bodyPr wrap="square" lIns="0" tIns="0" rIns="0" bIns="0" rtlCol="0">
            <a:spAutoFit/>
          </a:bodyPr>
          <a:lstStyle/>
          <a:p>
            <a:pPr algn="l"/>
            <a:r>
              <a:rPr lang="en-CA" sz="1050" b="1" dirty="0">
                <a:solidFill>
                  <a:schemeClr val="accent1"/>
                </a:solidFill>
              </a:rPr>
              <a:t>Using the </a:t>
            </a:r>
            <a:r>
              <a:rPr lang="en-CA" sz="1050" b="1" dirty="0" err="1">
                <a:solidFill>
                  <a:schemeClr val="accent1"/>
                </a:solidFill>
              </a:rPr>
              <a:t>servername</a:t>
            </a:r>
            <a:r>
              <a:rPr lang="en-CA" sz="1050" b="1" dirty="0">
                <a:solidFill>
                  <a:schemeClr val="accent1"/>
                </a:solidFill>
              </a:rPr>
              <a:t> and specifying the Contained AG database as the “Initial Catalog”</a:t>
            </a:r>
          </a:p>
        </p:txBody>
      </p:sp>
      <p:cxnSp>
        <p:nvCxnSpPr>
          <p:cNvPr id="26" name="Straight Connector 25">
            <a:extLst>
              <a:ext uri="{FF2B5EF4-FFF2-40B4-BE49-F238E27FC236}">
                <a16:creationId xmlns:a16="http://schemas.microsoft.com/office/drawing/2014/main" id="{C9F14280-B7F9-4890-619E-5AD87EC74BA9}"/>
              </a:ext>
            </a:extLst>
          </p:cNvPr>
          <p:cNvCxnSpPr>
            <a:cxnSpLocks/>
          </p:cNvCxnSpPr>
          <p:nvPr/>
        </p:nvCxnSpPr>
        <p:spPr>
          <a:xfrm>
            <a:off x="3750781" y="3119430"/>
            <a:ext cx="0" cy="3425208"/>
          </a:xfrm>
          <a:prstGeom prst="line">
            <a:avLst/>
          </a:prstGeom>
          <a:ln>
            <a:headEnd type="none" w="lg" len="med"/>
            <a:tailEnd type="none" w="lg" len="med"/>
          </a:ln>
        </p:spPr>
        <p:style>
          <a:lnRef idx="3">
            <a:schemeClr val="accent6"/>
          </a:lnRef>
          <a:fillRef idx="0">
            <a:schemeClr val="accent6"/>
          </a:fillRef>
          <a:effectRef idx="2">
            <a:schemeClr val="accent6"/>
          </a:effectRef>
          <a:fontRef idx="minor">
            <a:schemeClr val="tx1"/>
          </a:fontRef>
        </p:style>
      </p:cxnSp>
      <p:cxnSp>
        <p:nvCxnSpPr>
          <p:cNvPr id="27" name="Straight Connector 26">
            <a:extLst>
              <a:ext uri="{FF2B5EF4-FFF2-40B4-BE49-F238E27FC236}">
                <a16:creationId xmlns:a16="http://schemas.microsoft.com/office/drawing/2014/main" id="{8A60AE45-0D4D-C3C4-328D-DEA0C13F0409}"/>
              </a:ext>
            </a:extLst>
          </p:cNvPr>
          <p:cNvCxnSpPr>
            <a:cxnSpLocks/>
          </p:cNvCxnSpPr>
          <p:nvPr/>
        </p:nvCxnSpPr>
        <p:spPr>
          <a:xfrm flipH="1">
            <a:off x="3750781" y="5338578"/>
            <a:ext cx="5784755" cy="0"/>
          </a:xfrm>
          <a:prstGeom prst="line">
            <a:avLst/>
          </a:prstGeom>
          <a:ln>
            <a:headEnd type="none" w="lg" len="med"/>
            <a:tailEnd type="none" w="lg" len="med"/>
          </a:ln>
        </p:spPr>
        <p:style>
          <a:lnRef idx="3">
            <a:schemeClr val="accent6"/>
          </a:lnRef>
          <a:fillRef idx="0">
            <a:schemeClr val="accent6"/>
          </a:fillRef>
          <a:effectRef idx="2">
            <a:schemeClr val="accent6"/>
          </a:effectRef>
          <a:fontRef idx="minor">
            <a:schemeClr val="tx1"/>
          </a:fontRef>
        </p:style>
      </p:cxnSp>
      <p:sp>
        <p:nvSpPr>
          <p:cNvPr id="28" name="TextBox 27">
            <a:extLst>
              <a:ext uri="{FF2B5EF4-FFF2-40B4-BE49-F238E27FC236}">
                <a16:creationId xmlns:a16="http://schemas.microsoft.com/office/drawing/2014/main" id="{1E2BE18E-2CA6-5A03-59AA-BCCA19314579}"/>
              </a:ext>
            </a:extLst>
          </p:cNvPr>
          <p:cNvSpPr txBox="1"/>
          <p:nvPr/>
        </p:nvSpPr>
        <p:spPr>
          <a:xfrm>
            <a:off x="3984679" y="5418061"/>
            <a:ext cx="7779228" cy="161583"/>
          </a:xfrm>
          <a:prstGeom prst="rect">
            <a:avLst/>
          </a:prstGeom>
          <a:noFill/>
        </p:spPr>
        <p:txBody>
          <a:bodyPr wrap="square" lIns="0" tIns="0" rIns="0" bIns="0" rtlCol="0">
            <a:spAutoFit/>
          </a:bodyPr>
          <a:lstStyle/>
          <a:p>
            <a:pPr algn="l"/>
            <a:r>
              <a:rPr lang="en-CA" sz="1050" b="1" dirty="0">
                <a:solidFill>
                  <a:schemeClr val="accent1"/>
                </a:solidFill>
              </a:rPr>
              <a:t>For Read-only routing, in addition to using the listener, you need to specify the Contained database as “Initial Catalog” </a:t>
            </a:r>
          </a:p>
        </p:txBody>
      </p:sp>
      <p:pic>
        <p:nvPicPr>
          <p:cNvPr id="29" name="Picture 28">
            <a:extLst>
              <a:ext uri="{FF2B5EF4-FFF2-40B4-BE49-F238E27FC236}">
                <a16:creationId xmlns:a16="http://schemas.microsoft.com/office/drawing/2014/main" id="{EE55881B-092D-4626-524D-0C4DC2CA9435}"/>
              </a:ext>
            </a:extLst>
          </p:cNvPr>
          <p:cNvPicPr>
            <a:picLocks noChangeAspect="1"/>
          </p:cNvPicPr>
          <p:nvPr/>
        </p:nvPicPr>
        <p:blipFill>
          <a:blip r:embed="rId5"/>
          <a:stretch>
            <a:fillRect/>
          </a:stretch>
        </p:blipFill>
        <p:spPr>
          <a:xfrm>
            <a:off x="3963322" y="5584474"/>
            <a:ext cx="2414084" cy="867687"/>
          </a:xfrm>
          <a:prstGeom prst="rect">
            <a:avLst/>
          </a:prstGeom>
        </p:spPr>
      </p:pic>
      <p:sp>
        <p:nvSpPr>
          <p:cNvPr id="3" name="TextBox 2">
            <a:extLst>
              <a:ext uri="{FF2B5EF4-FFF2-40B4-BE49-F238E27FC236}">
                <a16:creationId xmlns:a16="http://schemas.microsoft.com/office/drawing/2014/main" id="{95A80E2D-FC5C-2818-1B5E-8B1AF4830B9B}"/>
              </a:ext>
            </a:extLst>
          </p:cNvPr>
          <p:cNvSpPr txBox="1"/>
          <p:nvPr/>
        </p:nvSpPr>
        <p:spPr>
          <a:xfrm>
            <a:off x="588263" y="2687270"/>
            <a:ext cx="8309442" cy="307777"/>
          </a:xfrm>
          <a:prstGeom prst="rect">
            <a:avLst/>
          </a:prstGeom>
          <a:noFill/>
        </p:spPr>
        <p:txBody>
          <a:bodyPr wrap="square" lIns="0" tIns="0" rIns="0" bIns="0" rtlCol="0">
            <a:spAutoFit/>
          </a:bodyPr>
          <a:lstStyle/>
          <a:p>
            <a:pPr algn="l"/>
            <a:r>
              <a:rPr lang="en-CA" sz="2000" b="1" dirty="0">
                <a:solidFill>
                  <a:srgbClr val="FF0000"/>
                </a:solidFill>
              </a:rPr>
              <a:t>How do you then ensure you’re connected to the Contained AG? </a:t>
            </a:r>
          </a:p>
        </p:txBody>
      </p:sp>
    </p:spTree>
    <p:extLst>
      <p:ext uri="{BB962C8B-B14F-4D97-AF65-F5344CB8AC3E}">
        <p14:creationId xmlns:p14="http://schemas.microsoft.com/office/powerpoint/2010/main" val="12452326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749DEFF-8183-5820-2871-BE4FCDC2DE9A}"/>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dirty="0">
                <a:solidFill>
                  <a:srgbClr val="FF0000"/>
                </a:solidFill>
              </a:rPr>
              <a:t>Create Contained AG (via UI)</a:t>
            </a:r>
            <a:endParaRPr lang="en-US" b="0" kern="1200" cap="none" spc="-50" baseline="0" dirty="0">
              <a:ln w="3175">
                <a:noFill/>
              </a:ln>
              <a:solidFill>
                <a:srgbClr val="FF0000"/>
              </a:solidFill>
              <a:effectLst/>
              <a:latin typeface="+mj-lt"/>
              <a:ea typeface="+mn-ea"/>
              <a:cs typeface="Segoe UI" pitchFamily="34" charset="0"/>
            </a:endParaRPr>
          </a:p>
        </p:txBody>
      </p:sp>
      <p:pic>
        <p:nvPicPr>
          <p:cNvPr id="3" name="Picture 2" descr="A screenshot of a computer program&#10;&#10;Description automatically generated">
            <a:extLst>
              <a:ext uri="{FF2B5EF4-FFF2-40B4-BE49-F238E27FC236}">
                <a16:creationId xmlns:a16="http://schemas.microsoft.com/office/drawing/2014/main" id="{94B826D3-C114-C0C6-1400-A8A31097B5B1}"/>
              </a:ext>
            </a:extLst>
          </p:cNvPr>
          <p:cNvPicPr>
            <a:picLocks noChangeAspect="1"/>
          </p:cNvPicPr>
          <p:nvPr/>
        </p:nvPicPr>
        <p:blipFill>
          <a:blip r:embed="rId2"/>
          <a:stretch>
            <a:fillRect/>
          </a:stretch>
        </p:blipFill>
        <p:spPr>
          <a:xfrm>
            <a:off x="1786376" y="1492249"/>
            <a:ext cx="8132921" cy="4002812"/>
          </a:xfrm>
          <a:prstGeom prst="rect">
            <a:avLst/>
          </a:prstGeom>
        </p:spPr>
      </p:pic>
      <p:sp>
        <p:nvSpPr>
          <p:cNvPr id="7" name="TextBox 6">
            <a:extLst>
              <a:ext uri="{FF2B5EF4-FFF2-40B4-BE49-F238E27FC236}">
                <a16:creationId xmlns:a16="http://schemas.microsoft.com/office/drawing/2014/main" id="{1C9B83C9-14F6-CACA-B690-A5124E8CA768}"/>
              </a:ext>
            </a:extLst>
          </p:cNvPr>
          <p:cNvSpPr txBox="1"/>
          <p:nvPr/>
        </p:nvSpPr>
        <p:spPr>
          <a:xfrm>
            <a:off x="1786376" y="5668335"/>
            <a:ext cx="8207386" cy="307777"/>
          </a:xfrm>
          <a:prstGeom prst="rect">
            <a:avLst/>
          </a:prstGeom>
          <a:noFill/>
        </p:spPr>
        <p:txBody>
          <a:bodyPr wrap="square" lIns="0" tIns="0" rIns="0" bIns="0" rtlCol="0">
            <a:spAutoFit/>
          </a:bodyPr>
          <a:lstStyle/>
          <a:p>
            <a:pPr algn="l"/>
            <a:r>
              <a:rPr lang="en-CA" sz="2000" b="1" dirty="0">
                <a:solidFill>
                  <a:srgbClr val="FF0000"/>
                </a:solidFill>
              </a:rPr>
              <a:t>IMPORTANT NOTE: </a:t>
            </a:r>
            <a:r>
              <a:rPr lang="en-CA" sz="2000" dirty="0">
                <a:solidFill>
                  <a:srgbClr val="0070C0"/>
                </a:solidFill>
              </a:rPr>
              <a:t>UI option is only available in SSMS 19.x and above</a:t>
            </a:r>
            <a:endParaRPr lang="en-CA" sz="2000" b="1" dirty="0">
              <a:solidFill>
                <a:srgbClr val="0070C0"/>
              </a:solidFill>
            </a:endParaRPr>
          </a:p>
        </p:txBody>
      </p:sp>
    </p:spTree>
    <p:extLst>
      <p:ext uri="{BB962C8B-B14F-4D97-AF65-F5344CB8AC3E}">
        <p14:creationId xmlns:p14="http://schemas.microsoft.com/office/powerpoint/2010/main" val="11474195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749DEFF-8183-5820-2871-BE4FCDC2DE9A}"/>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dirty="0">
                <a:solidFill>
                  <a:srgbClr val="FF0000"/>
                </a:solidFill>
              </a:rPr>
              <a:t>Create Contained AG (via T-SQL)</a:t>
            </a:r>
            <a:endParaRPr lang="en-US" b="0" kern="1200" cap="none" spc="-50" baseline="0" dirty="0">
              <a:ln w="3175">
                <a:noFill/>
              </a:ln>
              <a:solidFill>
                <a:srgbClr val="FF0000"/>
              </a:solidFill>
              <a:effectLst/>
              <a:latin typeface="+mj-lt"/>
              <a:ea typeface="+mn-ea"/>
              <a:cs typeface="Segoe UI" pitchFamily="34" charset="0"/>
            </a:endParaRPr>
          </a:p>
        </p:txBody>
      </p:sp>
      <p:pic>
        <p:nvPicPr>
          <p:cNvPr id="2" name="Picture 1">
            <a:extLst>
              <a:ext uri="{FF2B5EF4-FFF2-40B4-BE49-F238E27FC236}">
                <a16:creationId xmlns:a16="http://schemas.microsoft.com/office/drawing/2014/main" id="{88FDFE0F-E44A-FCCF-0320-8840FE5D2F1F}"/>
              </a:ext>
            </a:extLst>
          </p:cNvPr>
          <p:cNvPicPr>
            <a:picLocks noChangeAspect="1"/>
          </p:cNvPicPr>
          <p:nvPr/>
        </p:nvPicPr>
        <p:blipFill>
          <a:blip r:embed="rId2"/>
          <a:stretch>
            <a:fillRect/>
          </a:stretch>
        </p:blipFill>
        <p:spPr>
          <a:xfrm>
            <a:off x="1034288" y="1611590"/>
            <a:ext cx="10123423" cy="3634820"/>
          </a:xfrm>
          <a:prstGeom prst="rect">
            <a:avLst/>
          </a:prstGeom>
        </p:spPr>
      </p:pic>
    </p:spTree>
    <p:extLst>
      <p:ext uri="{BB962C8B-B14F-4D97-AF65-F5344CB8AC3E}">
        <p14:creationId xmlns:p14="http://schemas.microsoft.com/office/powerpoint/2010/main" val="13097147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749DEFF-8183-5820-2871-BE4FCDC2DE9A}"/>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dirty="0">
                <a:solidFill>
                  <a:srgbClr val="FF0000"/>
                </a:solidFill>
              </a:rPr>
              <a:t>How else can I tell if AG is “Contained”</a:t>
            </a:r>
            <a:endParaRPr lang="en-US" b="0" kern="1200" cap="none" spc="-50" baseline="0" dirty="0">
              <a:ln w="3175">
                <a:noFill/>
              </a:ln>
              <a:solidFill>
                <a:srgbClr val="FF0000"/>
              </a:solidFill>
              <a:effectLst/>
              <a:latin typeface="+mj-lt"/>
              <a:ea typeface="+mn-ea"/>
              <a:cs typeface="Segoe UI" pitchFamily="34" charset="0"/>
            </a:endParaRPr>
          </a:p>
        </p:txBody>
      </p:sp>
      <p:pic>
        <p:nvPicPr>
          <p:cNvPr id="2" name="Picture 1">
            <a:extLst>
              <a:ext uri="{FF2B5EF4-FFF2-40B4-BE49-F238E27FC236}">
                <a16:creationId xmlns:a16="http://schemas.microsoft.com/office/drawing/2014/main" id="{19A06B85-BF3F-8BEB-FAFB-0527543D0758}"/>
              </a:ext>
            </a:extLst>
          </p:cNvPr>
          <p:cNvPicPr>
            <a:picLocks noChangeAspect="1"/>
          </p:cNvPicPr>
          <p:nvPr/>
        </p:nvPicPr>
        <p:blipFill>
          <a:blip r:embed="rId2"/>
          <a:stretch>
            <a:fillRect/>
          </a:stretch>
        </p:blipFill>
        <p:spPr>
          <a:xfrm>
            <a:off x="871988" y="1226822"/>
            <a:ext cx="9081041" cy="4644501"/>
          </a:xfrm>
          <a:prstGeom prst="rect">
            <a:avLst/>
          </a:prstGeom>
        </p:spPr>
      </p:pic>
    </p:spTree>
    <p:extLst>
      <p:ext uri="{BB962C8B-B14F-4D97-AF65-F5344CB8AC3E}">
        <p14:creationId xmlns:p14="http://schemas.microsoft.com/office/powerpoint/2010/main" val="37454872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749DEFF-8183-5820-2871-BE4FCDC2DE9A}"/>
              </a:ext>
            </a:extLst>
          </p:cNvPr>
          <p:cNvSpPr>
            <a:spLocks noGrp="1"/>
          </p:cNvSpPr>
          <p:nvPr>
            <p:ph type="title"/>
          </p:nvPr>
        </p:nvSpPr>
        <p:spPr>
          <a:xfrm>
            <a:off x="588263" y="457200"/>
            <a:ext cx="11018520" cy="553998"/>
          </a:xfrm>
        </p:spPr>
        <p:txBody>
          <a:bodyPr vert="horz" wrap="square" lIns="0" tIns="0" rIns="0" bIns="0" rtlCol="0" anchor="t">
            <a:normAutofit/>
          </a:bodyPr>
          <a:lstStyle/>
          <a:p>
            <a:r>
              <a:rPr lang="en-US" dirty="0">
                <a:solidFill>
                  <a:srgbClr val="FF0000"/>
                </a:solidFill>
              </a:rPr>
              <a:t>Contained AG Metadata</a:t>
            </a:r>
            <a:endParaRPr lang="en-US" b="0" kern="1200" cap="none" spc="-50" baseline="0" dirty="0">
              <a:ln w="3175">
                <a:noFill/>
              </a:ln>
              <a:solidFill>
                <a:srgbClr val="FF0000"/>
              </a:solidFill>
              <a:effectLst/>
              <a:latin typeface="+mj-lt"/>
              <a:ea typeface="+mn-ea"/>
              <a:cs typeface="Segoe UI" pitchFamily="34" charset="0"/>
            </a:endParaRPr>
          </a:p>
        </p:txBody>
      </p:sp>
      <p:pic>
        <p:nvPicPr>
          <p:cNvPr id="3" name="Picture 2">
            <a:extLst>
              <a:ext uri="{FF2B5EF4-FFF2-40B4-BE49-F238E27FC236}">
                <a16:creationId xmlns:a16="http://schemas.microsoft.com/office/drawing/2014/main" id="{26E07F70-E763-BC08-D8B8-9FFDB3A0AAA4}"/>
              </a:ext>
            </a:extLst>
          </p:cNvPr>
          <p:cNvPicPr>
            <a:picLocks noChangeAspect="1"/>
          </p:cNvPicPr>
          <p:nvPr/>
        </p:nvPicPr>
        <p:blipFill>
          <a:blip r:embed="rId2"/>
          <a:stretch>
            <a:fillRect/>
          </a:stretch>
        </p:blipFill>
        <p:spPr>
          <a:xfrm>
            <a:off x="872308" y="1284694"/>
            <a:ext cx="8712138" cy="4762636"/>
          </a:xfrm>
          <a:prstGeom prst="rect">
            <a:avLst/>
          </a:prstGeom>
        </p:spPr>
      </p:pic>
    </p:spTree>
    <p:extLst>
      <p:ext uri="{BB962C8B-B14F-4D97-AF65-F5344CB8AC3E}">
        <p14:creationId xmlns:p14="http://schemas.microsoft.com/office/powerpoint/2010/main" val="3384076195"/>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5a036977-a646-44b7-bf20-7ebb5f150a05">
      <Terms xmlns="http://schemas.microsoft.com/office/infopath/2007/PartnerControls"/>
    </lcf76f155ced4ddcb4097134ff3c332f>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552EBE3C7A8EF4097D7E2CC6116D1C2" ma:contentTypeVersion="20" ma:contentTypeDescription="Create a new document." ma:contentTypeScope="" ma:versionID="fd16c0434ca98d0e2a9a31505fc6bc04">
  <xsd:schema xmlns:xsd="http://www.w3.org/2001/XMLSchema" xmlns:xs="http://www.w3.org/2001/XMLSchema" xmlns:p="http://schemas.microsoft.com/office/2006/metadata/properties" xmlns:ns1="http://schemas.microsoft.com/sharepoint/v3" xmlns:ns2="5a036977-a646-44b7-bf20-7ebb5f150a05" xmlns:ns3="4b6b938e-3f86-4408-be9e-7d78b78bd647" xmlns:ns4="230e9df3-be65-4c73-a93b-d1236ebd677e" targetNamespace="http://schemas.microsoft.com/office/2006/metadata/properties" ma:root="true" ma:fieldsID="c8580afa3ad7f8c9d3d6dbe4e3096deb" ns1:_="" ns2:_="" ns3:_="" ns4:_="">
    <xsd:import namespace="http://schemas.microsoft.com/sharepoint/v3"/>
    <xsd:import namespace="5a036977-a646-44b7-bf20-7ebb5f150a05"/>
    <xsd:import namespace="4b6b938e-3f86-4408-be9e-7d78b78bd64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036977-a646-44b7-bf20-7ebb5f150a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DocTags" ma:index="26"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b6b938e-3f86-4408-be9e-7d78b78bd64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cdeffa45-8eca-467e-9e8a-0e9777aaa4e9}" ma:internalName="TaxCatchAll" ma:showField="CatchAllData" ma:web="4b6b938e-3f86-4408-be9e-7d78b78bd6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505CEC-A02A-40A9-925B-45E60DE5E51C}">
  <ds:schemaRefs>
    <ds:schemaRef ds:uri="http://schemas.microsoft.com/sharepoint/v3/contenttype/forms"/>
  </ds:schemaRefs>
</ds:datastoreItem>
</file>

<file path=customXml/itemProps2.xml><?xml version="1.0" encoding="utf-8"?>
<ds:datastoreItem xmlns:ds="http://schemas.openxmlformats.org/officeDocument/2006/customXml" ds:itemID="{208C6197-69F6-46EC-9147-C0F969F7BD2C}">
  <ds:schemaRefs>
    <ds:schemaRef ds:uri="http://schemas.microsoft.com/office/infopath/2007/PartnerControls"/>
    <ds:schemaRef ds:uri="http://schemas.openxmlformats.org/package/2006/metadata/core-properties"/>
    <ds:schemaRef ds:uri="http://www.w3.org/XML/1998/namespace"/>
    <ds:schemaRef ds:uri="230e9df3-be65-4c73-a93b-d1236ebd677e"/>
    <ds:schemaRef ds:uri="http://purl.org/dc/elements/1.1/"/>
    <ds:schemaRef ds:uri="http://schemas.microsoft.com/office/2006/metadata/properties"/>
    <ds:schemaRef ds:uri="http://schemas.microsoft.com/office/2006/documentManagement/types"/>
    <ds:schemaRef ds:uri="4b6b938e-3f86-4408-be9e-7d78b78bd647"/>
    <ds:schemaRef ds:uri="5a036977-a646-44b7-bf20-7ebb5f150a05"/>
    <ds:schemaRef ds:uri="http://schemas.microsoft.com/sharepoint/v3"/>
    <ds:schemaRef ds:uri="http://purl.org/dc/dcmitype/"/>
    <ds:schemaRef ds:uri="http://purl.org/dc/terms/"/>
  </ds:schemaRefs>
</ds:datastoreItem>
</file>

<file path=customXml/itemProps3.xml><?xml version="1.0" encoding="utf-8"?>
<ds:datastoreItem xmlns:ds="http://schemas.openxmlformats.org/officeDocument/2006/customXml" ds:itemID="{E9207078-B05B-4081-93C1-EE25EC9EC4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036977-a646-44b7-bf20-7ebb5f150a05"/>
    <ds:schemaRef ds:uri="4b6b938e-3f86-4408-be9e-7d78b78bd64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 brand template-blue</Template>
  <TotalTime>11223</TotalTime>
  <Words>1095</Words>
  <Application>Microsoft Office PowerPoint</Application>
  <PresentationFormat>Widescreen</PresentationFormat>
  <Paragraphs>125</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Consolas</vt:lpstr>
      <vt:lpstr>Segoe UI</vt:lpstr>
      <vt:lpstr>Segoe UI Semibold</vt:lpstr>
      <vt:lpstr>Wingdings</vt:lpstr>
      <vt:lpstr>White Template</vt:lpstr>
      <vt:lpstr>PowerPoint Presentation</vt:lpstr>
      <vt:lpstr>What is the problem?</vt:lpstr>
      <vt:lpstr>Introducing Contained AG</vt:lpstr>
      <vt:lpstr>The Secret Sauce (Contained system DBs)</vt:lpstr>
      <vt:lpstr>Connecting to Contained AG</vt:lpstr>
      <vt:lpstr>Create Contained AG (via UI)</vt:lpstr>
      <vt:lpstr>Create Contained AG (via T-SQL)</vt:lpstr>
      <vt:lpstr>How else can I tell if AG is “Contained”</vt:lpstr>
      <vt:lpstr>Contained AG Metadata</vt:lpstr>
      <vt:lpstr>PowerPoint Presentation</vt:lpstr>
      <vt:lpstr>Some nuances to consider</vt:lpstr>
      <vt:lpstr>How does it play with other features?</vt:lpstr>
      <vt:lpstr>FAQs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Very Large Databases Best Pratices</dc:title>
  <dc:subject/>
  <dc:creator>Jon Russell</dc:creator>
  <cp:keywords/>
  <dc:description/>
  <cp:lastModifiedBy>Mark Almirante (JDA PARTNERS TECHNICAL SERVICE)</cp:lastModifiedBy>
  <cp:revision>77</cp:revision>
  <dcterms:created xsi:type="dcterms:W3CDTF">2021-11-18T23:28:03Z</dcterms:created>
  <dcterms:modified xsi:type="dcterms:W3CDTF">2024-02-12T18:59:49Z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0x0101006552EBE3C7A8EF4097D7E2CC6116D1C2</vt:lpwstr>
  </property>
  <property fmtid="{D5CDD505-2E9C-101B-9397-08002B2CF9AE}" pid="3" name="MediaServiceImageTags">
    <vt:lpwstr/>
  </property>
</Properties>
</file>