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5623e4b7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5623e4b7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5623e4b7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5623e4b7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5623e4b7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5623e4b7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22c40243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22c40243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22be3e1d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22be3e1d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1f58a42c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1f58a42c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22c40243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22c40243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22c40243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22c40243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22c40243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22c40243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1f58a42c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1f58a42c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5623e4b7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5623e4b7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7a3bf812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7a3bf812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22be3e1d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22be3e1d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6.jpg"/><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8.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71" name="Shape 71"/>
        <p:cNvGrpSpPr/>
        <p:nvPr/>
      </p:nvGrpSpPr>
      <p:grpSpPr>
        <a:xfrm>
          <a:off x="0" y="0"/>
          <a:ext cx="0" cy="0"/>
          <a:chOff x="0" y="0"/>
          <a:chExt cx="0" cy="0"/>
        </a:xfrm>
      </p:grpSpPr>
      <p:sp>
        <p:nvSpPr>
          <p:cNvPr id="72" name="Google Shape;72;p13"/>
          <p:cNvSpPr txBox="1"/>
          <p:nvPr>
            <p:ph idx="4294967295" type="ctrTitle"/>
          </p:nvPr>
        </p:nvSpPr>
        <p:spPr>
          <a:xfrm>
            <a:off x="438700" y="126000"/>
            <a:ext cx="8264400" cy="2396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4400">
                <a:solidFill>
                  <a:srgbClr val="000000"/>
                </a:solidFill>
                <a:highlight>
                  <a:srgbClr val="FFFFFF"/>
                </a:highlight>
                <a:latin typeface="Lato"/>
                <a:ea typeface="Lato"/>
                <a:cs typeface="Lato"/>
                <a:sym typeface="Lato"/>
              </a:rPr>
              <a:t>FP Phase 3 - Final Project</a:t>
            </a:r>
            <a:endParaRPr sz="4400">
              <a:solidFill>
                <a:srgbClr val="000000"/>
              </a:solidFill>
              <a:highlight>
                <a:srgbClr val="FFFFFF"/>
              </a:highlight>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rPr lang="en" sz="3400">
                <a:solidFill>
                  <a:srgbClr val="000000"/>
                </a:solidFill>
                <a:highlight>
                  <a:srgbClr val="FFFFFF"/>
                </a:highlight>
                <a:latin typeface="Lato"/>
                <a:ea typeface="Lato"/>
                <a:cs typeface="Lato"/>
                <a:sym typeface="Lato"/>
              </a:rPr>
              <a:t>Final Project HCDR - PyTorch Deep Learning</a:t>
            </a:r>
            <a:endParaRPr sz="1700">
              <a:solidFill>
                <a:srgbClr val="2D3B45"/>
              </a:solidFill>
              <a:highlight>
                <a:srgbClr val="FFFFFF"/>
              </a:highlight>
              <a:latin typeface="Lato"/>
              <a:ea typeface="Lato"/>
              <a:cs typeface="Lato"/>
              <a:sym typeface="Lato"/>
            </a:endParaRPr>
          </a:p>
          <a:p>
            <a:pPr indent="0" lvl="0" marL="0" rtl="0" algn="l">
              <a:spcBef>
                <a:spcPts val="0"/>
              </a:spcBef>
              <a:spcAft>
                <a:spcPts val="0"/>
              </a:spcAft>
              <a:buNone/>
            </a:pPr>
            <a:r>
              <a:rPr lang="en" sz="3000">
                <a:solidFill>
                  <a:srgbClr val="000000"/>
                </a:solidFill>
                <a:highlight>
                  <a:schemeClr val="lt1"/>
                </a:highlight>
                <a:latin typeface="Lato"/>
                <a:ea typeface="Lato"/>
                <a:cs typeface="Lato"/>
                <a:sym typeface="Lato"/>
              </a:rPr>
              <a:t>Group: 11</a:t>
            </a:r>
            <a:endParaRPr sz="3000">
              <a:solidFill>
                <a:srgbClr val="000000"/>
              </a:solidFill>
              <a:highlight>
                <a:schemeClr val="lt1"/>
              </a:highlight>
              <a:latin typeface="Lato"/>
              <a:ea typeface="Lato"/>
              <a:cs typeface="Lato"/>
              <a:sym typeface="Lato"/>
            </a:endParaRPr>
          </a:p>
          <a:p>
            <a:pPr indent="0" lvl="0" marL="0" rtl="0" algn="l">
              <a:spcBef>
                <a:spcPts val="0"/>
              </a:spcBef>
              <a:spcAft>
                <a:spcPts val="0"/>
              </a:spcAft>
              <a:buNone/>
            </a:pPr>
            <a:r>
              <a:t/>
            </a:r>
            <a:endParaRPr sz="2300">
              <a:solidFill>
                <a:srgbClr val="000000"/>
              </a:solidFill>
              <a:highlight>
                <a:schemeClr val="lt1"/>
              </a:highlight>
              <a:latin typeface="Lato"/>
              <a:ea typeface="Lato"/>
              <a:cs typeface="Lato"/>
              <a:sym typeface="Lato"/>
            </a:endParaRPr>
          </a:p>
        </p:txBody>
      </p:sp>
      <p:pic>
        <p:nvPicPr>
          <p:cNvPr id="73" name="Google Shape;73;p13"/>
          <p:cNvPicPr preferRelativeResize="0"/>
          <p:nvPr/>
        </p:nvPicPr>
        <p:blipFill rotWithShape="1">
          <a:blip r:embed="rId3">
            <a:alphaModFix/>
          </a:blip>
          <a:srcRect b="25779" l="24802" r="31783" t="47912"/>
          <a:stretch/>
        </p:blipFill>
        <p:spPr>
          <a:xfrm>
            <a:off x="501175" y="2774375"/>
            <a:ext cx="6982026" cy="2237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nvSpPr>
        <p:spPr>
          <a:xfrm>
            <a:off x="560075" y="70275"/>
            <a:ext cx="65370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900">
                <a:solidFill>
                  <a:srgbClr val="9900FF"/>
                </a:solidFill>
                <a:latin typeface="Lato"/>
                <a:ea typeface="Lato"/>
                <a:cs typeface="Lato"/>
                <a:sym typeface="Lato"/>
              </a:rPr>
              <a:t>Results &amp; Discussion of Results:</a:t>
            </a:r>
            <a:endParaRPr b="1" sz="2900">
              <a:solidFill>
                <a:srgbClr val="9900FF"/>
              </a:solidFill>
              <a:latin typeface="Lato"/>
              <a:ea typeface="Lato"/>
              <a:cs typeface="Lato"/>
              <a:sym typeface="Lato"/>
            </a:endParaRPr>
          </a:p>
        </p:txBody>
      </p:sp>
      <p:pic>
        <p:nvPicPr>
          <p:cNvPr id="129" name="Google Shape;129;p22"/>
          <p:cNvPicPr preferRelativeResize="0"/>
          <p:nvPr/>
        </p:nvPicPr>
        <p:blipFill>
          <a:blip r:embed="rId3">
            <a:alphaModFix/>
          </a:blip>
          <a:stretch>
            <a:fillRect/>
          </a:stretch>
        </p:blipFill>
        <p:spPr>
          <a:xfrm>
            <a:off x="152400" y="701475"/>
            <a:ext cx="8991600" cy="40620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nvSpPr>
        <p:spPr>
          <a:xfrm>
            <a:off x="725200" y="67150"/>
            <a:ext cx="73380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b="1" lang="en" sz="2900">
                <a:solidFill>
                  <a:srgbClr val="9900FF"/>
                </a:solidFill>
                <a:latin typeface="Lato"/>
                <a:ea typeface="Lato"/>
                <a:cs typeface="Lato"/>
                <a:sym typeface="Lato"/>
              </a:rPr>
              <a:t>Results &amp; Discussion of Results:</a:t>
            </a:r>
            <a:endParaRPr b="1" sz="2900">
              <a:solidFill>
                <a:srgbClr val="9900FF"/>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35" name="Google Shape;135;p23"/>
          <p:cNvPicPr preferRelativeResize="0"/>
          <p:nvPr/>
        </p:nvPicPr>
        <p:blipFill rotWithShape="1">
          <a:blip r:embed="rId3">
            <a:alphaModFix/>
          </a:blip>
          <a:srcRect b="8910" l="0" r="-74550" t="13201"/>
          <a:stretch/>
        </p:blipFill>
        <p:spPr>
          <a:xfrm>
            <a:off x="376000" y="805750"/>
            <a:ext cx="13147501" cy="4042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nvSpPr>
        <p:spPr>
          <a:xfrm>
            <a:off x="725200" y="67150"/>
            <a:ext cx="73380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solidFill>
                  <a:srgbClr val="9900FF"/>
                </a:solidFill>
                <a:latin typeface="Lato"/>
                <a:ea typeface="Lato"/>
                <a:cs typeface="Lato"/>
                <a:sym typeface="Lato"/>
              </a:rPr>
              <a:t>Results &amp; Discussion of Results:</a:t>
            </a:r>
            <a:endParaRPr b="1" sz="2900">
              <a:solidFill>
                <a:srgbClr val="9900FF"/>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41" name="Google Shape;141;p24"/>
          <p:cNvPicPr preferRelativeResize="0"/>
          <p:nvPr/>
        </p:nvPicPr>
        <p:blipFill rotWithShape="1">
          <a:blip r:embed="rId3">
            <a:alphaModFix/>
          </a:blip>
          <a:srcRect b="28733" l="9122" r="9285" t="28737"/>
          <a:stretch/>
        </p:blipFill>
        <p:spPr>
          <a:xfrm>
            <a:off x="308838" y="737325"/>
            <a:ext cx="8526326" cy="2777626"/>
          </a:xfrm>
          <a:prstGeom prst="rect">
            <a:avLst/>
          </a:prstGeom>
          <a:noFill/>
          <a:ln>
            <a:noFill/>
          </a:ln>
        </p:spPr>
      </p:pic>
      <p:pic>
        <p:nvPicPr>
          <p:cNvPr id="142" name="Google Shape;142;p24"/>
          <p:cNvPicPr preferRelativeResize="0"/>
          <p:nvPr/>
        </p:nvPicPr>
        <p:blipFill>
          <a:blip r:embed="rId4">
            <a:alphaModFix/>
          </a:blip>
          <a:stretch>
            <a:fillRect/>
          </a:stretch>
        </p:blipFill>
        <p:spPr>
          <a:xfrm>
            <a:off x="308850" y="3664225"/>
            <a:ext cx="8526324" cy="1112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nvSpPr>
        <p:spPr>
          <a:xfrm>
            <a:off x="0" y="0"/>
            <a:ext cx="78159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900">
                <a:solidFill>
                  <a:srgbClr val="9900FF"/>
                </a:solidFill>
                <a:latin typeface="Lato"/>
                <a:ea typeface="Lato"/>
                <a:cs typeface="Lato"/>
                <a:sym typeface="Lato"/>
              </a:rPr>
              <a:t>Screenshot of Kaggle Submission</a:t>
            </a:r>
            <a:r>
              <a:rPr b="1" lang="en" sz="2900">
                <a:solidFill>
                  <a:srgbClr val="9900FF"/>
                </a:solidFill>
                <a:latin typeface="Lato"/>
                <a:ea typeface="Lato"/>
                <a:cs typeface="Lato"/>
                <a:sym typeface="Lato"/>
              </a:rPr>
              <a:t>:</a:t>
            </a:r>
            <a:endParaRPr b="1" sz="2900">
              <a:solidFill>
                <a:srgbClr val="9900FF"/>
              </a:solidFill>
              <a:latin typeface="Lato"/>
              <a:ea typeface="Lato"/>
              <a:cs typeface="Lato"/>
              <a:sym typeface="Lato"/>
            </a:endParaRPr>
          </a:p>
        </p:txBody>
      </p:sp>
      <p:pic>
        <p:nvPicPr>
          <p:cNvPr id="148" name="Google Shape;148;p25"/>
          <p:cNvPicPr preferRelativeResize="0"/>
          <p:nvPr/>
        </p:nvPicPr>
        <p:blipFill>
          <a:blip r:embed="rId3">
            <a:alphaModFix/>
          </a:blip>
          <a:stretch>
            <a:fillRect/>
          </a:stretch>
        </p:blipFill>
        <p:spPr>
          <a:xfrm>
            <a:off x="1023113" y="631200"/>
            <a:ext cx="7097776" cy="4436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nvSpPr>
        <p:spPr>
          <a:xfrm>
            <a:off x="784750" y="219900"/>
            <a:ext cx="73506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rgbClr val="9900FF"/>
                </a:solidFill>
                <a:latin typeface="Lato"/>
                <a:ea typeface="Lato"/>
                <a:cs typeface="Lato"/>
                <a:sym typeface="Lato"/>
              </a:rPr>
              <a:t>Conclusion and Next Steps:</a:t>
            </a:r>
            <a:endParaRPr b="1" sz="3100">
              <a:solidFill>
                <a:srgbClr val="9900FF"/>
              </a:solidFill>
              <a:latin typeface="Lato"/>
              <a:ea typeface="Lato"/>
              <a:cs typeface="Lato"/>
              <a:sym typeface="Lato"/>
            </a:endParaRPr>
          </a:p>
        </p:txBody>
      </p:sp>
      <p:sp>
        <p:nvSpPr>
          <p:cNvPr id="154" name="Google Shape;154;p26"/>
          <p:cNvSpPr txBox="1"/>
          <p:nvPr/>
        </p:nvSpPr>
        <p:spPr>
          <a:xfrm>
            <a:off x="128050" y="1182500"/>
            <a:ext cx="8823900" cy="29553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For the Phase II of this Project, we built Logistic Regression and Random Forest Model, performed Hyperparameter Tuning using GridSearchCV  and achieved an </a:t>
            </a:r>
            <a:r>
              <a:rPr lang="en" sz="1500">
                <a:latin typeface="Times New Roman"/>
                <a:ea typeface="Times New Roman"/>
                <a:cs typeface="Times New Roman"/>
                <a:sym typeface="Times New Roman"/>
              </a:rPr>
              <a:t>accuracy</a:t>
            </a:r>
            <a:r>
              <a:rPr lang="en" sz="1500">
                <a:latin typeface="Times New Roman"/>
                <a:ea typeface="Times New Roman"/>
                <a:cs typeface="Times New Roman"/>
                <a:sym typeface="Times New Roman"/>
              </a:rPr>
              <a:t> of over 92.1% with Random Forest and 92% with Logistic Regression.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Finally for the Phase III of the project, we implemented Neural Network using PyTorch Library.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We used around 26 highly important features for our model prediction with Leaky Rectified Linear unit as our Activation Function.</a:t>
            </a:r>
            <a:endParaRPr sz="1500">
              <a:solidFill>
                <a:schemeClr val="dk2"/>
              </a:solidFill>
              <a:latin typeface="Times New Roman"/>
              <a:ea typeface="Times New Roman"/>
              <a:cs typeface="Times New Roman"/>
              <a:sym typeface="Times New Roman"/>
            </a:endParaRPr>
          </a:p>
          <a:p>
            <a:pPr indent="-323850" lvl="0" marL="457200" rtl="0" algn="l">
              <a:spcBef>
                <a:spcPts val="0"/>
              </a:spcBef>
              <a:spcAft>
                <a:spcPts val="0"/>
              </a:spcAft>
              <a:buClr>
                <a:schemeClr val="dk2"/>
              </a:buClr>
              <a:buSzPts val="1500"/>
              <a:buFont typeface="Times New Roman"/>
              <a:buChar char="●"/>
            </a:pPr>
            <a:r>
              <a:rPr lang="en" sz="1500">
                <a:latin typeface="Times New Roman"/>
                <a:ea typeface="Times New Roman"/>
                <a:cs typeface="Times New Roman"/>
                <a:sym typeface="Times New Roman"/>
              </a:rPr>
              <a:t>We also tried using synthetic sampling techniques like SMOTE and ADASYN to check if there was any change in the model performance.</a:t>
            </a:r>
            <a:endParaRPr sz="1500">
              <a:latin typeface="Times New Roman"/>
              <a:ea typeface="Times New Roman"/>
              <a:cs typeface="Times New Roman"/>
              <a:sym typeface="Times New Roman"/>
            </a:endParaRPr>
          </a:p>
          <a:p>
            <a:pPr indent="-323850" lvl="0" marL="457200" rtl="0" algn="l">
              <a:spcBef>
                <a:spcPts val="0"/>
              </a:spcBef>
              <a:spcAft>
                <a:spcPts val="0"/>
              </a:spcAft>
              <a:buClr>
                <a:schemeClr val="dk2"/>
              </a:buClr>
              <a:buSzPts val="1500"/>
              <a:buFont typeface="Times New Roman"/>
              <a:buChar char="●"/>
            </a:pPr>
            <a:r>
              <a:rPr lang="en" sz="1500">
                <a:solidFill>
                  <a:schemeClr val="dk2"/>
                </a:solidFill>
                <a:latin typeface="Times New Roman"/>
                <a:ea typeface="Times New Roman"/>
                <a:cs typeface="Times New Roman"/>
                <a:sym typeface="Times New Roman"/>
              </a:rPr>
              <a:t>Successively, we ran our model on the best parameters and found out an increase in the model accuracy and submitted the file on Kaggle.</a:t>
            </a:r>
            <a:endParaRPr sz="1500">
              <a:solidFill>
                <a:schemeClr val="dk2"/>
              </a:solidFill>
              <a:latin typeface="Times New Roman"/>
              <a:ea typeface="Times New Roman"/>
              <a:cs typeface="Times New Roman"/>
              <a:sym typeface="Times New Roman"/>
            </a:endParaRPr>
          </a:p>
          <a:p>
            <a:pPr indent="-323850" lvl="0" marL="457200" rtl="0" algn="l">
              <a:spcBef>
                <a:spcPts val="0"/>
              </a:spcBef>
              <a:spcAft>
                <a:spcPts val="0"/>
              </a:spcAft>
              <a:buClr>
                <a:schemeClr val="dk2"/>
              </a:buClr>
              <a:buSzPts val="1500"/>
              <a:buFont typeface="Times New Roman"/>
              <a:buChar char="●"/>
            </a:pPr>
            <a:r>
              <a:rPr lang="en" sz="1500">
                <a:solidFill>
                  <a:schemeClr val="dk2"/>
                </a:solidFill>
                <a:latin typeface="Times New Roman"/>
                <a:ea typeface="Times New Roman"/>
                <a:cs typeface="Times New Roman"/>
                <a:sym typeface="Times New Roman"/>
              </a:rPr>
              <a:t>We used Confusion Matrix, Log Loss, Accuracy, ROC Curve and CXE to evaluate the model performance.</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nvSpPr>
        <p:spPr>
          <a:xfrm>
            <a:off x="367275" y="354375"/>
            <a:ext cx="65604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400">
                <a:solidFill>
                  <a:srgbClr val="9900FF"/>
                </a:solidFill>
                <a:highlight>
                  <a:schemeClr val="lt1"/>
                </a:highlight>
                <a:latin typeface="Times New Roman"/>
                <a:ea typeface="Times New Roman"/>
                <a:cs typeface="Times New Roman"/>
                <a:sym typeface="Times New Roman"/>
              </a:rPr>
              <a:t>Slides Outline:</a:t>
            </a:r>
            <a:endParaRPr b="1" sz="3400">
              <a:solidFill>
                <a:srgbClr val="9900FF"/>
              </a:solidFill>
              <a:highlight>
                <a:schemeClr val="lt1"/>
              </a:highlight>
              <a:latin typeface="Times New Roman"/>
              <a:ea typeface="Times New Roman"/>
              <a:cs typeface="Times New Roman"/>
              <a:sym typeface="Times New Roman"/>
            </a:endParaRPr>
          </a:p>
        </p:txBody>
      </p:sp>
      <p:sp>
        <p:nvSpPr>
          <p:cNvPr id="79" name="Google Shape;79;p14"/>
          <p:cNvSpPr txBox="1"/>
          <p:nvPr/>
        </p:nvSpPr>
        <p:spPr>
          <a:xfrm>
            <a:off x="440900" y="1164075"/>
            <a:ext cx="8327100" cy="3376200"/>
          </a:xfrm>
          <a:prstGeom prst="rect">
            <a:avLst/>
          </a:prstGeom>
          <a:noFill/>
          <a:ln>
            <a:noFill/>
          </a:ln>
        </p:spPr>
        <p:txBody>
          <a:bodyPr anchorCtr="0" anchor="t" bIns="91425" lIns="91425" spcFirstLastPara="1" rIns="91425" wrap="square" tIns="91425">
            <a:spAutoFit/>
          </a:bodyPr>
          <a:lstStyle/>
          <a:p>
            <a:pPr indent="-311150" lvl="0" marL="457200" rtl="0" algn="just">
              <a:lnSpc>
                <a:spcPct val="115000"/>
              </a:lnSpc>
              <a:spcBef>
                <a:spcPts val="0"/>
              </a:spcBef>
              <a:spcAft>
                <a:spcPts val="0"/>
              </a:spcAft>
              <a:buSzPts val="1300"/>
              <a:buFont typeface="Lato"/>
              <a:buChar char="●"/>
            </a:pPr>
            <a:r>
              <a:rPr b="1" lang="en" sz="1300">
                <a:latin typeface="Times New Roman"/>
                <a:ea typeface="Times New Roman"/>
                <a:cs typeface="Times New Roman"/>
                <a:sym typeface="Times New Roman"/>
              </a:rPr>
              <a:t>Project Description:</a:t>
            </a:r>
            <a:r>
              <a:rPr lang="en" sz="1300">
                <a:latin typeface="Times New Roman"/>
                <a:ea typeface="Times New Roman"/>
                <a:cs typeface="Times New Roman"/>
                <a:sym typeface="Times New Roman"/>
              </a:rPr>
              <a:t> Here, we’ve summarized what the project is all about and the goals we are expecting to achieve from this project!</a:t>
            </a:r>
            <a:endParaRPr sz="1300">
              <a:latin typeface="Times New Roman"/>
              <a:ea typeface="Times New Roman"/>
              <a:cs typeface="Times New Roman"/>
              <a:sym typeface="Times New Roman"/>
            </a:endParaRPr>
          </a:p>
          <a:p>
            <a:pPr indent="-311150" lvl="0" marL="457200" rtl="0" algn="just">
              <a:lnSpc>
                <a:spcPct val="115000"/>
              </a:lnSpc>
              <a:spcBef>
                <a:spcPts val="0"/>
              </a:spcBef>
              <a:spcAft>
                <a:spcPts val="0"/>
              </a:spcAft>
              <a:buSzPts val="1300"/>
              <a:buFont typeface="Lato"/>
              <a:buChar char="●"/>
            </a:pPr>
            <a:r>
              <a:rPr b="1" lang="en" sz="1300">
                <a:latin typeface="Times New Roman"/>
                <a:ea typeface="Times New Roman"/>
                <a:cs typeface="Times New Roman"/>
                <a:sym typeface="Times New Roman"/>
              </a:rPr>
              <a:t>Summary EDA: </a:t>
            </a:r>
            <a:r>
              <a:rPr lang="en" sz="1300">
                <a:latin typeface="Times New Roman"/>
                <a:ea typeface="Times New Roman"/>
                <a:cs typeface="Times New Roman"/>
                <a:sym typeface="Times New Roman"/>
              </a:rPr>
              <a:t>In this section, we have described our dataset visually and tried to understand the data and gather insights from it.</a:t>
            </a:r>
            <a:endParaRPr sz="1300">
              <a:latin typeface="Times New Roman"/>
              <a:ea typeface="Times New Roman"/>
              <a:cs typeface="Times New Roman"/>
              <a:sym typeface="Times New Roman"/>
            </a:endParaRPr>
          </a:p>
          <a:p>
            <a:pPr indent="-311150" lvl="0" marL="457200" rtl="0" algn="just">
              <a:lnSpc>
                <a:spcPct val="115000"/>
              </a:lnSpc>
              <a:spcBef>
                <a:spcPts val="0"/>
              </a:spcBef>
              <a:spcAft>
                <a:spcPts val="0"/>
              </a:spcAft>
              <a:buSzPts val="1300"/>
              <a:buFont typeface="Times New Roman"/>
              <a:buChar char="●"/>
            </a:pPr>
            <a:r>
              <a:rPr b="1" lang="en" sz="1300">
                <a:latin typeface="Times New Roman"/>
                <a:ea typeface="Times New Roman"/>
                <a:cs typeface="Times New Roman"/>
                <a:sym typeface="Times New Roman"/>
              </a:rPr>
              <a:t>Feature Engineering &amp; </a:t>
            </a:r>
            <a:r>
              <a:rPr b="1" lang="en" sz="1300">
                <a:solidFill>
                  <a:schemeClr val="dk2"/>
                </a:solidFill>
                <a:latin typeface="Times New Roman"/>
                <a:ea typeface="Times New Roman"/>
                <a:cs typeface="Times New Roman"/>
                <a:sym typeface="Times New Roman"/>
              </a:rPr>
              <a:t>Data Preprocessin</a:t>
            </a:r>
            <a:r>
              <a:rPr b="1" lang="en" sz="1300">
                <a:solidFill>
                  <a:schemeClr val="dk2"/>
                </a:solidFill>
                <a:latin typeface="Times New Roman"/>
                <a:ea typeface="Times New Roman"/>
                <a:cs typeface="Times New Roman"/>
                <a:sym typeface="Times New Roman"/>
              </a:rPr>
              <a:t>g</a:t>
            </a:r>
            <a:r>
              <a:rPr b="1" lang="en" sz="1300">
                <a:latin typeface="Times New Roman"/>
                <a:ea typeface="Times New Roman"/>
                <a:cs typeface="Times New Roman"/>
                <a:sym typeface="Times New Roman"/>
              </a:rPr>
              <a:t>: </a:t>
            </a:r>
            <a:r>
              <a:rPr lang="en" sz="1300">
                <a:latin typeface="Times New Roman"/>
                <a:ea typeface="Times New Roman"/>
                <a:cs typeface="Times New Roman"/>
                <a:sym typeface="Times New Roman"/>
              </a:rPr>
              <a:t>Using all the merged files in the dataset, we picked out the top 26 highly important features and used One Hot Encoding and Simple Imputer on them. Thus, preparing the data to be used in Pytorch.</a:t>
            </a:r>
            <a:endParaRPr sz="1300">
              <a:latin typeface="Times New Roman"/>
              <a:ea typeface="Times New Roman"/>
              <a:cs typeface="Times New Roman"/>
              <a:sym typeface="Times New Roman"/>
            </a:endParaRPr>
          </a:p>
          <a:p>
            <a:pPr indent="-311150" lvl="0" marL="457200" rtl="0" algn="just">
              <a:lnSpc>
                <a:spcPct val="115000"/>
              </a:lnSpc>
              <a:spcBef>
                <a:spcPts val="0"/>
              </a:spcBef>
              <a:spcAft>
                <a:spcPts val="0"/>
              </a:spcAft>
              <a:buSzPts val="1300"/>
              <a:buFont typeface="Times New Roman"/>
              <a:buChar char="●"/>
            </a:pPr>
            <a:r>
              <a:rPr b="1" lang="en" sz="1300">
                <a:latin typeface="Times New Roman"/>
                <a:ea typeface="Times New Roman"/>
                <a:cs typeface="Times New Roman"/>
                <a:sym typeface="Times New Roman"/>
              </a:rPr>
              <a:t>Pytorch - Deep Learning: </a:t>
            </a:r>
            <a:r>
              <a:rPr lang="en" sz="1300">
                <a:latin typeface="Times New Roman"/>
                <a:ea typeface="Times New Roman"/>
                <a:cs typeface="Times New Roman"/>
                <a:sym typeface="Times New Roman"/>
              </a:rPr>
              <a:t>We implemented Pytorch using the above features having 1000 epochs with 4 hidden layers and </a:t>
            </a:r>
            <a:r>
              <a:rPr lang="en" sz="1300">
                <a:solidFill>
                  <a:schemeClr val="dk2"/>
                </a:solidFill>
                <a:latin typeface="Times New Roman"/>
                <a:ea typeface="Times New Roman"/>
                <a:cs typeface="Times New Roman"/>
                <a:sym typeface="Times New Roman"/>
              </a:rPr>
              <a:t> Rectified Linear Unit (ReLu) as </a:t>
            </a:r>
            <a:r>
              <a:rPr lang="en" sz="1300">
                <a:latin typeface="Times New Roman"/>
                <a:ea typeface="Times New Roman"/>
                <a:cs typeface="Times New Roman"/>
                <a:sym typeface="Times New Roman"/>
              </a:rPr>
              <a:t>activation function.</a:t>
            </a:r>
            <a:endParaRPr sz="1300">
              <a:latin typeface="Times New Roman"/>
              <a:ea typeface="Times New Roman"/>
              <a:cs typeface="Times New Roman"/>
              <a:sym typeface="Times New Roman"/>
            </a:endParaRPr>
          </a:p>
          <a:p>
            <a:pPr indent="-311150" lvl="0" marL="457200" rtl="0" algn="just">
              <a:lnSpc>
                <a:spcPct val="115000"/>
              </a:lnSpc>
              <a:spcBef>
                <a:spcPts val="0"/>
              </a:spcBef>
              <a:spcAft>
                <a:spcPts val="0"/>
              </a:spcAft>
              <a:buSzPts val="1300"/>
              <a:buFont typeface="Times New Roman"/>
              <a:buChar char="●"/>
            </a:pPr>
            <a:r>
              <a:rPr b="1" lang="en" sz="1300">
                <a:latin typeface="Times New Roman"/>
                <a:ea typeface="Times New Roman"/>
                <a:cs typeface="Times New Roman"/>
                <a:sym typeface="Times New Roman"/>
              </a:rPr>
              <a:t>Result &amp; Result Discussion: </a:t>
            </a:r>
            <a:r>
              <a:rPr lang="en" sz="1300">
                <a:latin typeface="Times New Roman"/>
                <a:ea typeface="Times New Roman"/>
                <a:cs typeface="Times New Roman"/>
                <a:sym typeface="Times New Roman"/>
              </a:rPr>
              <a:t>In this section, we have </a:t>
            </a:r>
            <a:r>
              <a:rPr lang="en" sz="1300">
                <a:latin typeface="Times New Roman"/>
                <a:ea typeface="Times New Roman"/>
                <a:cs typeface="Times New Roman"/>
                <a:sym typeface="Times New Roman"/>
              </a:rPr>
              <a:t>attached</a:t>
            </a:r>
            <a:r>
              <a:rPr lang="en" sz="1300">
                <a:latin typeface="Times New Roman"/>
                <a:ea typeface="Times New Roman"/>
                <a:cs typeface="Times New Roman"/>
                <a:sym typeface="Times New Roman"/>
              </a:rPr>
              <a:t> our Kaggle Submission Screenshot, and shown the accuracy score of model performance of different models.</a:t>
            </a:r>
            <a:endParaRPr sz="1300">
              <a:latin typeface="Times New Roman"/>
              <a:ea typeface="Times New Roman"/>
              <a:cs typeface="Times New Roman"/>
              <a:sym typeface="Times New Roman"/>
            </a:endParaRPr>
          </a:p>
          <a:p>
            <a:pPr indent="-311150" lvl="0" marL="457200" rtl="0" algn="just">
              <a:lnSpc>
                <a:spcPct val="115000"/>
              </a:lnSpc>
              <a:spcBef>
                <a:spcPts val="0"/>
              </a:spcBef>
              <a:spcAft>
                <a:spcPts val="0"/>
              </a:spcAft>
              <a:buSzPts val="1300"/>
              <a:buFont typeface="Times New Roman"/>
              <a:buChar char="●"/>
            </a:pPr>
            <a:r>
              <a:rPr b="1" lang="en" sz="1300">
                <a:latin typeface="Times New Roman"/>
                <a:ea typeface="Times New Roman"/>
                <a:cs typeface="Times New Roman"/>
                <a:sym typeface="Times New Roman"/>
              </a:rPr>
              <a:t>Conclusion: </a:t>
            </a:r>
            <a:r>
              <a:rPr lang="en" sz="1300">
                <a:latin typeface="Times New Roman"/>
                <a:ea typeface="Times New Roman"/>
                <a:cs typeface="Times New Roman"/>
                <a:sym typeface="Times New Roman"/>
              </a:rPr>
              <a:t>For this section, we have briefly discussed </a:t>
            </a:r>
            <a:r>
              <a:rPr lang="en" sz="1300">
                <a:latin typeface="Times New Roman"/>
                <a:ea typeface="Times New Roman"/>
                <a:cs typeface="Times New Roman"/>
                <a:sym typeface="Times New Roman"/>
              </a:rPr>
              <a:t>the</a:t>
            </a:r>
            <a:r>
              <a:rPr lang="en" sz="1300">
                <a:latin typeface="Times New Roman"/>
                <a:ea typeface="Times New Roman"/>
                <a:cs typeface="Times New Roman"/>
                <a:sym typeface="Times New Roman"/>
              </a:rPr>
              <a:t> project, its various phases and how effectively we predicted the Home Credit Default Risk.</a:t>
            </a:r>
            <a:endParaRPr sz="1300">
              <a:latin typeface="Lato"/>
              <a:ea typeface="Lato"/>
              <a:cs typeface="Lato"/>
              <a:sym typeface="Lato"/>
            </a:endParaRPr>
          </a:p>
          <a:p>
            <a:pPr indent="0" lvl="0" marL="0" rtl="0" algn="just">
              <a:lnSpc>
                <a:spcPct val="115000"/>
              </a:lnSpc>
              <a:spcBef>
                <a:spcPts val="0"/>
              </a:spcBef>
              <a:spcAft>
                <a:spcPts val="0"/>
              </a:spcAft>
              <a:buNone/>
            </a:pPr>
            <a:r>
              <a:rPr lang="en" sz="1300">
                <a:latin typeface="Times New Roman"/>
                <a:ea typeface="Times New Roman"/>
                <a:cs typeface="Times New Roman"/>
                <a:sym typeface="Times New Roman"/>
              </a:rPr>
              <a:t>Thus, we have divided the entire Phase III Slide into these sections and tried to work on the data.</a:t>
            </a:r>
            <a:endParaRPr sz="13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nvSpPr>
        <p:spPr>
          <a:xfrm>
            <a:off x="275275" y="126375"/>
            <a:ext cx="8621700" cy="50172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9900FF"/>
                </a:solidFill>
                <a:latin typeface="Times New Roman"/>
                <a:ea typeface="Times New Roman"/>
                <a:cs typeface="Times New Roman"/>
                <a:sym typeface="Times New Roman"/>
              </a:rPr>
              <a:t>Project Description</a:t>
            </a:r>
            <a:endParaRPr b="1" sz="3600">
              <a:solidFill>
                <a:srgbClr val="9900F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300">
              <a:solidFill>
                <a:schemeClr val="dk2"/>
              </a:solidFill>
              <a:highlight>
                <a:srgbClr val="FFFFFF"/>
              </a:highlight>
              <a:latin typeface="Times New Roman"/>
              <a:ea typeface="Times New Roman"/>
              <a:cs typeface="Times New Roman"/>
              <a:sym typeface="Times New Roman"/>
            </a:endParaRPr>
          </a:p>
          <a:p>
            <a:pPr indent="0" lvl="0" marL="0" rtl="0" algn="l">
              <a:lnSpc>
                <a:spcPct val="115000"/>
              </a:lnSpc>
              <a:spcBef>
                <a:spcPts val="800"/>
              </a:spcBef>
              <a:spcAft>
                <a:spcPts val="0"/>
              </a:spcAft>
              <a:buNone/>
            </a:pPr>
            <a:r>
              <a:rPr lang="en" sz="1300">
                <a:solidFill>
                  <a:schemeClr val="dk2"/>
                </a:solidFill>
                <a:highlight>
                  <a:srgbClr val="FFFFFF"/>
                </a:highlight>
                <a:latin typeface="Times New Roman"/>
                <a:ea typeface="Times New Roman"/>
                <a:cs typeface="Times New Roman"/>
                <a:sym typeface="Times New Roman"/>
              </a:rPr>
              <a:t>The objective of Home Credit is to correctly offer loans to individuals who can pay back and turn away those who cannot. The challenge lies in the great diversity of backgrounds of individuals who come to Home Credit to procure the loan. In this analysis, we aim to implement a variety of techniques to assess the idiosyncrasies of each customer and determine whether a customer will default.</a:t>
            </a:r>
            <a:endParaRPr sz="1300">
              <a:solidFill>
                <a:schemeClr val="dk2"/>
              </a:solidFill>
              <a:highlight>
                <a:schemeClr val="lt1"/>
              </a:highlight>
              <a:latin typeface="Times New Roman"/>
              <a:ea typeface="Times New Roman"/>
              <a:cs typeface="Times New Roman"/>
              <a:sym typeface="Times New Roman"/>
            </a:endParaRPr>
          </a:p>
          <a:p>
            <a:pPr indent="0" lvl="0" marL="0" rtl="0" algn="l">
              <a:lnSpc>
                <a:spcPct val="115000"/>
              </a:lnSpc>
              <a:spcBef>
                <a:spcPts val="800"/>
              </a:spcBef>
              <a:spcAft>
                <a:spcPts val="0"/>
              </a:spcAft>
              <a:buClr>
                <a:schemeClr val="dk2"/>
              </a:buClr>
              <a:buSzPts val="1100"/>
              <a:buFont typeface="Arial"/>
              <a:buNone/>
            </a:pPr>
            <a:r>
              <a:rPr lang="en" sz="1300">
                <a:solidFill>
                  <a:schemeClr val="dk2"/>
                </a:solidFill>
                <a:highlight>
                  <a:schemeClr val="lt1"/>
                </a:highlight>
                <a:latin typeface="Times New Roman"/>
                <a:ea typeface="Times New Roman"/>
                <a:cs typeface="Times New Roman"/>
                <a:sym typeface="Times New Roman"/>
              </a:rPr>
              <a:t>In this phase of the project, we performed feature engineering by building new </a:t>
            </a:r>
            <a:r>
              <a:rPr lang="en" sz="1300">
                <a:solidFill>
                  <a:schemeClr val="dk2"/>
                </a:solidFill>
                <a:highlight>
                  <a:schemeClr val="lt1"/>
                </a:highlight>
                <a:latin typeface="Times New Roman"/>
                <a:ea typeface="Times New Roman"/>
                <a:cs typeface="Times New Roman"/>
                <a:sym typeface="Times New Roman"/>
              </a:rPr>
              <a:t>columns</a:t>
            </a:r>
            <a:r>
              <a:rPr lang="en" sz="1300">
                <a:solidFill>
                  <a:schemeClr val="dk2"/>
                </a:solidFill>
                <a:highlight>
                  <a:schemeClr val="lt1"/>
                </a:highlight>
                <a:latin typeface="Times New Roman"/>
                <a:ea typeface="Times New Roman"/>
                <a:cs typeface="Times New Roman"/>
                <a:sym typeface="Times New Roman"/>
              </a:rPr>
              <a:t> with the additional datasets provided within the data and used them to make further predictions. We </a:t>
            </a:r>
            <a:r>
              <a:rPr lang="en" sz="1300">
                <a:solidFill>
                  <a:schemeClr val="dk2"/>
                </a:solidFill>
                <a:highlight>
                  <a:schemeClr val="lt1"/>
                </a:highlight>
                <a:latin typeface="Times New Roman"/>
                <a:ea typeface="Times New Roman"/>
                <a:cs typeface="Times New Roman"/>
                <a:sym typeface="Times New Roman"/>
              </a:rPr>
              <a:t>performed</a:t>
            </a:r>
            <a:r>
              <a:rPr lang="en" sz="1300">
                <a:solidFill>
                  <a:schemeClr val="dk2"/>
                </a:solidFill>
                <a:highlight>
                  <a:schemeClr val="lt1"/>
                </a:highlight>
                <a:latin typeface="Times New Roman"/>
                <a:ea typeface="Times New Roman"/>
                <a:cs typeface="Times New Roman"/>
                <a:sym typeface="Times New Roman"/>
              </a:rPr>
              <a:t> Hyperparameter Tuning by using GridSearchCV and documented our results. We used ROC Curve, Confusion Metrics and Log Loss to predict our model performance.</a:t>
            </a:r>
            <a:endParaRPr b="1" sz="2200">
              <a:solidFill>
                <a:srgbClr val="9900FF"/>
              </a:solidFill>
              <a:latin typeface="Times New Roman"/>
              <a:ea typeface="Times New Roman"/>
              <a:cs typeface="Times New Roman"/>
              <a:sym typeface="Times New Roman"/>
            </a:endParaRPr>
          </a:p>
          <a:p>
            <a:pPr indent="0" lvl="0" marL="0" rtl="0" algn="l">
              <a:spcBef>
                <a:spcPts val="800"/>
              </a:spcBef>
              <a:spcAft>
                <a:spcPts val="0"/>
              </a:spcAft>
              <a:buClr>
                <a:schemeClr val="dk2"/>
              </a:buClr>
              <a:buSzPts val="1100"/>
              <a:buFont typeface="Arial"/>
              <a:buNone/>
            </a:pPr>
            <a:r>
              <a:rPr b="1" lang="en" sz="2200">
                <a:solidFill>
                  <a:srgbClr val="9900FF"/>
                </a:solidFill>
                <a:latin typeface="Times New Roman"/>
                <a:ea typeface="Times New Roman"/>
                <a:cs typeface="Times New Roman"/>
                <a:sym typeface="Times New Roman"/>
              </a:rPr>
              <a:t>Steps :-</a:t>
            </a:r>
            <a:endParaRPr b="1" sz="2200">
              <a:solidFill>
                <a:srgbClr val="9900FF"/>
              </a:solidFill>
              <a:latin typeface="Times New Roman"/>
              <a:ea typeface="Times New Roman"/>
              <a:cs typeface="Times New Roman"/>
              <a:sym typeface="Times New Roman"/>
            </a:endParaRPr>
          </a:p>
          <a:p>
            <a:pPr indent="0" lvl="0" marL="0" rtl="0" algn="l">
              <a:spcBef>
                <a:spcPts val="0"/>
              </a:spcBef>
              <a:spcAft>
                <a:spcPts val="0"/>
              </a:spcAft>
              <a:buClr>
                <a:schemeClr val="dk2"/>
              </a:buClr>
              <a:buSzPts val="1100"/>
              <a:buFont typeface="Arial"/>
              <a:buNone/>
            </a:pPr>
            <a:r>
              <a:t/>
            </a:r>
            <a:endParaRPr b="1" sz="2200">
              <a:solidFill>
                <a:srgbClr val="9900FF"/>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2"/>
              </a:buClr>
              <a:buSzPts val="1300"/>
              <a:buFont typeface="Times New Roman"/>
              <a:buChar char="●"/>
            </a:pPr>
            <a:r>
              <a:rPr lang="en" sz="1300">
                <a:solidFill>
                  <a:schemeClr val="dk2"/>
                </a:solidFill>
                <a:latin typeface="Times New Roman"/>
                <a:ea typeface="Times New Roman"/>
                <a:cs typeface="Times New Roman"/>
                <a:sym typeface="Times New Roman"/>
              </a:rPr>
              <a:t>During the Phase I  and Phase II of the project, we achieved an accuracy of 73% and 74% respectively on Kaggle Submission.</a:t>
            </a:r>
            <a:endParaRPr sz="1300">
              <a:solidFill>
                <a:schemeClr val="dk2"/>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2"/>
              </a:buClr>
              <a:buSzPts val="1300"/>
              <a:buFont typeface="Times New Roman"/>
              <a:buChar char="●"/>
            </a:pPr>
            <a:r>
              <a:rPr lang="en" sz="1300">
                <a:solidFill>
                  <a:schemeClr val="dk2"/>
                </a:solidFill>
                <a:latin typeface="Times New Roman"/>
                <a:ea typeface="Times New Roman"/>
                <a:cs typeface="Times New Roman"/>
                <a:sym typeface="Times New Roman"/>
              </a:rPr>
              <a:t>For this Phase of the project, we used PyTorch to implement Neural Network.</a:t>
            </a:r>
            <a:endParaRPr sz="1300">
              <a:solidFill>
                <a:schemeClr val="dk2"/>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2"/>
              </a:buClr>
              <a:buSzPts val="1300"/>
              <a:buFont typeface="Times New Roman"/>
              <a:buChar char="●"/>
            </a:pPr>
            <a:r>
              <a:rPr lang="en" sz="1300">
                <a:solidFill>
                  <a:schemeClr val="dk2"/>
                </a:solidFill>
                <a:latin typeface="Times New Roman"/>
                <a:ea typeface="Times New Roman"/>
                <a:cs typeface="Times New Roman"/>
                <a:sym typeface="Times New Roman"/>
              </a:rPr>
              <a:t>Finally, we submitted our results on Kaggle and used Tensorboard to display our model performance, in addition to ROC AUC Curve, Confusion Matrix and Accuracy Score.</a:t>
            </a:r>
            <a:endParaRPr sz="1200">
              <a:solidFill>
                <a:schemeClr val="dk2"/>
              </a:solidFill>
              <a:highlight>
                <a:schemeClr val="lt1"/>
              </a:highlight>
              <a:latin typeface="Times New Roman"/>
              <a:ea typeface="Times New Roman"/>
              <a:cs typeface="Times New Roman"/>
              <a:sym typeface="Times New Roman"/>
            </a:endParaRPr>
          </a:p>
          <a:p>
            <a:pPr indent="0" lvl="0" marL="0" rtl="0" algn="l">
              <a:lnSpc>
                <a:spcPct val="115000"/>
              </a:lnSpc>
              <a:spcBef>
                <a:spcPts val="800"/>
              </a:spcBef>
              <a:spcAft>
                <a:spcPts val="0"/>
              </a:spcAft>
              <a:buClr>
                <a:schemeClr val="dk2"/>
              </a:buClr>
              <a:buSzPts val="1100"/>
              <a:buFont typeface="Arial"/>
              <a:buNone/>
            </a:pPr>
            <a:r>
              <a:t/>
            </a:r>
            <a:endParaRPr sz="1100">
              <a:solidFill>
                <a:schemeClr val="dk2"/>
              </a:solidFill>
            </a:endParaRPr>
          </a:p>
          <a:p>
            <a:pPr indent="0" lvl="0" marL="0" rtl="0" algn="l">
              <a:spcBef>
                <a:spcPts val="0"/>
              </a:spcBef>
              <a:spcAft>
                <a:spcPts val="0"/>
              </a:spcAft>
              <a:buNone/>
            </a:pPr>
            <a:r>
              <a:t/>
            </a:r>
            <a:endParaRPr b="1" sz="27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nvSpPr>
        <p:spPr>
          <a:xfrm>
            <a:off x="266125" y="229675"/>
            <a:ext cx="4830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rgbClr val="9900FF"/>
                </a:solidFill>
                <a:latin typeface="Times New Roman"/>
                <a:ea typeface="Times New Roman"/>
                <a:cs typeface="Times New Roman"/>
                <a:sym typeface="Times New Roman"/>
              </a:rPr>
              <a:t>Data Description</a:t>
            </a:r>
            <a:endParaRPr b="1" sz="3000">
              <a:solidFill>
                <a:srgbClr val="9900FF"/>
              </a:solidFill>
              <a:latin typeface="Times New Roman"/>
              <a:ea typeface="Times New Roman"/>
              <a:cs typeface="Times New Roman"/>
              <a:sym typeface="Times New Roman"/>
            </a:endParaRPr>
          </a:p>
        </p:txBody>
      </p:sp>
      <p:pic>
        <p:nvPicPr>
          <p:cNvPr id="90" name="Google Shape;90;p16"/>
          <p:cNvPicPr preferRelativeResize="0"/>
          <p:nvPr/>
        </p:nvPicPr>
        <p:blipFill rotWithShape="1">
          <a:blip r:embed="rId3">
            <a:alphaModFix/>
          </a:blip>
          <a:srcRect b="17411" l="8012" r="5182" t="38950"/>
          <a:stretch/>
        </p:blipFill>
        <p:spPr>
          <a:xfrm>
            <a:off x="15175" y="1391400"/>
            <a:ext cx="7752627" cy="24357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nvSpPr>
        <p:spPr>
          <a:xfrm>
            <a:off x="161150" y="0"/>
            <a:ext cx="9575100" cy="100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9900FF"/>
                </a:solidFill>
                <a:latin typeface="Times New Roman"/>
                <a:ea typeface="Times New Roman"/>
                <a:cs typeface="Times New Roman"/>
                <a:sym typeface="Times New Roman"/>
              </a:rPr>
              <a:t>Exploratory Data Analysis on New Engineered Features</a:t>
            </a:r>
            <a:endParaRPr b="1" sz="2500">
              <a:solidFill>
                <a:srgbClr val="9900FF"/>
              </a:solidFill>
              <a:latin typeface="Times New Roman"/>
              <a:ea typeface="Times New Roman"/>
              <a:cs typeface="Times New Roman"/>
              <a:sym typeface="Times New Roman"/>
            </a:endParaRPr>
          </a:p>
          <a:p>
            <a:pPr indent="0" lvl="0" marL="0" rtl="0" algn="l">
              <a:spcBef>
                <a:spcPts val="0"/>
              </a:spcBef>
              <a:spcAft>
                <a:spcPts val="0"/>
              </a:spcAft>
              <a:buNone/>
            </a:pPr>
            <a:r>
              <a:rPr b="1" lang="en">
                <a:solidFill>
                  <a:srgbClr val="353535"/>
                </a:solidFill>
                <a:latin typeface="Times New Roman"/>
                <a:ea typeface="Times New Roman"/>
                <a:cs typeface="Times New Roman"/>
                <a:sym typeface="Times New Roman"/>
              </a:rPr>
              <a:t>Here is the plot of correlation of the new variables with the target variable. We can see that the correlation has </a:t>
            </a:r>
            <a:endParaRPr b="1">
              <a:solidFill>
                <a:srgbClr val="353535"/>
              </a:solidFill>
              <a:latin typeface="Times New Roman"/>
              <a:ea typeface="Times New Roman"/>
              <a:cs typeface="Times New Roman"/>
              <a:sym typeface="Times New Roman"/>
            </a:endParaRPr>
          </a:p>
          <a:p>
            <a:pPr indent="0" lvl="0" marL="0" rtl="0" algn="l">
              <a:spcBef>
                <a:spcPts val="0"/>
              </a:spcBef>
              <a:spcAft>
                <a:spcPts val="0"/>
              </a:spcAft>
              <a:buNone/>
            </a:pPr>
            <a:r>
              <a:rPr b="1" lang="en">
                <a:solidFill>
                  <a:srgbClr val="353535"/>
                </a:solidFill>
                <a:latin typeface="Times New Roman"/>
                <a:ea typeface="Times New Roman"/>
                <a:cs typeface="Times New Roman"/>
                <a:sym typeface="Times New Roman"/>
              </a:rPr>
              <a:t>improved on performing Feature Engineering.  </a:t>
            </a:r>
            <a:endParaRPr b="1">
              <a:solidFill>
                <a:srgbClr val="353535"/>
              </a:solidFill>
              <a:latin typeface="Times New Roman"/>
              <a:ea typeface="Times New Roman"/>
              <a:cs typeface="Times New Roman"/>
              <a:sym typeface="Times New Roman"/>
            </a:endParaRPr>
          </a:p>
        </p:txBody>
      </p:sp>
      <p:pic>
        <p:nvPicPr>
          <p:cNvPr id="96" name="Google Shape;96;p17"/>
          <p:cNvPicPr preferRelativeResize="0"/>
          <p:nvPr/>
        </p:nvPicPr>
        <p:blipFill>
          <a:blip r:embed="rId3">
            <a:alphaModFix/>
          </a:blip>
          <a:stretch>
            <a:fillRect/>
          </a:stretch>
        </p:blipFill>
        <p:spPr>
          <a:xfrm>
            <a:off x="695250" y="1000500"/>
            <a:ext cx="7420351" cy="4020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nvSpPr>
        <p:spPr>
          <a:xfrm>
            <a:off x="376475" y="381975"/>
            <a:ext cx="80235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solidFill>
                  <a:srgbClr val="9900FF"/>
                </a:solidFill>
                <a:latin typeface="Times New Roman"/>
                <a:ea typeface="Times New Roman"/>
                <a:cs typeface="Times New Roman"/>
                <a:sym typeface="Times New Roman"/>
              </a:rPr>
              <a:t>Modelling Pipeline</a:t>
            </a:r>
            <a:endParaRPr b="1" sz="2700">
              <a:solidFill>
                <a:srgbClr val="9900FF"/>
              </a:solidFill>
              <a:latin typeface="Times New Roman"/>
              <a:ea typeface="Times New Roman"/>
              <a:cs typeface="Times New Roman"/>
              <a:sym typeface="Times New Roman"/>
            </a:endParaRPr>
          </a:p>
        </p:txBody>
      </p:sp>
      <p:sp>
        <p:nvSpPr>
          <p:cNvPr id="102" name="Google Shape;102;p18"/>
          <p:cNvSpPr txBox="1"/>
          <p:nvPr/>
        </p:nvSpPr>
        <p:spPr>
          <a:xfrm>
            <a:off x="1297700" y="661950"/>
            <a:ext cx="8271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pic>
        <p:nvPicPr>
          <p:cNvPr id="103" name="Google Shape;103;p18"/>
          <p:cNvPicPr preferRelativeResize="0"/>
          <p:nvPr/>
        </p:nvPicPr>
        <p:blipFill>
          <a:blip r:embed="rId3">
            <a:alphaModFix/>
          </a:blip>
          <a:stretch>
            <a:fillRect/>
          </a:stretch>
        </p:blipFill>
        <p:spPr>
          <a:xfrm rot="5400000">
            <a:off x="2739175" y="-1318650"/>
            <a:ext cx="3787300" cy="851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nvSpPr>
        <p:spPr>
          <a:xfrm>
            <a:off x="955550" y="420825"/>
            <a:ext cx="7192200" cy="157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000"/>
              </a:spcBef>
              <a:spcAft>
                <a:spcPts val="0"/>
              </a:spcAft>
              <a:buClr>
                <a:schemeClr val="dk2"/>
              </a:buClr>
              <a:buSzPts val="1100"/>
              <a:buFont typeface="Arial"/>
              <a:buNone/>
            </a:pPr>
            <a:r>
              <a:rPr b="1" lang="en" sz="2700">
                <a:solidFill>
                  <a:srgbClr val="9900FF"/>
                </a:solidFill>
                <a:highlight>
                  <a:schemeClr val="lt1"/>
                </a:highlight>
                <a:latin typeface="Times New Roman"/>
                <a:ea typeface="Times New Roman"/>
                <a:cs typeface="Times New Roman"/>
                <a:sym typeface="Times New Roman"/>
              </a:rPr>
              <a:t>Neural Network/PyTorch (HCDR)</a:t>
            </a:r>
            <a:endParaRPr b="1" sz="2700">
              <a:solidFill>
                <a:srgbClr val="9900FF"/>
              </a:solidFill>
              <a:highlight>
                <a:schemeClr val="lt1"/>
              </a:highlight>
              <a:latin typeface="Times New Roman"/>
              <a:ea typeface="Times New Roman"/>
              <a:cs typeface="Times New Roman"/>
              <a:sym typeface="Times New Roman"/>
            </a:endParaRPr>
          </a:p>
          <a:p>
            <a:pPr indent="0" lvl="0" marL="0" rtl="0" algn="l">
              <a:spcBef>
                <a:spcPts val="600"/>
              </a:spcBef>
              <a:spcAft>
                <a:spcPts val="0"/>
              </a:spcAft>
              <a:buNone/>
            </a:pPr>
            <a:r>
              <a:t/>
            </a:r>
            <a:endParaRPr b="1" sz="2700">
              <a:solidFill>
                <a:srgbClr val="9900FF"/>
              </a:solidFill>
              <a:latin typeface="Times New Roman"/>
              <a:ea typeface="Times New Roman"/>
              <a:cs typeface="Times New Roman"/>
              <a:sym typeface="Times New Roman"/>
            </a:endParaRPr>
          </a:p>
          <a:p>
            <a:pPr indent="0" lvl="0" marL="0" rtl="0" algn="l">
              <a:spcBef>
                <a:spcPts val="0"/>
              </a:spcBef>
              <a:spcAft>
                <a:spcPts val="0"/>
              </a:spcAft>
              <a:buNone/>
            </a:pPr>
            <a:r>
              <a:t/>
            </a:r>
            <a:endParaRPr b="1" sz="2700">
              <a:solidFill>
                <a:srgbClr val="9900FF"/>
              </a:solidFill>
              <a:latin typeface="Times New Roman"/>
              <a:ea typeface="Times New Roman"/>
              <a:cs typeface="Times New Roman"/>
              <a:sym typeface="Times New Roman"/>
            </a:endParaRPr>
          </a:p>
        </p:txBody>
      </p:sp>
      <p:sp>
        <p:nvSpPr>
          <p:cNvPr id="109" name="Google Shape;109;p19"/>
          <p:cNvSpPr txBox="1"/>
          <p:nvPr/>
        </p:nvSpPr>
        <p:spPr>
          <a:xfrm>
            <a:off x="514350" y="1215725"/>
            <a:ext cx="8042700" cy="400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1200"/>
              </a:spcAft>
              <a:buNone/>
            </a:pPr>
            <a:r>
              <a:t/>
            </a:r>
            <a:endParaRPr>
              <a:solidFill>
                <a:srgbClr val="222222"/>
              </a:solidFill>
              <a:highlight>
                <a:srgbClr val="FFFFFF"/>
              </a:highlight>
              <a:latin typeface="Times New Roman"/>
              <a:ea typeface="Times New Roman"/>
              <a:cs typeface="Times New Roman"/>
              <a:sym typeface="Times New Roman"/>
            </a:endParaRPr>
          </a:p>
        </p:txBody>
      </p:sp>
      <p:pic>
        <p:nvPicPr>
          <p:cNvPr id="110" name="Google Shape;110;p19"/>
          <p:cNvPicPr preferRelativeResize="0"/>
          <p:nvPr/>
        </p:nvPicPr>
        <p:blipFill>
          <a:blip r:embed="rId3">
            <a:alphaModFix/>
          </a:blip>
          <a:stretch>
            <a:fillRect/>
          </a:stretch>
        </p:blipFill>
        <p:spPr>
          <a:xfrm>
            <a:off x="865950" y="1037175"/>
            <a:ext cx="7085250" cy="3833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nvSpPr>
        <p:spPr>
          <a:xfrm>
            <a:off x="946875" y="420825"/>
            <a:ext cx="7200900" cy="157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000"/>
              </a:spcBef>
              <a:spcAft>
                <a:spcPts val="0"/>
              </a:spcAft>
              <a:buNone/>
            </a:pPr>
            <a:r>
              <a:rPr b="1" lang="en" sz="2700">
                <a:solidFill>
                  <a:srgbClr val="9900FF"/>
                </a:solidFill>
                <a:highlight>
                  <a:schemeClr val="lt1"/>
                </a:highlight>
                <a:latin typeface="Times New Roman"/>
                <a:ea typeface="Times New Roman"/>
                <a:cs typeface="Times New Roman"/>
                <a:sym typeface="Times New Roman"/>
              </a:rPr>
              <a:t>Neural Network/PyTorch (HCDR)</a:t>
            </a:r>
            <a:endParaRPr b="1" sz="2700">
              <a:solidFill>
                <a:srgbClr val="9900FF"/>
              </a:solidFill>
              <a:highlight>
                <a:schemeClr val="lt1"/>
              </a:highlight>
              <a:latin typeface="Times New Roman"/>
              <a:ea typeface="Times New Roman"/>
              <a:cs typeface="Times New Roman"/>
              <a:sym typeface="Times New Roman"/>
            </a:endParaRPr>
          </a:p>
          <a:p>
            <a:pPr indent="0" lvl="0" marL="0" rtl="0" algn="l">
              <a:spcBef>
                <a:spcPts val="600"/>
              </a:spcBef>
              <a:spcAft>
                <a:spcPts val="0"/>
              </a:spcAft>
              <a:buNone/>
            </a:pPr>
            <a:r>
              <a:t/>
            </a:r>
            <a:endParaRPr b="1" sz="2700">
              <a:solidFill>
                <a:srgbClr val="9900FF"/>
              </a:solidFill>
              <a:latin typeface="Times New Roman"/>
              <a:ea typeface="Times New Roman"/>
              <a:cs typeface="Times New Roman"/>
              <a:sym typeface="Times New Roman"/>
            </a:endParaRPr>
          </a:p>
          <a:p>
            <a:pPr indent="0" lvl="0" marL="0" rtl="0" algn="l">
              <a:spcBef>
                <a:spcPts val="0"/>
              </a:spcBef>
              <a:spcAft>
                <a:spcPts val="0"/>
              </a:spcAft>
              <a:buNone/>
            </a:pPr>
            <a:r>
              <a:t/>
            </a:r>
            <a:endParaRPr b="1" sz="2700">
              <a:solidFill>
                <a:srgbClr val="9900FF"/>
              </a:solidFill>
              <a:latin typeface="Times New Roman"/>
              <a:ea typeface="Times New Roman"/>
              <a:cs typeface="Times New Roman"/>
              <a:sym typeface="Times New Roman"/>
            </a:endParaRPr>
          </a:p>
        </p:txBody>
      </p:sp>
      <p:sp>
        <p:nvSpPr>
          <p:cNvPr id="116" name="Google Shape;116;p20"/>
          <p:cNvSpPr txBox="1"/>
          <p:nvPr/>
        </p:nvSpPr>
        <p:spPr>
          <a:xfrm>
            <a:off x="514350" y="1215725"/>
            <a:ext cx="8042700" cy="3648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2"/>
              </a:buClr>
              <a:buSzPts val="1100"/>
              <a:buFont typeface="Arial"/>
              <a:buNone/>
            </a:pPr>
            <a:r>
              <a:rPr b="1" lang="en" sz="1500">
                <a:solidFill>
                  <a:srgbClr val="222222"/>
                </a:solidFill>
                <a:highlight>
                  <a:srgbClr val="FFFFFF"/>
                </a:highlight>
                <a:latin typeface="Times New Roman"/>
                <a:ea typeface="Times New Roman"/>
                <a:cs typeface="Times New Roman"/>
                <a:sym typeface="Times New Roman"/>
              </a:rPr>
              <a:t>PyTorch</a:t>
            </a:r>
            <a:r>
              <a:rPr lang="en" sz="1500">
                <a:solidFill>
                  <a:srgbClr val="222222"/>
                </a:solidFill>
                <a:highlight>
                  <a:srgbClr val="FFFFFF"/>
                </a:highlight>
                <a:latin typeface="Times New Roman"/>
                <a:ea typeface="Times New Roman"/>
                <a:cs typeface="Times New Roman"/>
                <a:sym typeface="Times New Roman"/>
              </a:rPr>
              <a:t> is an open-source machine learning Python library used for deep learning implementations like computer vision (using TorchVision) and natural language processing. It was developed by Facebook’s AI research lab (FAIR) in 2016 and has since been adopted across the fields of data science and ML.</a:t>
            </a:r>
            <a:endParaRPr sz="1500">
              <a:solidFill>
                <a:srgbClr val="222222"/>
              </a:solidFill>
              <a:highlight>
                <a:srgbClr val="FFFFFF"/>
              </a:highlight>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2"/>
              </a:buClr>
              <a:buSzPts val="1100"/>
              <a:buFont typeface="Arial"/>
              <a:buNone/>
            </a:pPr>
            <a:r>
              <a:rPr b="1" lang="en" sz="1500">
                <a:solidFill>
                  <a:srgbClr val="222222"/>
                </a:solidFill>
                <a:highlight>
                  <a:srgbClr val="FFFFFF"/>
                </a:highlight>
                <a:latin typeface="Times New Roman"/>
                <a:ea typeface="Times New Roman"/>
                <a:cs typeface="Times New Roman"/>
                <a:sym typeface="Times New Roman"/>
              </a:rPr>
              <a:t>Deep learning </a:t>
            </a:r>
            <a:r>
              <a:rPr lang="en" sz="1500">
                <a:solidFill>
                  <a:srgbClr val="222222"/>
                </a:solidFill>
                <a:highlight>
                  <a:srgbClr val="FFFFFF"/>
                </a:highlight>
                <a:latin typeface="Times New Roman"/>
                <a:ea typeface="Times New Roman"/>
                <a:cs typeface="Times New Roman"/>
                <a:sym typeface="Times New Roman"/>
              </a:rPr>
              <a:t>is concerned with automatically generating representations from raw data in order to complete a task. Filters are improved during training in the ones versus zeros example by iteratively examining pairs of samples and target labels. Deep learning is achieved by a neural network's ability to consume input and extract usable representations from instances.</a:t>
            </a:r>
            <a:endParaRPr sz="1500">
              <a:solidFill>
                <a:srgbClr val="222222"/>
              </a:solidFill>
              <a:highlight>
                <a:srgbClr val="FFFFFF"/>
              </a:highlight>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2"/>
              </a:buClr>
              <a:buSzPts val="1100"/>
              <a:buFont typeface="Arial"/>
              <a:buNone/>
            </a:pPr>
            <a:r>
              <a:rPr lang="en" sz="1500">
                <a:solidFill>
                  <a:srgbClr val="222222"/>
                </a:solidFill>
                <a:highlight>
                  <a:srgbClr val="FFFFFF"/>
                </a:highlight>
                <a:latin typeface="Times New Roman"/>
                <a:ea typeface="Times New Roman"/>
                <a:cs typeface="Times New Roman"/>
                <a:sym typeface="Times New Roman"/>
              </a:rPr>
              <a:t>The implementation of a deep neural network (DNN) necessitates careful network building. The following are the main steps in building the network:</a:t>
            </a:r>
            <a:endParaRPr sz="1500">
              <a:solidFill>
                <a:srgbClr val="222222"/>
              </a:solidFill>
              <a:highlight>
                <a:srgbClr val="FFFFFF"/>
              </a:highlight>
              <a:latin typeface="Times New Roman"/>
              <a:ea typeface="Times New Roman"/>
              <a:cs typeface="Times New Roman"/>
              <a:sym typeface="Times New Roman"/>
            </a:endParaRPr>
          </a:p>
          <a:p>
            <a:pPr indent="-323850" lvl="0" marL="457200" rtl="0" algn="l">
              <a:lnSpc>
                <a:spcPct val="100000"/>
              </a:lnSpc>
              <a:spcBef>
                <a:spcPts val="1200"/>
              </a:spcBef>
              <a:spcAft>
                <a:spcPts val="0"/>
              </a:spcAft>
              <a:buClr>
                <a:srgbClr val="222222"/>
              </a:buClr>
              <a:buSzPts val="1500"/>
              <a:buFont typeface="Times New Roman"/>
              <a:buChar char="●"/>
            </a:pPr>
            <a:r>
              <a:rPr lang="en" sz="1500">
                <a:solidFill>
                  <a:srgbClr val="222222"/>
                </a:solidFill>
                <a:highlight>
                  <a:srgbClr val="FFFFFF"/>
                </a:highlight>
                <a:latin typeface="Times New Roman"/>
                <a:ea typeface="Times New Roman"/>
                <a:cs typeface="Times New Roman"/>
                <a:sym typeface="Times New Roman"/>
              </a:rPr>
              <a:t>Defining the neural network's architecture, as well as its input and output</a:t>
            </a:r>
            <a:endParaRPr sz="1500">
              <a:solidFill>
                <a:srgbClr val="222222"/>
              </a:solidFill>
              <a:highlight>
                <a:srgbClr val="FFFFFF"/>
              </a:highlight>
              <a:latin typeface="Times New Roman"/>
              <a:ea typeface="Times New Roman"/>
              <a:cs typeface="Times New Roman"/>
              <a:sym typeface="Times New Roman"/>
            </a:endParaRPr>
          </a:p>
          <a:p>
            <a:pPr indent="-323850" lvl="0" marL="457200" rtl="0" algn="l">
              <a:lnSpc>
                <a:spcPct val="100000"/>
              </a:lnSpc>
              <a:spcBef>
                <a:spcPts val="0"/>
              </a:spcBef>
              <a:spcAft>
                <a:spcPts val="0"/>
              </a:spcAft>
              <a:buClr>
                <a:srgbClr val="222222"/>
              </a:buClr>
              <a:buSzPts val="1500"/>
              <a:buFont typeface="Times New Roman"/>
              <a:buChar char="●"/>
            </a:pPr>
            <a:r>
              <a:rPr lang="en" sz="1500">
                <a:solidFill>
                  <a:srgbClr val="222222"/>
                </a:solidFill>
                <a:highlight>
                  <a:srgbClr val="FFFFFF"/>
                </a:highlight>
                <a:latin typeface="Times New Roman"/>
                <a:ea typeface="Times New Roman"/>
                <a:cs typeface="Times New Roman"/>
                <a:sym typeface="Times New Roman"/>
              </a:rPr>
              <a:t>The training sets are used to teach the network to imitate the intended problem or task. </a:t>
            </a:r>
            <a:endParaRPr sz="1500">
              <a:solidFill>
                <a:srgbClr val="222222"/>
              </a:solidFill>
              <a:highlight>
                <a:srgbClr val="FFFFFF"/>
              </a:highlight>
              <a:latin typeface="Times New Roman"/>
              <a:ea typeface="Times New Roman"/>
              <a:cs typeface="Times New Roman"/>
              <a:sym typeface="Times New Roman"/>
            </a:endParaRPr>
          </a:p>
          <a:p>
            <a:pPr indent="-323850" lvl="0" marL="457200" rtl="0" algn="l">
              <a:lnSpc>
                <a:spcPct val="100000"/>
              </a:lnSpc>
              <a:spcBef>
                <a:spcPts val="0"/>
              </a:spcBef>
              <a:spcAft>
                <a:spcPts val="0"/>
              </a:spcAft>
              <a:buClr>
                <a:srgbClr val="222222"/>
              </a:buClr>
              <a:buSzPts val="1500"/>
              <a:buFont typeface="Times New Roman"/>
              <a:buChar char="●"/>
            </a:pPr>
            <a:r>
              <a:rPr lang="en" sz="1500">
                <a:solidFill>
                  <a:srgbClr val="222222"/>
                </a:solidFill>
                <a:highlight>
                  <a:srgbClr val="FFFFFF"/>
                </a:highlight>
                <a:latin typeface="Times New Roman"/>
                <a:ea typeface="Times New Roman"/>
                <a:cs typeface="Times New Roman"/>
                <a:sym typeface="Times New Roman"/>
              </a:rPr>
              <a:t>Before considering it for final usage, test the network's performance.</a:t>
            </a:r>
            <a:endParaRPr b="1">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nvSpPr>
        <p:spPr>
          <a:xfrm>
            <a:off x="560075" y="70275"/>
            <a:ext cx="65370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solidFill>
                  <a:srgbClr val="9900FF"/>
                </a:solidFill>
                <a:latin typeface="Lato"/>
                <a:ea typeface="Lato"/>
                <a:cs typeface="Lato"/>
                <a:sym typeface="Lato"/>
              </a:rPr>
              <a:t>Results &amp; Discussion of Results (Tensor Board):</a:t>
            </a:r>
            <a:endParaRPr b="1" sz="2900">
              <a:solidFill>
                <a:srgbClr val="9900FF"/>
              </a:solidFill>
              <a:latin typeface="Lato"/>
              <a:ea typeface="Lato"/>
              <a:cs typeface="Lato"/>
              <a:sym typeface="Lato"/>
            </a:endParaRPr>
          </a:p>
        </p:txBody>
      </p:sp>
      <p:pic>
        <p:nvPicPr>
          <p:cNvPr id="122" name="Google Shape;122;p21"/>
          <p:cNvPicPr preferRelativeResize="0"/>
          <p:nvPr/>
        </p:nvPicPr>
        <p:blipFill>
          <a:blip r:embed="rId3">
            <a:alphaModFix/>
          </a:blip>
          <a:stretch>
            <a:fillRect/>
          </a:stretch>
        </p:blipFill>
        <p:spPr>
          <a:xfrm>
            <a:off x="311288" y="1100350"/>
            <a:ext cx="4124325" cy="3295650"/>
          </a:xfrm>
          <a:prstGeom prst="rect">
            <a:avLst/>
          </a:prstGeom>
          <a:noFill/>
          <a:ln>
            <a:noFill/>
          </a:ln>
        </p:spPr>
      </p:pic>
      <p:pic>
        <p:nvPicPr>
          <p:cNvPr id="123" name="Google Shape;123;p21"/>
          <p:cNvPicPr preferRelativeResize="0"/>
          <p:nvPr/>
        </p:nvPicPr>
        <p:blipFill>
          <a:blip r:embed="rId4">
            <a:alphaModFix/>
          </a:blip>
          <a:stretch>
            <a:fillRect/>
          </a:stretch>
        </p:blipFill>
        <p:spPr>
          <a:xfrm>
            <a:off x="4571988" y="1100350"/>
            <a:ext cx="4124325" cy="3295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