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62" r:id="rId4"/>
    <p:sldId id="264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5143500" type="screen16x9"/>
  <p:notesSz cx="6858000" cy="9144000"/>
  <p:embeddedFontLst>
    <p:embeddedFont>
      <p:font typeface="Albert Sans" panose="020B0604020202020204" charset="-18"/>
      <p:regular r:id="rId17"/>
      <p:bold r:id="rId18"/>
      <p:italic r:id="rId19"/>
      <p:boldItalic r:id="rId20"/>
    </p:embeddedFont>
    <p:embeddedFont>
      <p:font typeface="Alexandria Medium" panose="020B0604020202020204" charset="-7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0FFF0D-1790-4C3D-A2D4-319EDFCE2AB7}">
  <a:tblStyle styleId="{360FFF0D-1790-4C3D-A2D4-319EDFCE2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DBB6C6-0D61-4D99-9D8B-312F4C7AAC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59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40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17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3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66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1770337" y="1765522"/>
            <a:ext cx="5603325" cy="1398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Integracija alata </a:t>
            </a:r>
            <a:r>
              <a:rPr lang="hr-HR" sz="3200" dirty="0" err="1"/>
              <a:t>Tableau</a:t>
            </a:r>
            <a:r>
              <a:rPr lang="hr-HR" sz="3200" dirty="0"/>
              <a:t> i programskog jezika Pythona</a:t>
            </a:r>
            <a:endParaRPr sz="3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2641800" y="142094"/>
            <a:ext cx="3860400" cy="77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SVEUČILIŠTE U ZAGREBU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FAKULTET ORGANIZACIJE I INFORMATIKE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VARAŽDIN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" name="Google Shape;191;p35">
            <a:extLst>
              <a:ext uri="{FF2B5EF4-FFF2-40B4-BE49-F238E27FC236}">
                <a16:creationId xmlns:a16="http://schemas.microsoft.com/office/drawing/2014/main" id="{F945177E-24C4-088F-5EE1-5974994163E4}"/>
              </a:ext>
            </a:extLst>
          </p:cNvPr>
          <p:cNvSpPr txBox="1">
            <a:spLocks/>
          </p:cNvSpPr>
          <p:nvPr/>
        </p:nvSpPr>
        <p:spPr>
          <a:xfrm>
            <a:off x="429619" y="4015608"/>
            <a:ext cx="3860400" cy="57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hr-HR" dirty="0"/>
              <a:t>Smjer: PITUP</a:t>
            </a:r>
          </a:p>
          <a:p>
            <a:pPr marL="0" indent="0" algn="l"/>
            <a:r>
              <a:rPr lang="hr-HR" dirty="0"/>
              <a:t>Izradio: Jan Malnar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45">
            <a:extLst>
              <a:ext uri="{FF2B5EF4-FFF2-40B4-BE49-F238E27FC236}">
                <a16:creationId xmlns:a16="http://schemas.microsoft.com/office/drawing/2014/main" id="{8B4268EA-0EB7-0A26-2115-C81B4AC39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Analiza</a:t>
            </a:r>
            <a:endParaRPr dirty="0"/>
          </a:p>
        </p:txBody>
      </p:sp>
      <p:sp>
        <p:nvSpPr>
          <p:cNvPr id="6" name="Google Shape;206;p37">
            <a:extLst>
              <a:ext uri="{FF2B5EF4-FFF2-40B4-BE49-F238E27FC236}">
                <a16:creationId xmlns:a16="http://schemas.microsoft.com/office/drawing/2014/main" id="{CC047684-E118-3530-C4E3-53BC8E942308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4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8" name="Slika 7" descr="Slika na kojoj se prikazuje tekst, snimka zaslona, radnja, dijagram&#10;&#10;Opis je automatski generiran">
            <a:extLst>
              <a:ext uri="{FF2B5EF4-FFF2-40B4-BE49-F238E27FC236}">
                <a16:creationId xmlns:a16="http://schemas.microsoft.com/office/drawing/2014/main" id="{08413F18-2DC5-585D-EF6D-F1C2BCF6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22" y="1116383"/>
            <a:ext cx="7193756" cy="38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Python u analizi</a:t>
            </a:r>
            <a:endParaRPr dirty="0"/>
          </a:p>
        </p:txBody>
      </p:sp>
      <p:sp>
        <p:nvSpPr>
          <p:cNvPr id="14" name="Google Shape;206;p37">
            <a:extLst>
              <a:ext uri="{FF2B5EF4-FFF2-40B4-BE49-F238E27FC236}">
                <a16:creationId xmlns:a16="http://schemas.microsoft.com/office/drawing/2014/main" id="{B989CF79-4A89-14EC-133B-1CE1B2167BD6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5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A19F9B95-68A1-4E11-7E28-7556AAEEAED1}"/>
              </a:ext>
            </a:extLst>
          </p:cNvPr>
          <p:cNvSpPr txBox="1"/>
          <p:nvPr/>
        </p:nvSpPr>
        <p:spPr>
          <a:xfrm>
            <a:off x="830482" y="1357313"/>
            <a:ext cx="75985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Python – biblioteke </a:t>
            </a:r>
            <a:r>
              <a:rPr lang="hr-HR" sz="2000" dirty="0" err="1">
                <a:latin typeface="Albert Sans" panose="020B0604020202020204" charset="-18"/>
              </a:rPr>
              <a:t>Pandas</a:t>
            </a:r>
            <a:r>
              <a:rPr lang="hr-HR" sz="2000" dirty="0">
                <a:latin typeface="Albert Sans" panose="020B0604020202020204" charset="-18"/>
              </a:rPr>
              <a:t> i </a:t>
            </a:r>
            <a:r>
              <a:rPr lang="hr-HR" sz="2000" dirty="0" err="1">
                <a:latin typeface="Albert Sans" panose="020B0604020202020204" charset="-18"/>
              </a:rPr>
              <a:t>Numpy</a:t>
            </a: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Albert Sans" panose="020B0604020202020204" charset="-18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D522985E-93BD-DB42-9EC7-2B40A422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7" y="2121694"/>
            <a:ext cx="7448339" cy="21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Integracija </a:t>
            </a:r>
            <a:r>
              <a:rPr lang="hr-HR" dirty="0" err="1"/>
              <a:t>Tableau</a:t>
            </a:r>
            <a:r>
              <a:rPr lang="hr-HR" dirty="0"/>
              <a:t> i Pythona</a:t>
            </a:r>
            <a:endParaRPr dirty="0"/>
          </a:p>
        </p:txBody>
      </p:sp>
      <p:sp>
        <p:nvSpPr>
          <p:cNvPr id="14" name="Google Shape;206;p37">
            <a:extLst>
              <a:ext uri="{FF2B5EF4-FFF2-40B4-BE49-F238E27FC236}">
                <a16:creationId xmlns:a16="http://schemas.microsoft.com/office/drawing/2014/main" id="{B989CF79-4A89-14EC-133B-1CE1B2167BD6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6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A19F9B95-68A1-4E11-7E28-7556AAEEAED1}"/>
              </a:ext>
            </a:extLst>
          </p:cNvPr>
          <p:cNvSpPr txBox="1"/>
          <p:nvPr/>
        </p:nvSpPr>
        <p:spPr>
          <a:xfrm>
            <a:off x="830482" y="1357313"/>
            <a:ext cx="7598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err="1">
                <a:latin typeface="Albert Sans" panose="020B0604020202020204" charset="-18"/>
              </a:rPr>
              <a:t>TabPy</a:t>
            </a:r>
            <a:r>
              <a:rPr lang="hr-HR" sz="2000" dirty="0">
                <a:latin typeface="Albert Sans" panose="020B0604020202020204" charset="-18"/>
              </a:rPr>
              <a:t> - vanjski dodatak u alatu </a:t>
            </a:r>
            <a:r>
              <a:rPr lang="hr-HR" sz="2000" dirty="0" err="1">
                <a:latin typeface="Albert Sans" panose="020B0604020202020204" charset="-18"/>
              </a:rPr>
              <a:t>Tableau</a:t>
            </a:r>
            <a:r>
              <a:rPr lang="hr-HR" sz="2000" dirty="0">
                <a:latin typeface="Albert Sans" panose="020B0604020202020204" charset="-18"/>
              </a:rPr>
              <a:t> koji omogućuje izvršavanje Python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Albert Sans" panose="020B0604020202020204" charset="-18"/>
            </a:endParaRPr>
          </a:p>
        </p:txBody>
      </p:sp>
      <p:pic>
        <p:nvPicPr>
          <p:cNvPr id="3" name="Slika 2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FAFC0D89-5D8E-1FCE-2A8A-1D47B748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32" y="2126754"/>
            <a:ext cx="8207451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Zaključak</a:t>
            </a:r>
            <a:endParaRPr dirty="0"/>
          </a:p>
        </p:txBody>
      </p:sp>
      <p:sp>
        <p:nvSpPr>
          <p:cNvPr id="2" name="Google Shape;206;p37">
            <a:extLst>
              <a:ext uri="{FF2B5EF4-FFF2-40B4-BE49-F238E27FC236}">
                <a16:creationId xmlns:a16="http://schemas.microsoft.com/office/drawing/2014/main" id="{F5EFD5A0-DF80-854C-A00B-C20AFF02C1FC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7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6DE4DCF8-BE98-1ECC-4306-750F6E26597E}"/>
              </a:ext>
            </a:extLst>
          </p:cNvPr>
          <p:cNvSpPr txBox="1"/>
          <p:nvPr/>
        </p:nvSpPr>
        <p:spPr>
          <a:xfrm>
            <a:off x="830482" y="1357313"/>
            <a:ext cx="75985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Poslovna inteligencija korisna u poslovnom odlučivanju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Alati znatno olakšavaju procese obrade i vizualizacije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Albert Sans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9388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1770337" y="2258441"/>
            <a:ext cx="5603325" cy="1398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Hvala na pažnji!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641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hr-HR" dirty="0"/>
              <a:t>.</a:t>
            </a:r>
            <a:endParaRPr dirty="0"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Uvod</a:t>
            </a: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Sadržaj</a:t>
            </a: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hr-HR" dirty="0"/>
              <a:t>.</a:t>
            </a:r>
            <a:endParaRPr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Podaci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hr-HR" dirty="0"/>
              <a:t>.</a:t>
            </a:r>
            <a:endParaRPr dirty="0"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5" y="283974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Korišteni alati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hr-HR" dirty="0"/>
              <a:t>.</a:t>
            </a:r>
            <a:endParaRPr dirty="0"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Analiza</a:t>
            </a:r>
            <a:endParaRPr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9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r>
              <a:rPr lang="hr-HR" dirty="0"/>
              <a:t>.</a:t>
            </a:r>
            <a:endParaRPr dirty="0"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Python u analizi</a:t>
            </a:r>
            <a:endParaRPr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14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hr-HR" dirty="0"/>
              <a:t>.</a:t>
            </a:r>
            <a:endParaRPr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Integracija Pythona i </a:t>
            </a:r>
            <a:r>
              <a:rPr lang="hr-HR" dirty="0" err="1"/>
              <a:t>Tableau</a:t>
            </a:r>
            <a:endParaRPr lang="hr-HR"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16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r>
              <a:rPr lang="hr-HR" dirty="0"/>
              <a:t>.</a:t>
            </a:r>
            <a:endParaRPr dirty="0"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Zaključak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Uvod</a:t>
            </a:r>
            <a:endParaRPr dirty="0"/>
          </a:p>
        </p:txBody>
      </p:sp>
      <p:sp>
        <p:nvSpPr>
          <p:cNvPr id="2" name="Google Shape;206;p37">
            <a:extLst>
              <a:ext uri="{FF2B5EF4-FFF2-40B4-BE49-F238E27FC236}">
                <a16:creationId xmlns:a16="http://schemas.microsoft.com/office/drawing/2014/main" id="{F5EFD5A0-DF80-854C-A00B-C20AFF02C1FC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en" dirty="0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6DE4DCF8-BE98-1ECC-4306-750F6E26597E}"/>
              </a:ext>
            </a:extLst>
          </p:cNvPr>
          <p:cNvSpPr txBox="1"/>
          <p:nvPr/>
        </p:nvSpPr>
        <p:spPr>
          <a:xfrm>
            <a:off x="830482" y="1357313"/>
            <a:ext cx="75985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Poslovna inteligencija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Analiza, obrada i vizualizacija cijena naftnih derivata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Budućnost poslovne inteligencije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Albert Sans" panose="020B0604020202020204" charset="-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Podaci</a:t>
            </a:r>
            <a:endParaRPr dirty="0"/>
          </a:p>
        </p:txBody>
      </p:sp>
      <p:sp>
        <p:nvSpPr>
          <p:cNvPr id="2" name="Google Shape;206;p37">
            <a:extLst>
              <a:ext uri="{FF2B5EF4-FFF2-40B4-BE49-F238E27FC236}">
                <a16:creationId xmlns:a16="http://schemas.microsoft.com/office/drawing/2014/main" id="{6332587B-C941-6B74-CDDD-ED6E637394F8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2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BEEE9C7D-10C2-1DED-842A-DF1D6CA5C6BD}"/>
              </a:ext>
            </a:extLst>
          </p:cNvPr>
          <p:cNvSpPr txBox="1"/>
          <p:nvPr/>
        </p:nvSpPr>
        <p:spPr>
          <a:xfrm>
            <a:off x="830482" y="1357313"/>
            <a:ext cx="7598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Izvori podataka – Europska komisija za energetsku politiku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Cijene naftnih derivata u Sloveniji, Hrvatskoj i Mađarskoj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Albert Sans" panose="020B0604020202020204" charset="-18"/>
            </a:endParaRPr>
          </a:p>
        </p:txBody>
      </p:sp>
      <p:pic>
        <p:nvPicPr>
          <p:cNvPr id="13" name="Slika 12" descr="Slika na kojoj se prikazuje tekst, Font, crta, broj&#10;&#10;Opis je automatski generiran">
            <a:extLst>
              <a:ext uri="{FF2B5EF4-FFF2-40B4-BE49-F238E27FC236}">
                <a16:creationId xmlns:a16="http://schemas.microsoft.com/office/drawing/2014/main" id="{759D3156-FBD2-2011-FF8D-6AFEE43C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6998"/>
            <a:ext cx="9144000" cy="18228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4;p43">
            <a:extLst>
              <a:ext uri="{FF2B5EF4-FFF2-40B4-BE49-F238E27FC236}">
                <a16:creationId xmlns:a16="http://schemas.microsoft.com/office/drawing/2014/main" id="{1D270A56-9EB8-767F-9A54-269FBA274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Podaci</a:t>
            </a:r>
            <a:endParaRPr dirty="0"/>
          </a:p>
        </p:txBody>
      </p:sp>
      <p:sp>
        <p:nvSpPr>
          <p:cNvPr id="8" name="Google Shape;206;p37">
            <a:extLst>
              <a:ext uri="{FF2B5EF4-FFF2-40B4-BE49-F238E27FC236}">
                <a16:creationId xmlns:a16="http://schemas.microsoft.com/office/drawing/2014/main" id="{7AAE1BEC-6AD2-FA34-B646-264084FFD223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2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CA3CE2BD-5F8D-1636-448C-B1485ED7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93" y="1781958"/>
            <a:ext cx="5821414" cy="28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Korišteni alati </a:t>
            </a:r>
            <a:endParaRPr dirty="0"/>
          </a:p>
        </p:txBody>
      </p:sp>
      <p:sp>
        <p:nvSpPr>
          <p:cNvPr id="14" name="Google Shape;206;p37">
            <a:extLst>
              <a:ext uri="{FF2B5EF4-FFF2-40B4-BE49-F238E27FC236}">
                <a16:creationId xmlns:a16="http://schemas.microsoft.com/office/drawing/2014/main" id="{B989CF79-4A89-14EC-133B-1CE1B2167BD6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3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A19F9B95-68A1-4E11-7E28-7556AAEEAED1}"/>
              </a:ext>
            </a:extLst>
          </p:cNvPr>
          <p:cNvSpPr txBox="1"/>
          <p:nvPr/>
        </p:nvSpPr>
        <p:spPr>
          <a:xfrm>
            <a:off x="830482" y="1357313"/>
            <a:ext cx="7598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Python – za obradu i analizu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err="1">
                <a:latin typeface="Albert Sans" panose="020B0604020202020204" charset="-18"/>
              </a:rPr>
              <a:t>Tableau</a:t>
            </a:r>
            <a:r>
              <a:rPr lang="hr-HR" sz="2000" dirty="0">
                <a:latin typeface="Albert Sans" panose="020B0604020202020204" charset="-18"/>
              </a:rPr>
              <a:t> – za vizualizaciju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Albert Sans" panose="020B0604020202020204" charset="-18"/>
            </a:endParaRPr>
          </a:p>
        </p:txBody>
      </p:sp>
      <p:pic>
        <p:nvPicPr>
          <p:cNvPr id="17" name="Slika 16" descr="Slika na kojoj se prikazuje ukrasni isječci, grafika, simbol, crtić&#10;&#10;Opis je automatski generiran">
            <a:extLst>
              <a:ext uri="{FF2B5EF4-FFF2-40B4-BE49-F238E27FC236}">
                <a16:creationId xmlns:a16="http://schemas.microsoft.com/office/drawing/2014/main" id="{5BCE50B1-C750-F05B-AE2C-7908148F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3" y="3168728"/>
            <a:ext cx="796779" cy="873089"/>
          </a:xfrm>
          <a:prstGeom prst="rect">
            <a:avLst/>
          </a:prstGeom>
        </p:spPr>
      </p:pic>
      <p:pic>
        <p:nvPicPr>
          <p:cNvPr id="19" name="Slika 18" descr="Slika na kojoj se prikazuje snimka zaslona, simbol, Font, grafika&#10;&#10;Opis je automatski generiran">
            <a:extLst>
              <a:ext uri="{FF2B5EF4-FFF2-40B4-BE49-F238E27FC236}">
                <a16:creationId xmlns:a16="http://schemas.microsoft.com/office/drawing/2014/main" id="{A666756B-DACF-F6ED-A070-93DED6AA3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37" y="2736502"/>
            <a:ext cx="3136106" cy="1764060"/>
          </a:xfrm>
          <a:prstGeom prst="rect">
            <a:avLst/>
          </a:prstGeom>
        </p:spPr>
      </p:pic>
      <p:pic>
        <p:nvPicPr>
          <p:cNvPr id="21" name="Slika 20" descr="Slika na kojoj se prikazuje grafika, Font, grafički dizajn, logotip&#10;&#10;Opis je automatski generiran">
            <a:extLst>
              <a:ext uri="{FF2B5EF4-FFF2-40B4-BE49-F238E27FC236}">
                <a16:creationId xmlns:a16="http://schemas.microsoft.com/office/drawing/2014/main" id="{1AF7EA24-B68A-7BA8-96CB-8D6C26337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952" y="3618529"/>
            <a:ext cx="1150144" cy="517565"/>
          </a:xfrm>
          <a:prstGeom prst="rect">
            <a:avLst/>
          </a:prstGeom>
        </p:spPr>
      </p:pic>
      <p:pic>
        <p:nvPicPr>
          <p:cNvPr id="23" name="Slika 22" descr="Slika na kojoj se prikazuje snimka zaslona, grafika, grafički dizajn, Font&#10;&#10;Opis je automatski generiran">
            <a:extLst>
              <a:ext uri="{FF2B5EF4-FFF2-40B4-BE49-F238E27FC236}">
                <a16:creationId xmlns:a16="http://schemas.microsoft.com/office/drawing/2014/main" id="{8A95A99A-93AE-357C-F791-6704838D8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952" y="2951074"/>
            <a:ext cx="1515164" cy="612576"/>
          </a:xfrm>
          <a:prstGeom prst="rect">
            <a:avLst/>
          </a:prstGeom>
        </p:spPr>
      </p:pic>
      <p:pic>
        <p:nvPicPr>
          <p:cNvPr id="25" name="Slika 24" descr="Slika na kojoj se prikazuje grafika, Font, krug, grafički dizajn&#10;&#10;Opis je automatski generiran">
            <a:extLst>
              <a:ext uri="{FF2B5EF4-FFF2-40B4-BE49-F238E27FC236}">
                <a16:creationId xmlns:a16="http://schemas.microsoft.com/office/drawing/2014/main" id="{796D4ECE-B082-0671-F219-7E6353575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2601" y="3737976"/>
            <a:ext cx="953689" cy="1105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45">
            <a:extLst>
              <a:ext uri="{FF2B5EF4-FFF2-40B4-BE49-F238E27FC236}">
                <a16:creationId xmlns:a16="http://schemas.microsoft.com/office/drawing/2014/main" id="{4C4E1F36-9A2A-13FC-2EEC-4533D09C7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Analiza</a:t>
            </a:r>
            <a:endParaRPr dirty="0"/>
          </a:p>
        </p:txBody>
      </p:sp>
      <p:sp>
        <p:nvSpPr>
          <p:cNvPr id="6" name="Google Shape;206;p37">
            <a:extLst>
              <a:ext uri="{FF2B5EF4-FFF2-40B4-BE49-F238E27FC236}">
                <a16:creationId xmlns:a16="http://schemas.microsoft.com/office/drawing/2014/main" id="{76C45863-9F47-B97D-D1EC-80B34B12B9B1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4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71B92C34-36E2-9BC4-BF33-0AA7EA280BFA}"/>
              </a:ext>
            </a:extLst>
          </p:cNvPr>
          <p:cNvSpPr txBox="1"/>
          <p:nvPr/>
        </p:nvSpPr>
        <p:spPr>
          <a:xfrm>
            <a:off x="830482" y="1357313"/>
            <a:ext cx="75985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Prosječna, minimalna i maksimalna cijena goriva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Promjena cijena, vremenska serija cijena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Korelacijska matrica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lbert Sans" panose="020B0604020202020204" charset="-18"/>
              </a:rPr>
              <a:t>Razlika cijene i poreza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latin typeface="Albert Sans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Albert Sans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680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45">
            <a:extLst>
              <a:ext uri="{FF2B5EF4-FFF2-40B4-BE49-F238E27FC236}">
                <a16:creationId xmlns:a16="http://schemas.microsoft.com/office/drawing/2014/main" id="{8B4268EA-0EB7-0A26-2115-C81B4AC39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Analiza</a:t>
            </a:r>
            <a:endParaRPr dirty="0"/>
          </a:p>
        </p:txBody>
      </p:sp>
      <p:sp>
        <p:nvSpPr>
          <p:cNvPr id="6" name="Google Shape;206;p37">
            <a:extLst>
              <a:ext uri="{FF2B5EF4-FFF2-40B4-BE49-F238E27FC236}">
                <a16:creationId xmlns:a16="http://schemas.microsoft.com/office/drawing/2014/main" id="{CC047684-E118-3530-C4E3-53BC8E942308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4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8" name="Slika 7" descr="Slika na kojoj se prikazuje tekst, Font, broj, crta&#10;&#10;Opis je automatski generiran">
            <a:extLst>
              <a:ext uri="{FF2B5EF4-FFF2-40B4-BE49-F238E27FC236}">
                <a16:creationId xmlns:a16="http://schemas.microsoft.com/office/drawing/2014/main" id="{8C4FE462-A7F6-E3BB-F6A2-792F54CE8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17"/>
          <a:stretch/>
        </p:blipFill>
        <p:spPr>
          <a:xfrm>
            <a:off x="771525" y="1769488"/>
            <a:ext cx="7600950" cy="17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9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45">
            <a:extLst>
              <a:ext uri="{FF2B5EF4-FFF2-40B4-BE49-F238E27FC236}">
                <a16:creationId xmlns:a16="http://schemas.microsoft.com/office/drawing/2014/main" id="{8B4268EA-0EB7-0A26-2115-C81B4AC39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Analiza</a:t>
            </a:r>
            <a:endParaRPr dirty="0"/>
          </a:p>
        </p:txBody>
      </p:sp>
      <p:sp>
        <p:nvSpPr>
          <p:cNvPr id="6" name="Google Shape;206;p37">
            <a:extLst>
              <a:ext uri="{FF2B5EF4-FFF2-40B4-BE49-F238E27FC236}">
                <a16:creationId xmlns:a16="http://schemas.microsoft.com/office/drawing/2014/main" id="{CC047684-E118-3530-C4E3-53BC8E942308}"/>
              </a:ext>
            </a:extLst>
          </p:cNvPr>
          <p:cNvSpPr txBox="1">
            <a:spLocks/>
          </p:cNvSpPr>
          <p:nvPr/>
        </p:nvSpPr>
        <p:spPr>
          <a:xfrm>
            <a:off x="291982" y="53500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hr-HR" dirty="0">
                <a:solidFill>
                  <a:schemeClr val="tx2"/>
                </a:solidFill>
              </a:rPr>
              <a:t>4</a:t>
            </a:r>
            <a:r>
              <a:rPr lang="en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3" name="Slika 2" descr="Slika na kojoj se prikazuje tekst, Font, crta, broj&#10;&#10;Opis je automatski generiran">
            <a:extLst>
              <a:ext uri="{FF2B5EF4-FFF2-40B4-BE49-F238E27FC236}">
                <a16:creationId xmlns:a16="http://schemas.microsoft.com/office/drawing/2014/main" id="{D0CE1BE5-C8B1-36E5-BC50-5E2E22E86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551417" y="1691907"/>
            <a:ext cx="8167319" cy="175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10867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184</Words>
  <Application>Microsoft Office PowerPoint</Application>
  <PresentationFormat>Prikaz na zaslonu (16:9)</PresentationFormat>
  <Paragraphs>69</Paragraphs>
  <Slides>14</Slides>
  <Notes>9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8" baseType="lpstr">
      <vt:lpstr>Alexandria Medium</vt:lpstr>
      <vt:lpstr>Albert Sans</vt:lpstr>
      <vt:lpstr>Arial</vt:lpstr>
      <vt:lpstr>Lead Funnel by Slidesgo</vt:lpstr>
      <vt:lpstr>Integracija alata Tableau i programskog jezika Pythona</vt:lpstr>
      <vt:lpstr>1.</vt:lpstr>
      <vt:lpstr>Uvod</vt:lpstr>
      <vt:lpstr>Podaci</vt:lpstr>
      <vt:lpstr>Podaci</vt:lpstr>
      <vt:lpstr>Korišteni alati </vt:lpstr>
      <vt:lpstr>Analiza</vt:lpstr>
      <vt:lpstr>Analiza</vt:lpstr>
      <vt:lpstr>Analiza</vt:lpstr>
      <vt:lpstr>Analiza</vt:lpstr>
      <vt:lpstr>Python u analizi</vt:lpstr>
      <vt:lpstr>Integracija Tableau i Pythona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Integracija alata Tableau i programskog jezika Pythona</dc:title>
  <cp:lastModifiedBy>Jan Malnar</cp:lastModifiedBy>
  <cp:revision>9</cp:revision>
  <dcterms:modified xsi:type="dcterms:W3CDTF">2023-09-23T23:39:16Z</dcterms:modified>
</cp:coreProperties>
</file>