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6"/>
  </p:notesMasterIdLst>
  <p:handoutMasterIdLst>
    <p:handoutMasterId r:id="rId137"/>
  </p:handoutMasterIdLst>
  <p:sldIdLst>
    <p:sldId id="502" r:id="rId2"/>
    <p:sldId id="290" r:id="rId3"/>
    <p:sldId id="358" r:id="rId4"/>
    <p:sldId id="460" r:id="rId5"/>
    <p:sldId id="291" r:id="rId6"/>
    <p:sldId id="296" r:id="rId7"/>
    <p:sldId id="510" r:id="rId8"/>
    <p:sldId id="297" r:id="rId9"/>
    <p:sldId id="300" r:id="rId10"/>
    <p:sldId id="298" r:id="rId11"/>
    <p:sldId id="299" r:id="rId12"/>
    <p:sldId id="301" r:id="rId13"/>
    <p:sldId id="302" r:id="rId14"/>
    <p:sldId id="303" r:id="rId15"/>
    <p:sldId id="304" r:id="rId16"/>
    <p:sldId id="307" r:id="rId17"/>
    <p:sldId id="308" r:id="rId18"/>
    <p:sldId id="309" r:id="rId19"/>
    <p:sldId id="310" r:id="rId20"/>
    <p:sldId id="511" r:id="rId21"/>
    <p:sldId id="311" r:id="rId22"/>
    <p:sldId id="312" r:id="rId23"/>
    <p:sldId id="313" r:id="rId24"/>
    <p:sldId id="314" r:id="rId25"/>
    <p:sldId id="315" r:id="rId26"/>
    <p:sldId id="316" r:id="rId27"/>
    <p:sldId id="318" r:id="rId28"/>
    <p:sldId id="317" r:id="rId29"/>
    <p:sldId id="319" r:id="rId30"/>
    <p:sldId id="401" r:id="rId31"/>
    <p:sldId id="376" r:id="rId32"/>
    <p:sldId id="321" r:id="rId33"/>
    <p:sldId id="377" r:id="rId34"/>
    <p:sldId id="467" r:id="rId35"/>
    <p:sldId id="468" r:id="rId36"/>
    <p:sldId id="469" r:id="rId37"/>
    <p:sldId id="470" r:id="rId38"/>
    <p:sldId id="471" r:id="rId39"/>
    <p:sldId id="472" r:id="rId40"/>
    <p:sldId id="389" r:id="rId41"/>
    <p:sldId id="462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73" r:id="rId52"/>
    <p:sldId id="474" r:id="rId53"/>
    <p:sldId id="412" r:id="rId54"/>
    <p:sldId id="413" r:id="rId55"/>
    <p:sldId id="414" r:id="rId56"/>
    <p:sldId id="415" r:id="rId57"/>
    <p:sldId id="416" r:id="rId58"/>
    <p:sldId id="417" r:id="rId59"/>
    <p:sldId id="498" r:id="rId60"/>
    <p:sldId id="419" r:id="rId61"/>
    <p:sldId id="420" r:id="rId62"/>
    <p:sldId id="508" r:id="rId63"/>
    <p:sldId id="500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2" r:id="rId82"/>
    <p:sldId id="493" r:id="rId83"/>
    <p:sldId id="494" r:id="rId84"/>
    <p:sldId id="495" r:id="rId85"/>
    <p:sldId id="496" r:id="rId86"/>
    <p:sldId id="497" r:id="rId87"/>
    <p:sldId id="422" r:id="rId88"/>
    <p:sldId id="423" r:id="rId89"/>
    <p:sldId id="501" r:id="rId90"/>
    <p:sldId id="459" r:id="rId91"/>
    <p:sldId id="509" r:id="rId92"/>
    <p:sldId id="424" r:id="rId93"/>
    <p:sldId id="425" r:id="rId94"/>
    <p:sldId id="426" r:id="rId95"/>
    <p:sldId id="431" r:id="rId96"/>
    <p:sldId id="434" r:id="rId97"/>
    <p:sldId id="435" r:id="rId98"/>
    <p:sldId id="436" r:id="rId99"/>
    <p:sldId id="322" r:id="rId100"/>
    <p:sldId id="464" r:id="rId101"/>
    <p:sldId id="323" r:id="rId102"/>
    <p:sldId id="325" r:id="rId103"/>
    <p:sldId id="512" r:id="rId104"/>
    <p:sldId id="327" r:id="rId105"/>
    <p:sldId id="328" r:id="rId106"/>
    <p:sldId id="330" r:id="rId107"/>
    <p:sldId id="331" r:id="rId108"/>
    <p:sldId id="332" r:id="rId109"/>
    <p:sldId id="333" r:id="rId110"/>
    <p:sldId id="334" r:id="rId111"/>
    <p:sldId id="335" r:id="rId112"/>
    <p:sldId id="503" r:id="rId113"/>
    <p:sldId id="504" r:id="rId114"/>
    <p:sldId id="505" r:id="rId115"/>
    <p:sldId id="506" r:id="rId116"/>
    <p:sldId id="507" r:id="rId117"/>
    <p:sldId id="341" r:id="rId118"/>
    <p:sldId id="463" r:id="rId119"/>
    <p:sldId id="342" r:id="rId120"/>
    <p:sldId id="343" r:id="rId121"/>
    <p:sldId id="345" r:id="rId122"/>
    <p:sldId id="513" r:id="rId123"/>
    <p:sldId id="346" r:id="rId124"/>
    <p:sldId id="347" r:id="rId125"/>
    <p:sldId id="348" r:id="rId126"/>
    <p:sldId id="349" r:id="rId127"/>
    <p:sldId id="350" r:id="rId128"/>
    <p:sldId id="351" r:id="rId129"/>
    <p:sldId id="352" r:id="rId130"/>
    <p:sldId id="353" r:id="rId131"/>
    <p:sldId id="354" r:id="rId132"/>
    <p:sldId id="355" r:id="rId133"/>
    <p:sldId id="465" r:id="rId134"/>
    <p:sldId id="356" r:id="rId135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47.xml"/><Relationship Id="rId18" Type="http://schemas.openxmlformats.org/officeDocument/2006/relationships/slide" Target="slides/slide58.xml"/><Relationship Id="rId26" Type="http://schemas.openxmlformats.org/officeDocument/2006/relationships/slide" Target="slides/slide98.xml"/><Relationship Id="rId3" Type="http://schemas.openxmlformats.org/officeDocument/2006/relationships/slide" Target="slides/slide3.xml"/><Relationship Id="rId21" Type="http://schemas.openxmlformats.org/officeDocument/2006/relationships/slide" Target="slides/slide92.xml"/><Relationship Id="rId7" Type="http://schemas.openxmlformats.org/officeDocument/2006/relationships/slide" Target="slides/slide40.xml"/><Relationship Id="rId12" Type="http://schemas.openxmlformats.org/officeDocument/2006/relationships/slide" Target="slides/slide46.xml"/><Relationship Id="rId17" Type="http://schemas.openxmlformats.org/officeDocument/2006/relationships/slide" Target="slides/slide56.xml"/><Relationship Id="rId25" Type="http://schemas.openxmlformats.org/officeDocument/2006/relationships/slide" Target="slides/slide97.xml"/><Relationship Id="rId33" Type="http://schemas.openxmlformats.org/officeDocument/2006/relationships/slide" Target="slides/slide117.xml"/><Relationship Id="rId2" Type="http://schemas.openxmlformats.org/officeDocument/2006/relationships/slide" Target="slides/slide2.xml"/><Relationship Id="rId16" Type="http://schemas.openxmlformats.org/officeDocument/2006/relationships/slide" Target="slides/slide55.xml"/><Relationship Id="rId20" Type="http://schemas.openxmlformats.org/officeDocument/2006/relationships/slide" Target="slides/slide88.xml"/><Relationship Id="rId29" Type="http://schemas.openxmlformats.org/officeDocument/2006/relationships/slide" Target="slides/slide113.xml"/><Relationship Id="rId1" Type="http://schemas.openxmlformats.org/officeDocument/2006/relationships/slide" Target="slides/slide1.xml"/><Relationship Id="rId6" Type="http://schemas.openxmlformats.org/officeDocument/2006/relationships/slide" Target="slides/slide30.xml"/><Relationship Id="rId11" Type="http://schemas.openxmlformats.org/officeDocument/2006/relationships/slide" Target="slides/slide45.xml"/><Relationship Id="rId24" Type="http://schemas.openxmlformats.org/officeDocument/2006/relationships/slide" Target="slides/slide96.xml"/><Relationship Id="rId32" Type="http://schemas.openxmlformats.org/officeDocument/2006/relationships/slide" Target="slides/slide116.xml"/><Relationship Id="rId5" Type="http://schemas.openxmlformats.org/officeDocument/2006/relationships/slide" Target="slides/slide25.xml"/><Relationship Id="rId15" Type="http://schemas.openxmlformats.org/officeDocument/2006/relationships/slide" Target="slides/slide54.xml"/><Relationship Id="rId23" Type="http://schemas.openxmlformats.org/officeDocument/2006/relationships/slide" Target="slides/slide95.xml"/><Relationship Id="rId28" Type="http://schemas.openxmlformats.org/officeDocument/2006/relationships/slide" Target="slides/slide112.xml"/><Relationship Id="rId10" Type="http://schemas.openxmlformats.org/officeDocument/2006/relationships/slide" Target="slides/slide44.xml"/><Relationship Id="rId19" Type="http://schemas.openxmlformats.org/officeDocument/2006/relationships/slide" Target="slides/slide61.xml"/><Relationship Id="rId31" Type="http://schemas.openxmlformats.org/officeDocument/2006/relationships/slide" Target="slides/slide115.xml"/><Relationship Id="rId4" Type="http://schemas.openxmlformats.org/officeDocument/2006/relationships/slide" Target="slides/slide8.xml"/><Relationship Id="rId9" Type="http://schemas.openxmlformats.org/officeDocument/2006/relationships/slide" Target="slides/slide43.xml"/><Relationship Id="rId14" Type="http://schemas.openxmlformats.org/officeDocument/2006/relationships/slide" Target="slides/slide48.xml"/><Relationship Id="rId22" Type="http://schemas.openxmlformats.org/officeDocument/2006/relationships/slide" Target="slides/slide93.xml"/><Relationship Id="rId27" Type="http://schemas.openxmlformats.org/officeDocument/2006/relationships/slide" Target="slides/slide99.xml"/><Relationship Id="rId30" Type="http://schemas.openxmlformats.org/officeDocument/2006/relationships/slide" Target="slides/slide114.xml"/><Relationship Id="rId8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 Kawash" userId="5de9c24a-69a9-4b5f-9e81-ea4a499e574b" providerId="ADAL" clId="{68093A5C-7005-4928-A18B-34683FCA287D}"/>
    <pc:docChg chg="undo custSel modSld">
      <pc:chgData name="Jalal Kawash" userId="5de9c24a-69a9-4b5f-9e81-ea4a499e574b" providerId="ADAL" clId="{68093A5C-7005-4928-A18B-34683FCA287D}" dt="2023-02-13T23:42:31.716" v="19" actId="478"/>
      <pc:docMkLst>
        <pc:docMk/>
      </pc:docMkLst>
      <pc:sldChg chg="delSp mod delAnim">
        <pc:chgData name="Jalal Kawash" userId="5de9c24a-69a9-4b5f-9e81-ea4a499e574b" providerId="ADAL" clId="{68093A5C-7005-4928-A18B-34683FCA287D}" dt="2023-02-13T23:39:51.392" v="0" actId="478"/>
        <pc:sldMkLst>
          <pc:docMk/>
          <pc:sldMk cId="0" sldId="298"/>
        </pc:sldMkLst>
        <pc:grpChg chg="del">
          <ac:chgData name="Jalal Kawash" userId="5de9c24a-69a9-4b5f-9e81-ea4a499e574b" providerId="ADAL" clId="{68093A5C-7005-4928-A18B-34683FCA287D}" dt="2023-02-13T23:39:51.392" v="0" actId="478"/>
          <ac:grpSpMkLst>
            <pc:docMk/>
            <pc:sldMk cId="0" sldId="298"/>
            <ac:grpSpMk id="5" creationId="{00000000-0000-0000-0000-000000000000}"/>
          </ac:grpSpMkLst>
        </pc:grpChg>
      </pc:sldChg>
      <pc:sldChg chg="addSp delSp mod addAnim delAnim">
        <pc:chgData name="Jalal Kawash" userId="5de9c24a-69a9-4b5f-9e81-ea4a499e574b" providerId="ADAL" clId="{68093A5C-7005-4928-A18B-34683FCA287D}" dt="2023-02-13T23:40:18.113" v="3" actId="478"/>
        <pc:sldMkLst>
          <pc:docMk/>
          <pc:sldMk cId="0" sldId="303"/>
        </pc:sldMkLst>
        <pc:grpChg chg="add del">
          <ac:chgData name="Jalal Kawash" userId="5de9c24a-69a9-4b5f-9e81-ea4a499e574b" providerId="ADAL" clId="{68093A5C-7005-4928-A18B-34683FCA287D}" dt="2023-02-13T23:40:18.113" v="3" actId="478"/>
          <ac:grpSpMkLst>
            <pc:docMk/>
            <pc:sldMk cId="0" sldId="303"/>
            <ac:grpSpMk id="8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0:29.082" v="4" actId="478"/>
        <pc:sldMkLst>
          <pc:docMk/>
          <pc:sldMk cId="0" sldId="314"/>
        </pc:sldMkLst>
        <pc:grpChg chg="del">
          <ac:chgData name="Jalal Kawash" userId="5de9c24a-69a9-4b5f-9e81-ea4a499e574b" providerId="ADAL" clId="{68093A5C-7005-4928-A18B-34683FCA287D}" dt="2023-02-13T23:40:29.082" v="4" actId="478"/>
          <ac:grpSpMkLst>
            <pc:docMk/>
            <pc:sldMk cId="0" sldId="314"/>
            <ac:grpSpMk id="5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0:32.341" v="5" actId="478"/>
        <pc:sldMkLst>
          <pc:docMk/>
          <pc:sldMk cId="0" sldId="316"/>
        </pc:sldMkLst>
        <pc:grpChg chg="del">
          <ac:chgData name="Jalal Kawash" userId="5de9c24a-69a9-4b5f-9e81-ea4a499e574b" providerId="ADAL" clId="{68093A5C-7005-4928-A18B-34683FCA287D}" dt="2023-02-13T23:40:32.341" v="5" actId="478"/>
          <ac:grpSpMkLst>
            <pc:docMk/>
            <pc:sldMk cId="0" sldId="316"/>
            <ac:grpSpMk id="5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2:10.946" v="16" actId="478"/>
        <pc:sldMkLst>
          <pc:docMk/>
          <pc:sldMk cId="0" sldId="335"/>
        </pc:sldMkLst>
        <pc:grpChg chg="del">
          <ac:chgData name="Jalal Kawash" userId="5de9c24a-69a9-4b5f-9e81-ea4a499e574b" providerId="ADAL" clId="{68093A5C-7005-4928-A18B-34683FCA287D}" dt="2023-02-13T23:42:10.946" v="16" actId="478"/>
          <ac:grpSpMkLst>
            <pc:docMk/>
            <pc:sldMk cId="0" sldId="335"/>
            <ac:grpSpMk id="5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2:25.561" v="18" actId="478"/>
        <pc:sldMkLst>
          <pc:docMk/>
          <pc:sldMk cId="0" sldId="350"/>
        </pc:sldMkLst>
        <pc:grpChg chg="del">
          <ac:chgData name="Jalal Kawash" userId="5de9c24a-69a9-4b5f-9e81-ea4a499e574b" providerId="ADAL" clId="{68093A5C-7005-4928-A18B-34683FCA287D}" dt="2023-02-13T23:42:25.561" v="18" actId="478"/>
          <ac:grpSpMkLst>
            <pc:docMk/>
            <pc:sldMk cId="0" sldId="350"/>
            <ac:grpSpMk id="5" creationId="{00000000-0000-0000-0000-000000000000}"/>
          </ac:grpSpMkLst>
        </pc:grpChg>
      </pc:sldChg>
      <pc:sldChg chg="delSp modSp mod delAnim">
        <pc:chgData name="Jalal Kawash" userId="5de9c24a-69a9-4b5f-9e81-ea4a499e574b" providerId="ADAL" clId="{68093A5C-7005-4928-A18B-34683FCA287D}" dt="2023-02-13T23:40:44.775" v="7" actId="478"/>
        <pc:sldMkLst>
          <pc:docMk/>
          <pc:sldMk cId="0" sldId="401"/>
        </pc:sldMkLst>
        <pc:spChg chg="mod topLvl">
          <ac:chgData name="Jalal Kawash" userId="5de9c24a-69a9-4b5f-9e81-ea4a499e574b" providerId="ADAL" clId="{68093A5C-7005-4928-A18B-34683FCA287D}" dt="2023-02-13T23:40:44.775" v="7" actId="478"/>
          <ac:spMkLst>
            <pc:docMk/>
            <pc:sldMk cId="0" sldId="401"/>
            <ac:spMk id="24" creationId="{00000000-0000-0000-0000-000000000000}"/>
          </ac:spMkLst>
        </pc:spChg>
        <pc:grpChg chg="del">
          <ac:chgData name="Jalal Kawash" userId="5de9c24a-69a9-4b5f-9e81-ea4a499e574b" providerId="ADAL" clId="{68093A5C-7005-4928-A18B-34683FCA287D}" dt="2023-02-13T23:40:44.775" v="7" actId="478"/>
          <ac:grpSpMkLst>
            <pc:docMk/>
            <pc:sldMk cId="0" sldId="401"/>
            <ac:grpSpMk id="22" creationId="{00000000-0000-0000-0000-000000000000}"/>
          </ac:grpSpMkLst>
        </pc:grpChg>
        <pc:picChg chg="del topLvl">
          <ac:chgData name="Jalal Kawash" userId="5de9c24a-69a9-4b5f-9e81-ea4a499e574b" providerId="ADAL" clId="{68093A5C-7005-4928-A18B-34683FCA287D}" dt="2023-02-13T23:40:44.775" v="7" actId="478"/>
          <ac:picMkLst>
            <pc:docMk/>
            <pc:sldMk cId="0" sldId="401"/>
            <ac:picMk id="23" creationId="{00000000-0000-0000-0000-000000000000}"/>
          </ac:picMkLst>
        </pc:picChg>
      </pc:sldChg>
      <pc:sldChg chg="delSp mod delAnim">
        <pc:chgData name="Jalal Kawash" userId="5de9c24a-69a9-4b5f-9e81-ea4a499e574b" providerId="ADAL" clId="{68093A5C-7005-4928-A18B-34683FCA287D}" dt="2023-02-13T23:41:20.436" v="11" actId="478"/>
        <pc:sldMkLst>
          <pc:docMk/>
          <pc:sldMk cId="0" sldId="420"/>
        </pc:sldMkLst>
        <pc:grpChg chg="del">
          <ac:chgData name="Jalal Kawash" userId="5de9c24a-69a9-4b5f-9e81-ea4a499e574b" providerId="ADAL" clId="{68093A5C-7005-4928-A18B-34683FCA287D}" dt="2023-02-13T23:41:20.436" v="11" actId="478"/>
          <ac:grpSpMkLst>
            <pc:docMk/>
            <pc:sldMk cId="0" sldId="420"/>
            <ac:grpSpMk id="5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53.458" v="15" actId="478"/>
        <pc:sldMkLst>
          <pc:docMk/>
          <pc:sldMk cId="0" sldId="436"/>
        </pc:sldMkLst>
        <pc:grpChg chg="del">
          <ac:chgData name="Jalal Kawash" userId="5de9c24a-69a9-4b5f-9e81-ea4a499e574b" providerId="ADAL" clId="{68093A5C-7005-4928-A18B-34683FCA287D}" dt="2023-02-13T23:41:53.458" v="15" actId="478"/>
          <ac:grpSpMkLst>
            <pc:docMk/>
            <pc:sldMk cId="0" sldId="436"/>
            <ac:grpSpMk id="16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47.043" v="14" actId="478"/>
        <pc:sldMkLst>
          <pc:docMk/>
          <pc:sldMk cId="0" sldId="459"/>
        </pc:sldMkLst>
        <pc:grpChg chg="del">
          <ac:chgData name="Jalal Kawash" userId="5de9c24a-69a9-4b5f-9e81-ea4a499e574b" providerId="ADAL" clId="{68093A5C-7005-4928-A18B-34683FCA287D}" dt="2023-02-13T23:41:47.043" v="14" actId="478"/>
          <ac:grpSpMkLst>
            <pc:docMk/>
            <pc:sldMk cId="0" sldId="459"/>
            <ac:grpSpMk id="5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2:18.735" v="17" actId="478"/>
        <pc:sldMkLst>
          <pc:docMk/>
          <pc:sldMk cId="0" sldId="463"/>
        </pc:sldMkLst>
        <pc:grpChg chg="del">
          <ac:chgData name="Jalal Kawash" userId="5de9c24a-69a9-4b5f-9e81-ea4a499e574b" providerId="ADAL" clId="{68093A5C-7005-4928-A18B-34683FCA287D}" dt="2023-02-13T23:42:18.735" v="17" actId="478"/>
          <ac:grpSpMkLst>
            <pc:docMk/>
            <pc:sldMk cId="0" sldId="463"/>
            <ac:grpSpMk id="5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2:31.716" v="19" actId="478"/>
        <pc:sldMkLst>
          <pc:docMk/>
          <pc:sldMk cId="0" sldId="465"/>
        </pc:sldMkLst>
        <pc:grpChg chg="del">
          <ac:chgData name="Jalal Kawash" userId="5de9c24a-69a9-4b5f-9e81-ea4a499e574b" providerId="ADAL" clId="{68093A5C-7005-4928-A18B-34683FCA287D}" dt="2023-02-13T23:42:31.716" v="19" actId="478"/>
          <ac:grpSpMkLst>
            <pc:docMk/>
            <pc:sldMk cId="0" sldId="465"/>
            <ac:grpSpMk id="9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00.195" v="8" actId="478"/>
        <pc:sldMkLst>
          <pc:docMk/>
          <pc:sldMk cId="444048997" sldId="472"/>
        </pc:sldMkLst>
        <pc:grpChg chg="del">
          <ac:chgData name="Jalal Kawash" userId="5de9c24a-69a9-4b5f-9e81-ea4a499e574b" providerId="ADAL" clId="{68093A5C-7005-4928-A18B-34683FCA287D}" dt="2023-02-13T23:41:00.195" v="8" actId="478"/>
          <ac:grpSpMkLst>
            <pc:docMk/>
            <pc:sldMk cId="444048997" sldId="472"/>
            <ac:grpSpMk id="10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10.051" v="9" actId="478"/>
        <pc:sldMkLst>
          <pc:docMk/>
          <pc:sldMk cId="3919586019" sldId="474"/>
        </pc:sldMkLst>
        <pc:grpChg chg="del">
          <ac:chgData name="Jalal Kawash" userId="5de9c24a-69a9-4b5f-9e81-ea4a499e574b" providerId="ADAL" clId="{68093A5C-7005-4928-A18B-34683FCA287D}" dt="2023-02-13T23:41:10.051" v="9" actId="478"/>
          <ac:grpSpMkLst>
            <pc:docMk/>
            <pc:sldMk cId="3919586019" sldId="474"/>
            <ac:grpSpMk id="9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39.120" v="12" actId="478"/>
        <pc:sldMkLst>
          <pc:docMk/>
          <pc:sldMk cId="270720018" sldId="495"/>
        </pc:sldMkLst>
        <pc:grpChg chg="del">
          <ac:chgData name="Jalal Kawash" userId="5de9c24a-69a9-4b5f-9e81-ea4a499e574b" providerId="ADAL" clId="{68093A5C-7005-4928-A18B-34683FCA287D}" dt="2023-02-13T23:41:39.120" v="12" actId="478"/>
          <ac:grpSpMkLst>
            <pc:docMk/>
            <pc:sldMk cId="270720018" sldId="495"/>
            <ac:grpSpMk id="26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17.658" v="10" actId="478"/>
        <pc:sldMkLst>
          <pc:docMk/>
          <pc:sldMk cId="2012732264" sldId="498"/>
        </pc:sldMkLst>
        <pc:grpChg chg="del">
          <ac:chgData name="Jalal Kawash" userId="5de9c24a-69a9-4b5f-9e81-ea4a499e574b" providerId="ADAL" clId="{68093A5C-7005-4928-A18B-34683FCA287D}" dt="2023-02-13T23:41:17.658" v="10" actId="478"/>
          <ac:grpSpMkLst>
            <pc:docMk/>
            <pc:sldMk cId="2012732264" sldId="498"/>
            <ac:grpSpMk id="37" creationId="{00000000-0000-0000-0000-000000000000}"/>
          </ac:grpSpMkLst>
        </pc:grpChg>
      </pc:sldChg>
      <pc:sldChg chg="delSp mod delAnim">
        <pc:chgData name="Jalal Kawash" userId="5de9c24a-69a9-4b5f-9e81-ea4a499e574b" providerId="ADAL" clId="{68093A5C-7005-4928-A18B-34683FCA287D}" dt="2023-02-13T23:41:44.933" v="13" actId="478"/>
        <pc:sldMkLst>
          <pc:docMk/>
          <pc:sldMk cId="1666433726" sldId="501"/>
        </pc:sldMkLst>
        <pc:grpChg chg="del">
          <ac:chgData name="Jalal Kawash" userId="5de9c24a-69a9-4b5f-9e81-ea4a499e574b" providerId="ADAL" clId="{68093A5C-7005-4928-A18B-34683FCA287D}" dt="2023-02-13T23:41:44.933" v="13" actId="478"/>
          <ac:grpSpMkLst>
            <pc:docMk/>
            <pc:sldMk cId="1666433726" sldId="501"/>
            <ac:grpSpMk id="5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EB359-4826-476F-B51F-23B77BB064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418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4268FD4-BB3E-4FD4-981E-15768DDF96D3}" type="datetimeFigureOut">
              <a:rPr lang="en-US"/>
              <a:pPr>
                <a:defRPr/>
              </a:pPr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AFBFE-F2FA-469E-B9A6-8FF55280C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982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AFBFE-F2FA-469E-B9A6-8FF55280C00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AFBFE-F2FA-469E-B9A6-8FF55280C003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5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AFBFE-F2FA-469E-B9A6-8FF55280C003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92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79AE711-36A1-4530-A9AB-67D23F7274B9}" type="slidenum">
              <a:rPr lang="en-US" altLang="en-US" sz="1300">
                <a:latin typeface="Times New Roman" charset="0"/>
              </a:rPr>
              <a:pPr/>
              <a:t>76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8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79AE711-36A1-4530-A9AB-67D23F7274B9}" type="slidenum">
              <a:rPr lang="en-US" altLang="en-US" sz="1300">
                <a:latin typeface="Times New Roman" charset="0"/>
              </a:rPr>
              <a:pPr/>
              <a:t>77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61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00687E0-87DA-4AE7-8EF3-F2E39C182B58}" type="slidenum">
              <a:rPr lang="en-US" altLang="en-US" sz="1300">
                <a:latin typeface="Times New Roman" charset="0"/>
              </a:rPr>
              <a:pPr/>
              <a:t>78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19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00687E0-87DA-4AE7-8EF3-F2E39C182B58}" type="slidenum">
              <a:rPr lang="en-US" altLang="en-US" sz="1300">
                <a:latin typeface="Times New Roman" charset="0"/>
              </a:rPr>
              <a:pPr/>
              <a:t>79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81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00687E0-87DA-4AE7-8EF3-F2E39C182B58}" type="slidenum">
              <a:rPr lang="en-US" altLang="en-US" sz="1300">
                <a:latin typeface="Times New Roman" charset="0"/>
              </a:rPr>
              <a:pPr/>
              <a:t>80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55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E6D27-EECC-4AE3-9CB5-0DA87402E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55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42511-6C78-44A5-B534-916FA14247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0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FBFE1-4DFE-4111-B41D-FD2CA572D9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65FB0D-7C31-4AC1-BB3C-F2A4F6B81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0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19BE8C-8036-44E5-9FD3-DDBE44717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77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D077F1-830D-4FE3-85CE-5278EC590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44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C9CE4-621D-4C64-8335-CBC50D77D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67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ADC2E1-C582-48AC-89B6-4B42E03C3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51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85B52-80CD-4788-8EAA-54C406A32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99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C8CEE-6D4C-40D9-A9F5-DF6088384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3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F20D1-10FE-4DF1-AA12-16BC70861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5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ECC4E8-89FD-4AA2-B9B5-B3D05738D1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89" r:id="rId5"/>
    <p:sldLayoutId id="214748379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CPSC 559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/>
              <a:t>Module 2: Concurrency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Jalal Kawash</a:t>
            </a:r>
          </a:p>
        </p:txBody>
      </p:sp>
    </p:spTree>
    <p:extLst>
      <p:ext uri="{BB962C8B-B14F-4D97-AF65-F5344CB8AC3E}">
        <p14:creationId xmlns:p14="http://schemas.microsoft.com/office/powerpoint/2010/main" val="17172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Threads versus Processes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2100263"/>
            <a:ext cx="7145338" cy="3957637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Threads (same address space) are not protected from each other</a:t>
            </a:r>
          </a:p>
          <a:p>
            <a:pPr marL="990600" lvl="1" indent="-533400" eaLnBrk="1" hangingPunct="1"/>
            <a:r>
              <a:rPr lang="en-US" altLang="en-US"/>
              <a:t>Require care from developers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Context switching is cheaper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990600" lvl="1" indent="-533400" eaLnBrk="1" hangingPunct="1"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5467350"/>
          </a:xfrm>
        </p:spPr>
        <p:txBody>
          <a:bodyPr/>
          <a:lstStyle/>
          <a:p>
            <a:pPr algn="l">
              <a:defRPr/>
            </a:pPr>
            <a:r>
              <a:rPr lang="en-CA" dirty="0"/>
              <a:t>At the end of this part, you will be able to: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Understand the roles of client and server processes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List the transparency types guaranteed by client processes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Differentiate and contrast between stateless and </a:t>
            </a:r>
            <a:r>
              <a:rPr lang="en-CA" dirty="0" err="1"/>
              <a:t>statefull</a:t>
            </a:r>
            <a:r>
              <a:rPr lang="en-CA" dirty="0"/>
              <a:t> servers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Discuss object activation by servers in terms of different </a:t>
            </a:r>
            <a:r>
              <a:rPr lang="en-CA"/>
              <a:t>design choices</a:t>
            </a:r>
            <a:endParaRPr lang="en-CA" dirty="0"/>
          </a:p>
          <a:p>
            <a:pPr marL="514350" indent="-514350" algn="l">
              <a:buFont typeface="+mj-lt"/>
              <a:buAutoNum type="arabicPeriod"/>
              <a:defRPr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Clients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744663"/>
            <a:ext cx="7145337" cy="436245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Main role of clients is:</a:t>
            </a:r>
          </a:p>
          <a:p>
            <a:pPr marL="990600" lvl="1" indent="-533400" eaLnBrk="1" hangingPunct="1"/>
            <a:r>
              <a:rPr lang="en-US" altLang="en-US" dirty="0"/>
              <a:t>User Interface (UI)</a:t>
            </a:r>
          </a:p>
          <a:p>
            <a:pPr marL="990600" lvl="1" indent="-533400" eaLnBrk="1" hangingPunct="1"/>
            <a:r>
              <a:rPr lang="en-US" altLang="en-US" dirty="0"/>
              <a:t>Client-side software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UI:</a:t>
            </a:r>
          </a:p>
          <a:p>
            <a:pPr marL="990600" lvl="1" indent="-533400" eaLnBrk="1" hangingPunct="1"/>
            <a:r>
              <a:rPr lang="en-US" altLang="en-US" dirty="0"/>
              <a:t>Major task</a:t>
            </a:r>
          </a:p>
          <a:p>
            <a:pPr marL="990600" lvl="1" indent="-533400" eaLnBrk="1" hangingPunct="1"/>
            <a:r>
              <a:rPr lang="en-US" altLang="en-US" dirty="0"/>
              <a:t>Need not be graphical (GUI)</a:t>
            </a:r>
          </a:p>
          <a:p>
            <a:pPr marL="990600" lvl="1" indent="-533400" eaLnBrk="1" hangingPunct="1"/>
            <a:r>
              <a:rPr lang="en-US" altLang="en-US" dirty="0"/>
              <a:t>Not all clients have UI</a:t>
            </a:r>
          </a:p>
          <a:p>
            <a:pPr marL="990600" lvl="1" indent="-533400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101</a:t>
            </a:fld>
            <a:endParaRPr lang="en-US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Client-Side Software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981200"/>
            <a:ext cx="7561263" cy="399256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UI is a small part of the client-side S/W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Client S/W includes:</a:t>
            </a:r>
          </a:p>
          <a:p>
            <a:pPr marL="990600" lvl="1" indent="-533400" eaLnBrk="1" hangingPunct="1"/>
            <a:r>
              <a:rPr lang="en-US" altLang="en-US"/>
              <a:t>Local processing</a:t>
            </a:r>
          </a:p>
          <a:p>
            <a:pPr marL="990600" lvl="1" indent="-533400" eaLnBrk="1" hangingPunct="1"/>
            <a:r>
              <a:rPr lang="en-US" altLang="en-US"/>
              <a:t>Communication facilities</a:t>
            </a:r>
          </a:p>
          <a:p>
            <a:pPr marL="990600" lvl="1" indent="-533400" eaLnBrk="1" hangingPunct="1"/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Client S/W should provide replication transparency when sever is replicated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102</a:t>
            </a:fld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Client-Side Software for Distribution Transparency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56754"/>
            <a:ext cx="9144000" cy="7964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Transparent replication of a remote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103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F3112-058D-5587-82A8-1A14E4736068}"/>
              </a:ext>
            </a:extLst>
          </p:cNvPr>
          <p:cNvGrpSpPr/>
          <p:nvPr/>
        </p:nvGrpSpPr>
        <p:grpSpPr>
          <a:xfrm>
            <a:off x="6421924" y="2399170"/>
            <a:ext cx="902329" cy="1143000"/>
            <a:chOff x="6467191" y="1312754"/>
            <a:chExt cx="902329" cy="1143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D95188-9B6D-B69C-F760-AB11035E20DA}"/>
                </a:ext>
              </a:extLst>
            </p:cNvPr>
            <p:cNvSpPr/>
            <p:nvPr/>
          </p:nvSpPr>
          <p:spPr bwMode="auto">
            <a:xfrm>
              <a:off x="6553199" y="1312754"/>
              <a:ext cx="816321" cy="1143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B69BA3-7133-7ABC-87F8-AB151F6FF921}"/>
                </a:ext>
              </a:extLst>
            </p:cNvPr>
            <p:cNvSpPr/>
            <p:nvPr/>
          </p:nvSpPr>
          <p:spPr bwMode="auto">
            <a:xfrm>
              <a:off x="6467191" y="1537202"/>
              <a:ext cx="172015" cy="66316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786546-6F5D-DA22-BC12-690CF9B12C4D}"/>
              </a:ext>
            </a:extLst>
          </p:cNvPr>
          <p:cNvGrpSpPr/>
          <p:nvPr/>
        </p:nvGrpSpPr>
        <p:grpSpPr>
          <a:xfrm>
            <a:off x="6421924" y="4310665"/>
            <a:ext cx="902329" cy="1143000"/>
            <a:chOff x="6467191" y="1312754"/>
            <a:chExt cx="902329" cy="1143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E3063F-85E3-0607-CE6C-A773A0338407}"/>
                </a:ext>
              </a:extLst>
            </p:cNvPr>
            <p:cNvSpPr/>
            <p:nvPr/>
          </p:nvSpPr>
          <p:spPr bwMode="auto">
            <a:xfrm>
              <a:off x="6553199" y="1312754"/>
              <a:ext cx="816321" cy="1143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923972-9793-5438-AEC4-50FFCAEE205E}"/>
                </a:ext>
              </a:extLst>
            </p:cNvPr>
            <p:cNvSpPr/>
            <p:nvPr/>
          </p:nvSpPr>
          <p:spPr bwMode="auto">
            <a:xfrm>
              <a:off x="6467191" y="1537202"/>
              <a:ext cx="172015" cy="66316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376D5F-F5BF-CECE-1ECA-754FF2EE1E71}"/>
              </a:ext>
            </a:extLst>
          </p:cNvPr>
          <p:cNvSpPr txBox="1"/>
          <p:nvPr/>
        </p:nvSpPr>
        <p:spPr>
          <a:xfrm>
            <a:off x="6330800" y="1674457"/>
            <a:ext cx="12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Replicated</a:t>
            </a:r>
          </a:p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C30D9-1771-A083-B5A3-AC2FF5405834}"/>
              </a:ext>
            </a:extLst>
          </p:cNvPr>
          <p:cNvSpPr txBox="1"/>
          <p:nvPr/>
        </p:nvSpPr>
        <p:spPr>
          <a:xfrm>
            <a:off x="7533056" y="2711376"/>
            <a:ext cx="110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</a:t>
            </a:r>
          </a:p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E647D-F22D-550E-A549-980706A75B60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 flipV="1">
            <a:off x="6593939" y="2970670"/>
            <a:ext cx="939117" cy="63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2BD1EB-CA41-D203-3EE7-C5732C3C52E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6679946" y="3357707"/>
            <a:ext cx="1403518" cy="1485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EBC337-A871-D98E-B997-88A2009ADDE6}"/>
              </a:ext>
            </a:extLst>
          </p:cNvPr>
          <p:cNvGrpSpPr/>
          <p:nvPr/>
        </p:nvGrpSpPr>
        <p:grpSpPr>
          <a:xfrm>
            <a:off x="3298478" y="3080912"/>
            <a:ext cx="902329" cy="1143000"/>
            <a:chOff x="6467191" y="1312754"/>
            <a:chExt cx="902329" cy="11430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49CE61C-A035-057F-BD90-6285EF2FFD78}"/>
                </a:ext>
              </a:extLst>
            </p:cNvPr>
            <p:cNvSpPr/>
            <p:nvPr/>
          </p:nvSpPr>
          <p:spPr bwMode="auto">
            <a:xfrm>
              <a:off x="6553199" y="1312754"/>
              <a:ext cx="816321" cy="114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F9E29E-6C4D-52B7-8AB6-383A7C29694F}"/>
                </a:ext>
              </a:extLst>
            </p:cNvPr>
            <p:cNvSpPr/>
            <p:nvPr/>
          </p:nvSpPr>
          <p:spPr bwMode="auto">
            <a:xfrm>
              <a:off x="6467191" y="1537202"/>
              <a:ext cx="172015" cy="66316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C282A7-4896-AED6-36A4-07A2BB9C9E3D}"/>
              </a:ext>
            </a:extLst>
          </p:cNvPr>
          <p:cNvSpPr txBox="1"/>
          <p:nvPr/>
        </p:nvSpPr>
        <p:spPr>
          <a:xfrm>
            <a:off x="3455090" y="422391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F35ED4-111B-2989-B1D0-F070765E6CF7}"/>
              </a:ext>
            </a:extLst>
          </p:cNvPr>
          <p:cNvCxnSpPr/>
          <p:nvPr/>
        </p:nvCxnSpPr>
        <p:spPr bwMode="auto">
          <a:xfrm>
            <a:off x="1186004" y="3636944"/>
            <a:ext cx="20098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6C5F43-D90E-650F-D8C4-69A15BE3C45F}"/>
              </a:ext>
            </a:extLst>
          </p:cNvPr>
          <p:cNvSpPr txBox="1"/>
          <p:nvPr/>
        </p:nvSpPr>
        <p:spPr>
          <a:xfrm>
            <a:off x="1565549" y="2941605"/>
            <a:ext cx="121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</a:p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</a:t>
            </a:r>
            <a:r>
              <a:rPr lang="en-CA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231764-CBC4-3959-4F28-10EB0EC50729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 bwMode="auto">
          <a:xfrm flipV="1">
            <a:off x="4200807" y="2955202"/>
            <a:ext cx="2221117" cy="6972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DA0DD2-6056-8137-9711-627E01326634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 bwMode="auto">
          <a:xfrm>
            <a:off x="4200807" y="3652412"/>
            <a:ext cx="2221117" cy="12142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77F373-6ADE-849A-4977-18CEF160B4CC}"/>
              </a:ext>
            </a:extLst>
          </p:cNvPr>
          <p:cNvSpPr txBox="1"/>
          <p:nvPr/>
        </p:nvSpPr>
        <p:spPr>
          <a:xfrm>
            <a:off x="5203527" y="290973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727805-ECBF-2530-0664-8B3F647A5849}"/>
              </a:ext>
            </a:extLst>
          </p:cNvPr>
          <p:cNvSpPr txBox="1"/>
          <p:nvPr/>
        </p:nvSpPr>
        <p:spPr>
          <a:xfrm>
            <a:off x="4984032" y="4252922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1BB9A1-E733-740D-E1FD-CEF4256DA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528908" y="3376364"/>
            <a:ext cx="3969200" cy="211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703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2" grpId="0"/>
      <p:bldP spid="3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Client S/W - Transparency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981200"/>
            <a:ext cx="7561263" cy="399256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Clients can guarantee:</a:t>
            </a:r>
          </a:p>
          <a:p>
            <a:pPr marL="990600" lvl="1" indent="-533400" eaLnBrk="1" hangingPunct="1"/>
            <a:r>
              <a:rPr lang="en-US" altLang="en-US" dirty="0"/>
              <a:t>Distribution,</a:t>
            </a:r>
          </a:p>
          <a:p>
            <a:pPr marL="990600" lvl="1" indent="-533400" eaLnBrk="1" hangingPunct="1"/>
            <a:r>
              <a:rPr lang="en-US" altLang="en-US" dirty="0"/>
              <a:t>Access, and</a:t>
            </a:r>
          </a:p>
          <a:p>
            <a:pPr marL="990600" lvl="1" indent="-533400" eaLnBrk="1" hangingPunct="1"/>
            <a:r>
              <a:rPr lang="en-US" altLang="en-US" dirty="0"/>
              <a:t>Failure transparency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How about:</a:t>
            </a:r>
          </a:p>
          <a:p>
            <a:pPr marL="990600" lvl="1" indent="-533400" eaLnBrk="1" hangingPunct="1"/>
            <a:r>
              <a:rPr lang="en-US" altLang="en-US" dirty="0"/>
              <a:t>Concurrency?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dirty="0"/>
          </a:p>
          <a:p>
            <a:pPr marL="990600" lvl="1" indent="-533400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104</a:t>
            </a:fld>
            <a:endParaRPr lang="en-US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Servers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163638"/>
            <a:ext cx="7145337" cy="494347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 process implementing a service for clients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Server waits for client requests, service them, and repeats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Can be </a:t>
            </a:r>
            <a:r>
              <a:rPr lang="en-US" altLang="en-US" b="1"/>
              <a:t>Sequential</a:t>
            </a:r>
            <a:r>
              <a:rPr lang="en-US" altLang="en-US"/>
              <a:t> or </a:t>
            </a:r>
            <a:r>
              <a:rPr lang="en-US" altLang="en-US" b="1"/>
              <a:t>Concurrent</a:t>
            </a: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Clients send requests to an endpoint (port) at the server machine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What if the server is assigned a dynamic port?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105</a:t>
            </a:fld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Stateless versus Stateful Servers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804988"/>
            <a:ext cx="7145337" cy="430212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b="1"/>
              <a:t>Stateless</a:t>
            </a:r>
            <a:r>
              <a:rPr lang="en-US" altLang="en-US"/>
              <a:t>: do not keep information on clients’ state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b="1"/>
              <a:t>Stateful</a:t>
            </a:r>
            <a:r>
              <a:rPr lang="en-US" altLang="en-US"/>
              <a:t>: maintain client’s state between different requests:</a:t>
            </a:r>
          </a:p>
          <a:p>
            <a:pPr marL="990600" lvl="1" indent="-533400" eaLnBrk="1" hangingPunct="1"/>
            <a:r>
              <a:rPr lang="en-US" altLang="en-US"/>
              <a:t>Context, transactions, user preferences, login?</a:t>
            </a:r>
          </a:p>
          <a:p>
            <a:pPr marL="990600" lvl="1" indent="-533400" eaLnBrk="1" hangingPunct="1"/>
            <a:r>
              <a:rPr lang="en-US" altLang="en-US"/>
              <a:t>Cookies</a:t>
            </a:r>
          </a:p>
          <a:p>
            <a:pPr marL="990600" lvl="1" indent="-533400" eaLnBrk="1" hangingPunct="1"/>
            <a:endParaRPr lang="en-US" altLang="en-US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106</a:t>
            </a:fld>
            <a:endParaRPr lang="en-US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Object Servers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804988"/>
            <a:ext cx="7145337" cy="430212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Tailored for distributed objects support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Provide environment for objects</a:t>
            </a:r>
          </a:p>
          <a:p>
            <a:pPr marL="990600" lvl="1" indent="-533400" eaLnBrk="1" hangingPunct="1"/>
            <a:r>
              <a:rPr lang="en-US" altLang="en-US" dirty="0"/>
              <a:t>Not a service by itself (government)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Services are provided by objects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Easy to add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107</a:t>
            </a:fld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Activation Policies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804988"/>
            <a:ext cx="7145337" cy="430212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Decisions on how to invoke objects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All objects are alike</a:t>
            </a:r>
          </a:p>
          <a:p>
            <a:pPr marL="990600" lvl="1" indent="-533400" eaLnBrk="1" hangingPunct="1"/>
            <a:r>
              <a:rPr lang="en-US" altLang="en-US"/>
              <a:t>Inflexible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Objects differ and require different policies</a:t>
            </a:r>
          </a:p>
          <a:p>
            <a:pPr marL="990600" lvl="1" indent="-533400" eaLnBrk="1" hangingPunct="1"/>
            <a:r>
              <a:rPr lang="en-US" altLang="en-US"/>
              <a:t>Object type</a:t>
            </a:r>
          </a:p>
          <a:p>
            <a:pPr marL="990600" lvl="1" indent="-533400" eaLnBrk="1" hangingPunct="1"/>
            <a:r>
              <a:rPr lang="en-US" altLang="en-US"/>
              <a:t>Memory allocation</a:t>
            </a:r>
          </a:p>
          <a:p>
            <a:pPr marL="990600" lvl="1" indent="-533400" eaLnBrk="1" hangingPunct="1"/>
            <a:r>
              <a:rPr lang="en-US" altLang="en-US"/>
              <a:t>Threading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108</a:t>
            </a:fld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Transient Objects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804988"/>
            <a:ext cx="7145337" cy="430212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Create at the first invocation request and destroy when clients are no longer bound to it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Create all transient objects when server is initialized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Server resources?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Invocation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109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Threads versus Processes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2266950"/>
            <a:ext cx="7145338" cy="379095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Traditional process executes a system call, it must block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 thread executes a system call, peer threads may still proceed</a:t>
            </a:r>
          </a:p>
          <a:p>
            <a:pPr marL="990600" lvl="1" indent="-533400" eaLnBrk="1" hangingPunct="1"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Memory Allocation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2197100"/>
            <a:ext cx="7145337" cy="391001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Each object has its own memory segment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Objects can share memory segments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dirty="0"/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Security?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Memory resources?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110</a:t>
            </a:fld>
            <a:endParaRPr lang="en-US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Threads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738" y="1804988"/>
            <a:ext cx="7145337" cy="430212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One thread in the server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Several threads in the server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Separate thread for each object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Separate thread for each request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Concurrent access?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On-demand threads or thread-pools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111</a:t>
            </a:fld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850" y="2498725"/>
            <a:ext cx="4114800" cy="1143000"/>
          </a:xfrm>
        </p:spPr>
        <p:txBody>
          <a:bodyPr/>
          <a:lstStyle/>
          <a:p>
            <a:r>
              <a:rPr lang="en-US" altLang="en-US" sz="4000"/>
              <a:t>A Multithreaded Server in Java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5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114800" cy="1143000"/>
          </a:xfrm>
        </p:spPr>
        <p:txBody>
          <a:bodyPr/>
          <a:lstStyle/>
          <a:p>
            <a:r>
              <a:rPr lang="en-US" altLang="en-US" sz="4000"/>
              <a:t>Multithreaded Server (1)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1850"/>
            <a:ext cx="9144000" cy="5102225"/>
          </a:xfrm>
          <a:noFill/>
        </p:spPr>
        <p:txBody>
          <a:bodyPr/>
          <a:lstStyle/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import java.net.*;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class Server {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public static void main(String a[]) throws IOException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int port = 1969; //my birth year port!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Socket s;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// Create a server socket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ServerSocket ss = new ServerSocket(port);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// daemon like thing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while (true)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  s = ss.accept(); // accept a new client connection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 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new Runner(s).start();</a:t>
            </a:r>
            <a:r>
              <a:rPr lang="en-US" altLang="en-US" sz="1800" b="1">
                <a:latin typeface="Courier New" panose="02070309020205020404" pitchFamily="49" charset="0"/>
              </a:rPr>
              <a:t> // runner thread to serve the client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  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     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1786404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114800" cy="1143000"/>
          </a:xfrm>
        </p:spPr>
        <p:txBody>
          <a:bodyPr/>
          <a:lstStyle/>
          <a:p>
            <a:r>
              <a:rPr lang="en-US" altLang="en-US" sz="4000"/>
              <a:t>Multithreaded Server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1850"/>
            <a:ext cx="9144000" cy="5102225"/>
          </a:xfrm>
          <a:noFill/>
        </p:spPr>
        <p:txBody>
          <a:bodyPr/>
          <a:lstStyle/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import java.io.*;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import java.net.*;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import java.util.*;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public class Runner extends Thread {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private Socket s;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public Runner(Socket s)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this.s = s;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public void run() {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String command = null;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String argument = null;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File rf;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System.out.println("New Thread: " + this.currentThread());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92701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2067" y="1320800"/>
            <a:ext cx="4114800" cy="1143000"/>
          </a:xfrm>
        </p:spPr>
        <p:txBody>
          <a:bodyPr/>
          <a:lstStyle/>
          <a:p>
            <a:r>
              <a:rPr lang="en-US" altLang="en-US" sz="4000" dirty="0"/>
              <a:t>Multithreaded Server (3)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1850"/>
            <a:ext cx="9144000" cy="5102225"/>
          </a:xfrm>
          <a:noFill/>
        </p:spPr>
        <p:txBody>
          <a:bodyPr/>
          <a:lstStyle/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("New Thread: " +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this.currentThread</a:t>
            </a:r>
            <a:r>
              <a:rPr lang="en-US" altLang="en-US" sz="1600" b="1" dirty="0">
                <a:latin typeface="Courier New" panose="02070309020205020404" pitchFamily="49" charset="0"/>
              </a:rPr>
              <a:t>());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// I/O streams for the socket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600" b="1" dirty="0">
                <a:latin typeface="Courier New" panose="02070309020205020404" pitchFamily="49" charset="0"/>
              </a:rPr>
              <a:t> is = null;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PrintStream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os</a:t>
            </a:r>
            <a:r>
              <a:rPr lang="en-US" altLang="en-US" sz="1600" b="1" dirty="0">
                <a:latin typeface="Courier New" panose="02070309020205020404" pitchFamily="49" charset="0"/>
              </a:rPr>
              <a:t> = null;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// Get these I/O streams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try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is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this.s.getInputStream</a:t>
            </a:r>
            <a:r>
              <a:rPr lang="en-US" altLang="en-US" sz="1600" b="1" dirty="0">
                <a:latin typeface="Courier New" panose="02070309020205020404" pitchFamily="49" charset="0"/>
              </a:rPr>
              <a:t>());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os</a:t>
            </a:r>
            <a:r>
              <a:rPr lang="en-US" altLang="en-US" sz="1600" b="1" dirty="0"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PrintStream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this.s.getOutputStream</a:t>
            </a:r>
            <a:r>
              <a:rPr lang="en-US" altLang="en-US" sz="1600" b="1" dirty="0">
                <a:latin typeface="Courier New" panose="02070309020205020404" pitchFamily="49" charset="0"/>
              </a:rPr>
              <a:t>());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// send your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greating</a:t>
            </a:r>
            <a:r>
              <a:rPr lang="en-US" altLang="en-US" sz="1600" b="1" dirty="0">
                <a:latin typeface="Courier New" panose="02070309020205020404" pitchFamily="49" charset="0"/>
              </a:rPr>
              <a:t> to the client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os.println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("Welcome to this wonderful server");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os.flush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// receive the client's request. Example request: 1:source.txt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sz="1600" b="1" dirty="0">
                <a:latin typeface="Courier New" panose="02070309020205020404" pitchFamily="49" charset="0"/>
              </a:rPr>
              <a:t> request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is.readLine</a:t>
            </a:r>
            <a:r>
              <a:rPr lang="en-US" altLang="en-US" sz="1600" b="1" dirty="0">
                <a:latin typeface="Courier New" panose="02070309020205020404" pitchFamily="49" charset="0"/>
              </a:rPr>
              <a:t>(),"$");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request.countTokens</a:t>
            </a:r>
            <a:r>
              <a:rPr lang="en-US" altLang="en-US" sz="1600" b="1" dirty="0">
                <a:latin typeface="Courier New" panose="02070309020205020404" pitchFamily="49" charset="0"/>
              </a:rPr>
              <a:t>() == 2)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  command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request.nextToken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  argument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request.nextToken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("Client's command: " + command + "$" + argument);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}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3113350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114800" cy="1143000"/>
          </a:xfrm>
        </p:spPr>
        <p:txBody>
          <a:bodyPr/>
          <a:lstStyle/>
          <a:p>
            <a:r>
              <a:rPr lang="en-US" altLang="en-US" sz="4000"/>
              <a:t>Multithreaded Server (4)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1850"/>
            <a:ext cx="9144000" cy="5102225"/>
          </a:xfrm>
          <a:noFill/>
        </p:spPr>
        <p:txBody>
          <a:bodyPr/>
          <a:lstStyle/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if (command.equals("1")) { // a file is requested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System.out.println("Client requested transferring: " + argument);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rf = new File(argument);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if (rf.exists()){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  os.println("File Exists; modify the code to transfer it");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else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  os.println("File Does Not Exist ...");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}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// close "this"  connection with the client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this.s.close();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catch (IOException e) {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System.out.println("IO Exception: " + e);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marL="609600" indent="-609600" algn="l"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</a:t>
            </a:r>
          </a:p>
          <a:p>
            <a:pPr marL="609600" indent="-609600" algn="l"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048832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III</a:t>
            </a:r>
          </a:p>
          <a:p>
            <a:pPr eaLnBrk="1" hangingPunct="1"/>
            <a:r>
              <a:rPr lang="en-US" altLang="en-US"/>
              <a:t>Code Migration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E6D27-EECC-4AE3-9CB5-0DA87402EE3E}" type="slidenum">
              <a:rPr lang="en-US" altLang="en-US" smtClean="0"/>
              <a:pPr/>
              <a:t>117</a:t>
            </a:fld>
            <a:endParaRPr lang="en-US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5467350"/>
          </a:xfrm>
        </p:spPr>
        <p:txBody>
          <a:bodyPr/>
          <a:lstStyle/>
          <a:p>
            <a:pPr algn="l">
              <a:defRPr/>
            </a:pPr>
            <a:r>
              <a:rPr lang="en-CA" dirty="0"/>
              <a:t>At the end of this part, you will be able to: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State three motivations for code migration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State the models of code migration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State how processes and resources are bound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State how machines and resources are bound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Match and defend a migration policy for each of the 9 binding combinations</a:t>
            </a:r>
          </a:p>
          <a:p>
            <a:pPr marL="514350" indent="-514350" algn="l">
              <a:buFont typeface="+mj-lt"/>
              <a:buAutoNum type="arabicPeriod"/>
              <a:defRPr/>
            </a:pPr>
            <a:endParaRPr lang="en-CA" dirty="0"/>
          </a:p>
          <a:p>
            <a:pPr marL="514350" indent="-514350" algn="l">
              <a:buFont typeface="+mj-lt"/>
              <a:buAutoNum type="arabicPeriod"/>
              <a:defRPr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118</a:t>
            </a:fld>
            <a:endParaRPr lang="en-US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Motivation – Load Balancing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35100"/>
            <a:ext cx="7632700" cy="482441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Load-Balancing (multiprocessors)</a:t>
            </a:r>
          </a:p>
          <a:p>
            <a:pPr marL="990600" lvl="1" indent="-533400" eaLnBrk="1" hangingPunct="1"/>
            <a:r>
              <a:rPr lang="en-US" altLang="en-US"/>
              <a:t>Move process from an over-utilized CPU to an under-utilized CPU </a:t>
            </a:r>
          </a:p>
          <a:p>
            <a:pPr marL="990600" lvl="1" indent="-533400" eaLnBrk="1" hangingPunct="1"/>
            <a:r>
              <a:rPr lang="en-US" altLang="en-US"/>
              <a:t>Metric: CPU utilization, degree of multiprogramming, ready queue length, …</a:t>
            </a:r>
          </a:p>
          <a:p>
            <a:pPr marL="609600" indent="-609600" algn="l" eaLnBrk="1" hangingPunct="1"/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Load-Balancing (DS)</a:t>
            </a:r>
          </a:p>
          <a:p>
            <a:pPr marL="990600" lvl="1" indent="-533400" eaLnBrk="1" hangingPunct="1"/>
            <a:r>
              <a:rPr lang="en-US" altLang="en-US"/>
              <a:t>not the most important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Thread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935163"/>
            <a:ext cx="7145338" cy="4122737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Threads are provided as a package, including operations to create, destroy, and synchronize them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 package can be implemented as:</a:t>
            </a:r>
          </a:p>
          <a:p>
            <a:pPr marL="990600" lvl="1" indent="-533400" eaLnBrk="1" hangingPunct="1"/>
            <a:r>
              <a:rPr lang="en-US" altLang="en-US"/>
              <a:t>User-level threads</a:t>
            </a:r>
          </a:p>
          <a:p>
            <a:pPr marL="990600" lvl="1" indent="-533400" eaLnBrk="1" hangingPunct="1"/>
            <a:r>
              <a:rPr lang="en-US" altLang="en-US"/>
              <a:t>Kernel threads</a:t>
            </a:r>
          </a:p>
          <a:p>
            <a:pPr marL="990600" lvl="1" indent="-533400" eaLnBrk="1" hangingPunct="1"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Motivation – </a:t>
            </a:r>
            <a:br>
              <a:rPr lang="en-US" altLang="en-US" sz="4000"/>
            </a:br>
            <a:r>
              <a:rPr lang="en-US" altLang="en-US" sz="4000"/>
              <a:t>Minimizing Communication Cost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36713"/>
            <a:ext cx="7632700" cy="46228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Number one reason for code migration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Example: client/server with DB service</a:t>
            </a:r>
          </a:p>
          <a:p>
            <a:pPr marL="990600" lvl="1" indent="-533400" eaLnBrk="1" hangingPunct="1"/>
            <a:r>
              <a:rPr lang="en-US" altLang="en-US" dirty="0"/>
              <a:t>Client executes a query that joins a set of huge tables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Send table content to the client 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en-US" dirty="0"/>
              <a:t>High communication cost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Send query to the server and get result back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en-US" dirty="0"/>
              <a:t>Low communication cost</a:t>
            </a:r>
          </a:p>
          <a:p>
            <a:pPr marL="1371600" lvl="2" indent="-457200" eaLnBrk="1" hangingPunct="1">
              <a:buFontTx/>
              <a:buChar char="–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Motivation – Flexibility (1)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36713"/>
            <a:ext cx="8429625" cy="46228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Number two reason for code migration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Traditional DS are built with static distribution</a:t>
            </a:r>
          </a:p>
          <a:p>
            <a:pPr marL="990600" lvl="1" indent="-533400" eaLnBrk="1" hangingPunct="1"/>
            <a:r>
              <a:rPr lang="en-US" altLang="en-US"/>
              <a:t>Components execute in designated places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What if the remote object stub is not downloaded, but deployed with the client?</a:t>
            </a:r>
          </a:p>
          <a:p>
            <a:pPr marL="990600" lvl="1" indent="-533400" eaLnBrk="1" hangingPunct="1"/>
            <a:r>
              <a:rPr lang="en-US" altLang="en-US"/>
              <a:t>Consider changing the remote object!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Code migration allows a DS to be configured dynamically</a:t>
            </a:r>
          </a:p>
          <a:p>
            <a:pPr marL="1371600" lvl="2" indent="-457200" eaLnBrk="1" hangingPunct="1">
              <a:buFontTx/>
              <a:buChar char="–"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Motivation – Flexibility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122</a:t>
            </a:fld>
            <a:endParaRPr lang="en-US" alt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F1673BA-3F33-D3D0-5E0B-24D1F82E5562}"/>
              </a:ext>
            </a:extLst>
          </p:cNvPr>
          <p:cNvSpPr/>
          <p:nvPr/>
        </p:nvSpPr>
        <p:spPr bwMode="auto">
          <a:xfrm>
            <a:off x="3141548" y="3992576"/>
            <a:ext cx="2118511" cy="1143000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22B97-0BA0-6009-1C7A-C6E1C74175B9}"/>
              </a:ext>
            </a:extLst>
          </p:cNvPr>
          <p:cNvSpPr/>
          <p:nvPr/>
        </p:nvSpPr>
        <p:spPr bwMode="auto">
          <a:xfrm>
            <a:off x="1430442" y="1839360"/>
            <a:ext cx="1711105" cy="144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F3F31F8-FDE2-AB22-9AEF-58F4FCEFEEFB}"/>
              </a:ext>
            </a:extLst>
          </p:cNvPr>
          <p:cNvCxnSpPr>
            <a:stCxn id="4" idx="2"/>
            <a:endCxn id="3" idx="2"/>
          </p:cNvCxnSpPr>
          <p:nvPr/>
        </p:nvCxnSpPr>
        <p:spPr bwMode="auto">
          <a:xfrm rot="16200000" flipH="1">
            <a:off x="2075690" y="3498218"/>
            <a:ext cx="1276162" cy="85555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847502-1E82-18EC-CB4A-4DB537FA87B7}"/>
              </a:ext>
            </a:extLst>
          </p:cNvPr>
          <p:cNvSpPr txBox="1"/>
          <p:nvPr/>
        </p:nvSpPr>
        <p:spPr>
          <a:xfrm>
            <a:off x="1548137" y="3586198"/>
            <a:ext cx="874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</a:t>
            </a:r>
          </a:p>
          <a:p>
            <a:pPr algn="l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3029B-3485-5A9E-19E8-5AB9CC562F42}"/>
              </a:ext>
            </a:extLst>
          </p:cNvPr>
          <p:cNvSpPr/>
          <p:nvPr/>
        </p:nvSpPr>
        <p:spPr bwMode="auto">
          <a:xfrm>
            <a:off x="5694624" y="1840111"/>
            <a:ext cx="1711105" cy="144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4FCC854-5636-0AC5-FDEB-A0DFF7742920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 bwMode="auto">
          <a:xfrm rot="16200000" flipV="1">
            <a:off x="2657939" y="2449711"/>
            <a:ext cx="1170920" cy="1914810"/>
          </a:xfrm>
          <a:prstGeom prst="bentConnector3">
            <a:avLst>
              <a:gd name="adj1" fmla="val 8015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6495CA-40B0-2865-C9CC-343C5C067E31}"/>
              </a:ext>
            </a:extLst>
          </p:cNvPr>
          <p:cNvSpPr txBox="1"/>
          <p:nvPr/>
        </p:nvSpPr>
        <p:spPr>
          <a:xfrm>
            <a:off x="4198132" y="315979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14CEAB-4D90-CA7D-4725-7952181CDF8C}"/>
              </a:ext>
            </a:extLst>
          </p:cNvPr>
          <p:cNvSpPr/>
          <p:nvPr/>
        </p:nvSpPr>
        <p:spPr bwMode="auto">
          <a:xfrm>
            <a:off x="1674885" y="2343332"/>
            <a:ext cx="1222218" cy="47832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2C34E1-99C8-2DF9-F67B-6F467C508A9C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 bwMode="auto">
          <a:xfrm flipV="1">
            <a:off x="2897103" y="2564388"/>
            <a:ext cx="2797521" cy="18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FD1DE9-DF62-54B0-F850-DEA3BBD1D6A9}"/>
              </a:ext>
            </a:extLst>
          </p:cNvPr>
          <p:cNvSpPr txBox="1"/>
          <p:nvPr/>
        </p:nvSpPr>
        <p:spPr>
          <a:xfrm>
            <a:off x="3749784" y="2101290"/>
            <a:ext cx="109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2923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 animBg="1"/>
      <p:bldP spid="2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Motivation – Flexibility (3)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36713"/>
            <a:ext cx="8429625" cy="46228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Clients need not have all the S/W pre-installed to talk to servers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The S/W can be downloaded on demand</a:t>
            </a:r>
          </a:p>
          <a:p>
            <a:pPr marL="990600" lvl="1" indent="-533400" eaLnBrk="1" hangingPunct="1"/>
            <a:r>
              <a:rPr lang="en-US" altLang="en-US"/>
              <a:t>Remote object stub in Java</a:t>
            </a:r>
          </a:p>
          <a:p>
            <a:pPr marL="990600" lvl="1" indent="-533400" eaLnBrk="1" hangingPunct="1"/>
            <a:r>
              <a:rPr lang="en-US" altLang="en-US"/>
              <a:t>Java applets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The S/W can be disposed of when no longer needed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b="1"/>
              <a:t>Security</a:t>
            </a:r>
            <a:r>
              <a:rPr lang="en-US" altLang="en-US"/>
              <a:t>: Can you trust any code?</a:t>
            </a:r>
          </a:p>
          <a:p>
            <a:pPr marL="1371600" lvl="2" indent="-457200" eaLnBrk="1" hangingPunct="1">
              <a:buFontTx/>
              <a:buChar char="–"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Migration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2005013"/>
            <a:ext cx="8429625" cy="42545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Code Migration = moving </a:t>
            </a:r>
            <a:r>
              <a:rPr lang="en-US" altLang="en-US" b="1"/>
              <a:t>processes</a:t>
            </a:r>
            <a:r>
              <a:rPr lang="en-US" altLang="en-US"/>
              <a:t> between machines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Process =</a:t>
            </a:r>
          </a:p>
          <a:p>
            <a:pPr marL="990600" lvl="1" indent="-533400" eaLnBrk="1" hangingPunct="1"/>
            <a:r>
              <a:rPr lang="en-US" altLang="en-US"/>
              <a:t>Text segment (the code)</a:t>
            </a:r>
          </a:p>
          <a:p>
            <a:pPr marL="990600" lvl="1" indent="-533400" eaLnBrk="1" hangingPunct="1"/>
            <a:r>
              <a:rPr lang="en-US" altLang="en-US"/>
              <a:t>Resource segment (refs to allocated resources)</a:t>
            </a:r>
          </a:p>
          <a:p>
            <a:pPr marL="990600" lvl="1" indent="-533400" eaLnBrk="1" hangingPunct="1"/>
            <a:r>
              <a:rPr lang="en-US" altLang="en-US"/>
              <a:t>Execution segment (PC, state, registers,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124</a:t>
            </a:fld>
            <a:endParaRPr lang="en-US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for Code Migration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296" r="20952" b="35951"/>
          <a:stretch>
            <a:fillRect/>
          </a:stretch>
        </p:blipFill>
        <p:spPr bwMode="auto">
          <a:xfrm>
            <a:off x="652463" y="1257300"/>
            <a:ext cx="7577137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58124CC-00F3-7EA9-292A-5C5E6D35C6BE}"/>
              </a:ext>
            </a:extLst>
          </p:cNvPr>
          <p:cNvSpPr txBox="1">
            <a:spLocks/>
          </p:cNvSpPr>
          <p:nvPr/>
        </p:nvSpPr>
        <p:spPr bwMode="auto">
          <a:xfrm>
            <a:off x="135467" y="6324600"/>
            <a:ext cx="90085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1200" dirty="0"/>
              <a:t>sketches are from (All rights reserved.):</a:t>
            </a:r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r>
              <a:rPr lang="en-US" altLang="en-US" sz="1200" dirty="0"/>
              <a:t>Tanenbaum &amp; Van Steen, Distributed Systems: Principles and Paradigms, 2e, © 2007 Prentice-Hall, Inc. </a:t>
            </a:r>
          </a:p>
          <a:p>
            <a:pPr algn="l" eaLnBrk="1" hangingPunct="1"/>
            <a:endParaRPr lang="en-US" altLang="en-US" sz="1200" dirty="0"/>
          </a:p>
          <a:p>
            <a:pPr algn="l" eaLnBrk="1" hangingPunct="1"/>
            <a:endParaRPr lang="en-US" altLang="en-US" sz="12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Weak Mobility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2005013"/>
            <a:ext cx="8429625" cy="42545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Can migrate the </a:t>
            </a:r>
            <a:r>
              <a:rPr lang="en-US" altLang="en-US" b="1"/>
              <a:t>text segment</a:t>
            </a:r>
            <a:r>
              <a:rPr lang="en-US" altLang="en-US"/>
              <a:t> only (with some initialization data)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Programs always start from an initial state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Example: Java applets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Advantage: Simple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Disadvantage: Requires portable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Strong Mobility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2005013"/>
            <a:ext cx="8429625" cy="42545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Can migrate the </a:t>
            </a:r>
            <a:r>
              <a:rPr lang="en-US" altLang="en-US" b="1"/>
              <a:t>text </a:t>
            </a:r>
            <a:r>
              <a:rPr lang="en-US" altLang="en-US"/>
              <a:t>and </a:t>
            </a:r>
            <a:r>
              <a:rPr lang="en-US" altLang="en-US" b="1"/>
              <a:t>execution</a:t>
            </a:r>
            <a:r>
              <a:rPr lang="en-US" altLang="en-US"/>
              <a:t> </a:t>
            </a:r>
            <a:r>
              <a:rPr lang="en-US" altLang="en-US" b="1"/>
              <a:t>segments</a:t>
            </a:r>
            <a:r>
              <a:rPr lang="en-US" altLang="en-US"/>
              <a:t> 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Example: serialized objects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Advantage: More powerful than weak mobility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Disadvantage: More complex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Sender- versus Receiver-Initiated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49350"/>
            <a:ext cx="8429625" cy="511016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Sender-Initiated:</a:t>
            </a:r>
          </a:p>
          <a:p>
            <a:pPr marL="990600" lvl="1" indent="-533400" eaLnBrk="1" hangingPunct="1"/>
            <a:r>
              <a:rPr lang="en-US" altLang="en-US"/>
              <a:t>Migration is initiated by the sender, where the code is residing or executing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Receiver-Initiated:</a:t>
            </a:r>
          </a:p>
          <a:p>
            <a:pPr marL="990600" lvl="1" indent="-533400" eaLnBrk="1" hangingPunct="1"/>
            <a:r>
              <a:rPr lang="en-US" altLang="en-US"/>
              <a:t>Migration is initiated by the targeted host</a:t>
            </a:r>
          </a:p>
          <a:p>
            <a:pPr marL="990600" lvl="1" indent="-533400" eaLnBrk="1" hangingPunct="1"/>
            <a:r>
              <a:rPr lang="en-US" altLang="en-US"/>
              <a:t>e.g. Java applets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Security</a:t>
            </a:r>
          </a:p>
          <a:p>
            <a:pPr marL="990600" lvl="1" indent="-533400" eaLnBrk="1" hangingPunct="1"/>
            <a:r>
              <a:rPr lang="en-US" altLang="en-US"/>
              <a:t>More important with sender-initiated</a:t>
            </a:r>
          </a:p>
          <a:p>
            <a:pPr marL="990600" lvl="1" indent="-533400" eaLnBrk="1" hangingPunct="1"/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990600" lvl="1" indent="-533400"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Executing the Migrated Code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49350"/>
            <a:ext cx="8429625" cy="511016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Execute within the target process</a:t>
            </a:r>
          </a:p>
          <a:p>
            <a:pPr marL="990600" lvl="1" indent="-533400" eaLnBrk="1" hangingPunct="1"/>
            <a:r>
              <a:rPr lang="en-US" altLang="en-US"/>
              <a:t>e.g. Java applets execute in the browser</a:t>
            </a:r>
          </a:p>
          <a:p>
            <a:pPr marL="990600" lvl="1" indent="-533400" eaLnBrk="1" hangingPunct="1"/>
            <a:r>
              <a:rPr lang="en-US" altLang="en-US"/>
              <a:t>Efficient</a:t>
            </a:r>
          </a:p>
          <a:p>
            <a:pPr marL="990600" lvl="1" indent="-533400" eaLnBrk="1" hangingPunct="1"/>
            <a:r>
              <a:rPr lang="en-US" altLang="en-US"/>
              <a:t>Less secure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Execute in a new process</a:t>
            </a:r>
          </a:p>
          <a:p>
            <a:pPr marL="990600" lvl="1" indent="-533400" eaLnBrk="1" hangingPunct="1"/>
            <a:r>
              <a:rPr lang="en-US" altLang="en-US"/>
              <a:t>Secure</a:t>
            </a:r>
          </a:p>
          <a:p>
            <a:pPr marL="990600" lvl="1" indent="-533400" eaLnBrk="1" hangingPunct="1"/>
            <a:r>
              <a:rPr lang="en-US" altLang="en-US"/>
              <a:t>Less efficient</a:t>
            </a:r>
          </a:p>
          <a:p>
            <a:pPr marL="990600" lvl="1" indent="-533400"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User-Level Threads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057275"/>
            <a:ext cx="7405688" cy="5000625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Thread library entirely executed in user mode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Cheap to manage threads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Create: setup a stack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Destroy: free up memory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Context switch requires few instructions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Just save CPU registers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Done based on program logic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A blocking system call blocks all peer threads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Migrating Local Resources (1)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49350"/>
            <a:ext cx="8429625" cy="511016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Cannot migrate the resource segment as is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Process-to-Resource </a:t>
            </a:r>
            <a:r>
              <a:rPr lang="en-US" altLang="en-US" dirty="0"/>
              <a:t>binding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By </a:t>
            </a:r>
            <a:r>
              <a:rPr lang="en-US" altLang="en-US" b="1" dirty="0"/>
              <a:t>identifier</a:t>
            </a:r>
            <a:r>
              <a:rPr lang="en-US" altLang="en-US" dirty="0"/>
              <a:t>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/>
              <a:t>Resource cannot be substituted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/>
              <a:t>e.g. URL, port number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By </a:t>
            </a:r>
            <a:r>
              <a:rPr lang="en-US" altLang="en-US" b="1" dirty="0"/>
              <a:t>value</a:t>
            </a:r>
            <a:r>
              <a:rPr lang="en-US" altLang="en-US" dirty="0"/>
              <a:t>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/>
              <a:t>Only the value is required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/>
              <a:t>e.g. referring to library routine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By </a:t>
            </a:r>
            <a:r>
              <a:rPr lang="en-US" altLang="en-US" b="1" dirty="0"/>
              <a:t>type</a:t>
            </a:r>
            <a:r>
              <a:rPr lang="en-US" altLang="en-US" dirty="0"/>
              <a:t>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/>
              <a:t>Substitutable resource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/>
              <a:t>e.g. disk space, printer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Migrating Local Resources (2)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49350"/>
            <a:ext cx="8429625" cy="5110163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Resource-to-Machine binding:</a:t>
            </a:r>
          </a:p>
          <a:p>
            <a:pPr marL="990600" lvl="1" indent="-533400" eaLnBrk="1" hangingPunct="1"/>
            <a:r>
              <a:rPr lang="en-US" altLang="en-US" b="1" dirty="0"/>
              <a:t>Unattached</a:t>
            </a:r>
            <a:r>
              <a:rPr lang="en-US" altLang="en-US" dirty="0"/>
              <a:t> resources:</a:t>
            </a:r>
          </a:p>
          <a:p>
            <a:pPr marL="1371600" lvl="2" indent="-457200" eaLnBrk="1" hangingPunct="1"/>
            <a:r>
              <a:rPr lang="en-US" altLang="en-US" dirty="0"/>
              <a:t>Can be easily moved and migrated with the code</a:t>
            </a:r>
          </a:p>
          <a:p>
            <a:pPr marL="1371600" lvl="2" indent="-457200" eaLnBrk="1" hangingPunct="1"/>
            <a:r>
              <a:rPr lang="en-US" altLang="en-US" dirty="0"/>
              <a:t>e.g. data file</a:t>
            </a:r>
          </a:p>
          <a:p>
            <a:pPr marL="990600" lvl="1" indent="-533400" eaLnBrk="1" hangingPunct="1"/>
            <a:r>
              <a:rPr lang="en-US" altLang="en-US" b="1" dirty="0"/>
              <a:t>Fastened</a:t>
            </a:r>
            <a:r>
              <a:rPr lang="en-US" altLang="en-US" dirty="0"/>
              <a:t> resources:</a:t>
            </a:r>
          </a:p>
          <a:p>
            <a:pPr marL="1371600" lvl="2" indent="-457200" eaLnBrk="1" hangingPunct="1"/>
            <a:r>
              <a:rPr lang="en-US" altLang="en-US" dirty="0"/>
              <a:t>Can be (not easily) moved</a:t>
            </a:r>
          </a:p>
          <a:p>
            <a:pPr marL="1371600" lvl="2" indent="-457200" eaLnBrk="1" hangingPunct="1"/>
            <a:r>
              <a:rPr lang="en-US" altLang="en-US" dirty="0"/>
              <a:t>e.g. database, complete Web site</a:t>
            </a:r>
          </a:p>
          <a:p>
            <a:pPr marL="990600" lvl="1" indent="-533400" eaLnBrk="1" hangingPunct="1"/>
            <a:r>
              <a:rPr lang="en-US" altLang="en-US" b="1" dirty="0"/>
              <a:t>Fixed</a:t>
            </a:r>
            <a:r>
              <a:rPr lang="en-US" altLang="en-US" dirty="0"/>
              <a:t> resources:</a:t>
            </a:r>
          </a:p>
          <a:p>
            <a:pPr marL="1371600" lvl="2" indent="-457200" eaLnBrk="1" hangingPunct="1"/>
            <a:r>
              <a:rPr lang="en-US" altLang="en-US" dirty="0"/>
              <a:t>Cannot be moved</a:t>
            </a:r>
          </a:p>
          <a:p>
            <a:pPr marL="1371600" lvl="2" indent="-457200" eaLnBrk="1" hangingPunct="1"/>
            <a:r>
              <a:rPr lang="en-US" altLang="en-US" dirty="0"/>
              <a:t>e.g. hardware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Migrating Local Resources (3)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5586413"/>
            <a:ext cx="7797800" cy="838200"/>
          </a:xfrm>
        </p:spPr>
        <p:txBody>
          <a:bodyPr/>
          <a:lstStyle/>
          <a:p>
            <a:pPr algn="l" eaLnBrk="1" hangingPunct="1"/>
            <a:r>
              <a:rPr lang="en-US" altLang="en-US" sz="2400"/>
              <a:t>Actions to be taken with respect to the references to local resources when migrating code to another machine.</a:t>
            </a:r>
          </a:p>
        </p:txBody>
      </p:sp>
      <p:graphicFrame>
        <p:nvGraphicFramePr>
          <p:cNvPr id="116760" name="Group 24"/>
          <p:cNvGraphicFramePr>
            <a:graphicFrameLocks noGrp="1"/>
          </p:cNvGraphicFramePr>
          <p:nvPr/>
        </p:nvGraphicFramePr>
        <p:xfrm>
          <a:off x="1570038" y="2484438"/>
          <a:ext cx="7221537" cy="1489194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Unattached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Fastened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type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2933700" y="1862138"/>
            <a:ext cx="4071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Resource-to machine binding</a:t>
            </a:r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0" y="2984500"/>
            <a:ext cx="158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Process-to-resource binding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546100" y="4111625"/>
            <a:ext cx="37861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GR: Global References</a:t>
            </a:r>
          </a:p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MV: Move the resource</a:t>
            </a:r>
          </a:p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CP: Copy the resource</a:t>
            </a:r>
          </a:p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RB: Rebind to a local resource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36950" y="2944813"/>
            <a:ext cx="1198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MV (or GR)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40375" y="2952750"/>
            <a:ext cx="1200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GR (or MV)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20013" y="297815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GR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68675" y="3287713"/>
            <a:ext cx="1535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CP (or MV, GR)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537200" y="3263900"/>
            <a:ext cx="1157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GR or (CP)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37475" y="32639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GR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95663" y="3640138"/>
            <a:ext cx="1530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RB (or GR, CP)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75275" y="3590925"/>
            <a:ext cx="1530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RB (or GR, CP)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45363" y="3616325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RB (or GR)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Migrating Local Resources (3)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5586413"/>
            <a:ext cx="7797800" cy="838200"/>
          </a:xfrm>
        </p:spPr>
        <p:txBody>
          <a:bodyPr/>
          <a:lstStyle/>
          <a:p>
            <a:pPr algn="l" eaLnBrk="1" hangingPunct="1"/>
            <a:r>
              <a:rPr lang="en-US" altLang="en-US" sz="2400"/>
              <a:t>Actions to be taken with respect to the references to local resources when migrating code to another machine.</a:t>
            </a:r>
          </a:p>
        </p:txBody>
      </p:sp>
      <p:graphicFrame>
        <p:nvGraphicFramePr>
          <p:cNvPr id="116760" name="Group 24"/>
          <p:cNvGraphicFramePr>
            <a:graphicFrameLocks noGrp="1"/>
          </p:cNvGraphicFramePr>
          <p:nvPr/>
        </p:nvGraphicFramePr>
        <p:xfrm>
          <a:off x="1570038" y="2484438"/>
          <a:ext cx="7221537" cy="1489194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Unattached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Fastened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type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MV (or GR)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 ( or MV, GR)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 (or GR, CP)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 (or MV)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 (or CP)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 (or GR, CP)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 (or GR)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2933700" y="1862138"/>
            <a:ext cx="4071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Resource-to machine binding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0" y="2984500"/>
            <a:ext cx="158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Process-to-resource binding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546100" y="4111625"/>
            <a:ext cx="37861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GR: Global References</a:t>
            </a:r>
          </a:p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MV: Move the resource</a:t>
            </a:r>
          </a:p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CP: Copy the resource</a:t>
            </a:r>
          </a:p>
          <a:p>
            <a:pPr algn="l" eaLnBrk="1" hangingPunct="1">
              <a:buFontTx/>
              <a:buChar char="•"/>
            </a:pPr>
            <a:r>
              <a:rPr lang="en-US" alt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RB: Rebind to a local resource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133</a:t>
            </a:fld>
            <a:endParaRPr lang="en-US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Migration in Heterogeneous Systems (1)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374775"/>
            <a:ext cx="8429625" cy="48847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Code must be portable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Weak mobility: </a:t>
            </a:r>
          </a:p>
          <a:p>
            <a:pPr marL="990600" lvl="1" indent="-533400" eaLnBrk="1" hangingPunct="1"/>
            <a:r>
              <a:rPr lang="en-US" altLang="en-US"/>
              <a:t>Recompile the code at the target machine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Strong mobility: </a:t>
            </a:r>
          </a:p>
          <a:p>
            <a:pPr marL="990600" lvl="1" indent="-533400" eaLnBrk="1" hangingPunct="1"/>
            <a:r>
              <a:rPr lang="en-US" altLang="en-US"/>
              <a:t>Need to have same architecture and OS on source and target machine</a:t>
            </a:r>
          </a:p>
          <a:p>
            <a:pPr marL="990600" lvl="1" indent="-533400" eaLnBrk="1" hangingPunct="1"/>
            <a:r>
              <a:rPr lang="en-US" altLang="en-US"/>
              <a:t>Or, need to have a virtual machine (e.g. JVM)</a:t>
            </a:r>
          </a:p>
          <a:p>
            <a:pPr marL="1371600" lvl="2" indent="-457200" eaLnBrk="1" hangingPunct="1"/>
            <a:r>
              <a:rPr lang="en-US" altLang="en-US"/>
              <a:t>Language-specific</a:t>
            </a:r>
          </a:p>
          <a:p>
            <a:pPr marL="1371600" lvl="2" indent="-457200" eaLnBrk="1" hangingPunct="1"/>
            <a:r>
              <a:rPr lang="en-US" altLang="en-US"/>
              <a:t>.Net</a:t>
            </a:r>
          </a:p>
          <a:p>
            <a:pPr marL="990600" lvl="1" indent="-533400" eaLnBrk="1" hangingPunct="1"/>
            <a:endParaRPr lang="en-US" altLang="en-US"/>
          </a:p>
          <a:p>
            <a:pPr marL="990600" lvl="1" indent="-533400"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Kernel-Level 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247775"/>
            <a:ext cx="7620000" cy="481012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Kernel is aware of and schedules threads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A blocking system call, will not block all peer threads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dirty="0"/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Expensive to manage threads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Expensive context switch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Kernel Intervention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Light-Weight Processes (LWP)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247775"/>
            <a:ext cx="7620000" cy="4810125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Support for hybrid (user-level and Kernel) threads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A process contains several LWPs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In addition, the system provides user-level threads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Developer: creates multi-threaded applications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System: Maps threads to LWPs for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LWP Advantages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223963"/>
            <a:ext cx="7620000" cy="5475287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Cheap thread management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 blocking system call may not suspend the whole process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LWPs are transparent to the application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LWPs can be easily mapped to different CPUs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Managing LWPs is expensive (like kernel threads)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Threads and Distributed Systems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804988"/>
            <a:ext cx="7620000" cy="43307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A blocking system call will not block the entire process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Very important to maintain multiple logical connections between many clients and a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Multi-Threaded Clients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352550"/>
            <a:ext cx="7810500" cy="4783138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High propagation delay in big networks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WAN: order of seconds for a round trip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/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To hide this delay, use threads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Initiate communication by a separate thread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Example: browsers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Separate connection for each page component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b="1"/>
              <a:t>Better</a:t>
            </a:r>
            <a:r>
              <a:rPr lang="en-US" altLang="en-US"/>
              <a:t>: if server is horizontally distributed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Multi-Threaded Servers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352550"/>
            <a:ext cx="7810500" cy="47831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Much more Important than multi-threaded clients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Simplifies server code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Boosts server performance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dirty="0"/>
              <a:t>It is common to have multiple-CPU (Multiprocessor) server machines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6600" y="600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2572809"/>
            <a:ext cx="6400800" cy="22098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dirty="0"/>
              <a:t>  Part I Threads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dirty="0"/>
              <a:t>  Part II Race Conditions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dirty="0"/>
              <a:t>  Part III Clients and Servers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dirty="0"/>
              <a:t>  Part IV Code Migration</a:t>
            </a:r>
          </a:p>
          <a:p>
            <a:pPr algn="l" eaLnBrk="1" hangingPunct="1"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E6D27-EECC-4AE3-9CB5-0DA87402EE3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Multi-Threaded Servers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E3CD6-C98C-6BA2-31D7-DB38CDC9BF91}"/>
              </a:ext>
            </a:extLst>
          </p:cNvPr>
          <p:cNvSpPr/>
          <p:nvPr/>
        </p:nvSpPr>
        <p:spPr bwMode="auto">
          <a:xfrm>
            <a:off x="2236198" y="3198513"/>
            <a:ext cx="1131691" cy="8382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3BBF3-3836-A27E-7C63-A221621F5C29}"/>
              </a:ext>
            </a:extLst>
          </p:cNvPr>
          <p:cNvSpPr/>
          <p:nvPr/>
        </p:nvSpPr>
        <p:spPr bwMode="auto">
          <a:xfrm>
            <a:off x="1856337" y="4426390"/>
            <a:ext cx="5649363" cy="479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DB006D-5B79-4F11-E81C-223594851D27}"/>
              </a:ext>
            </a:extLst>
          </p:cNvPr>
          <p:cNvCxnSpPr>
            <a:cxnSpLocks/>
            <a:endCxn id="3" idx="2"/>
          </p:cNvCxnSpPr>
          <p:nvPr/>
        </p:nvCxnSpPr>
        <p:spPr bwMode="auto">
          <a:xfrm flipV="1">
            <a:off x="2802044" y="4036714"/>
            <a:ext cx="0" cy="1947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3AC731-10C1-369E-1F00-F483CCC6ACD2}"/>
              </a:ext>
            </a:extLst>
          </p:cNvPr>
          <p:cNvSpPr txBox="1"/>
          <p:nvPr/>
        </p:nvSpPr>
        <p:spPr>
          <a:xfrm>
            <a:off x="2821810" y="5295900"/>
            <a:ext cx="1092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</a:p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B0C4F-81F4-E2BC-6208-60E682682DD5}"/>
              </a:ext>
            </a:extLst>
          </p:cNvPr>
          <p:cNvSpPr/>
          <p:nvPr/>
        </p:nvSpPr>
        <p:spPr bwMode="auto">
          <a:xfrm>
            <a:off x="1457600" y="1399528"/>
            <a:ext cx="1131691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746BB-D26A-DABB-69E3-A51443200AD8}"/>
              </a:ext>
            </a:extLst>
          </p:cNvPr>
          <p:cNvSpPr/>
          <p:nvPr/>
        </p:nvSpPr>
        <p:spPr bwMode="auto">
          <a:xfrm>
            <a:off x="2821810" y="1394987"/>
            <a:ext cx="1131691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3F4BE-3032-9277-0D46-9548ADBBF1CD}"/>
              </a:ext>
            </a:extLst>
          </p:cNvPr>
          <p:cNvSpPr/>
          <p:nvPr/>
        </p:nvSpPr>
        <p:spPr bwMode="auto">
          <a:xfrm>
            <a:off x="4216044" y="1394987"/>
            <a:ext cx="1131691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A570D-827D-A104-FA52-F9600F28DD31}"/>
              </a:ext>
            </a:extLst>
          </p:cNvPr>
          <p:cNvSpPr/>
          <p:nvPr/>
        </p:nvSpPr>
        <p:spPr bwMode="auto">
          <a:xfrm>
            <a:off x="5574063" y="1394986"/>
            <a:ext cx="1131691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6B085-CB48-86CF-61C0-6862845A6541}"/>
              </a:ext>
            </a:extLst>
          </p:cNvPr>
          <p:cNvSpPr/>
          <p:nvPr/>
        </p:nvSpPr>
        <p:spPr bwMode="auto">
          <a:xfrm>
            <a:off x="6941130" y="1394986"/>
            <a:ext cx="1131691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769195-D771-DD88-2D1D-E8BF1430A6F6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 bwMode="auto">
          <a:xfrm flipV="1">
            <a:off x="2802044" y="2233188"/>
            <a:ext cx="1979846" cy="9653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E095D0-9F14-C8E0-F969-399281B9C75D}"/>
              </a:ext>
            </a:extLst>
          </p:cNvPr>
          <p:cNvSpPr txBox="1"/>
          <p:nvPr/>
        </p:nvSpPr>
        <p:spPr>
          <a:xfrm rot="19951719">
            <a:off x="3557348" y="2575636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</a:p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0872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Threads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620000" cy="45545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Implemented by the </a:t>
            </a:r>
            <a:r>
              <a:rPr lang="en-US" altLang="en-US" b="1">
                <a:latin typeface="Courier New" panose="02070309020205020404" pitchFamily="49" charset="0"/>
              </a:rPr>
              <a:t>Thread</a:t>
            </a:r>
            <a:r>
              <a:rPr lang="en-US" altLang="en-US"/>
              <a:t> class, which is part of the </a:t>
            </a:r>
            <a:r>
              <a:rPr lang="en-US" altLang="en-US" b="1">
                <a:latin typeface="Courier New" panose="02070309020205020404" pitchFamily="49" charset="0"/>
              </a:rPr>
              <a:t>java.lang</a:t>
            </a:r>
            <a:r>
              <a:rPr lang="en-US" altLang="en-US"/>
              <a:t> package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Thread is system-dependent:</a:t>
            </a:r>
          </a:p>
          <a:p>
            <a:pPr marL="990600" lvl="1" indent="-533400" eaLnBrk="1" hangingPunct="1"/>
            <a:r>
              <a:rPr lang="en-US" altLang="en-US"/>
              <a:t>Actual implementation is provided by OS</a:t>
            </a:r>
          </a:p>
          <a:p>
            <a:pPr marL="990600" lvl="1" indent="-533400" eaLnBrk="1" hangingPunct="1"/>
            <a:r>
              <a:rPr lang="en-US" altLang="en-US"/>
              <a:t>Unified interface with the 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Threads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620000" cy="45545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Every thread runs within a specific method in an object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This object is </a:t>
            </a:r>
            <a:r>
              <a:rPr lang="en-US" altLang="en-US" b="1"/>
              <a:t>not</a:t>
            </a:r>
            <a:r>
              <a:rPr lang="en-US" altLang="en-US"/>
              <a:t> an instance of the </a:t>
            </a:r>
            <a:r>
              <a:rPr lang="en-US" altLang="en-US" b="1">
                <a:latin typeface="Courier New" panose="02070309020205020404" pitchFamily="49" charset="0"/>
              </a:rPr>
              <a:t>Thread</a:t>
            </a:r>
            <a:r>
              <a:rPr lang="en-US" altLang="en-US"/>
              <a:t> class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It is an instance of a class that extends </a:t>
            </a:r>
            <a:r>
              <a:rPr lang="en-US" altLang="en-US" b="1">
                <a:latin typeface="Courier New" panose="02070309020205020404" pitchFamily="49" charset="0"/>
              </a:rPr>
              <a:t>Thread</a:t>
            </a:r>
            <a:r>
              <a:rPr lang="en-US" altLang="en-US"/>
              <a:t> or implements the </a:t>
            </a:r>
            <a:r>
              <a:rPr lang="en-US" altLang="en-US" b="1">
                <a:latin typeface="Courier New" panose="02070309020205020404" pitchFamily="49" charset="0"/>
              </a:rPr>
              <a:t>Runnable</a:t>
            </a:r>
            <a:r>
              <a:rPr lang="en-US" altLang="en-US"/>
              <a:t>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Threads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746250"/>
            <a:ext cx="8785225" cy="45545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Threads execute methods</a:t>
            </a:r>
          </a:p>
          <a:p>
            <a:pPr marL="609600" indent="-609600" algn="l" eaLnBrk="1" hangingPunct="1"/>
            <a:endParaRPr lang="en-US" altLang="en-US"/>
          </a:p>
          <a:p>
            <a:pPr marL="609600" indent="-609600" algn="l" eaLnBrk="1" hangingPunct="1"/>
            <a:r>
              <a:rPr lang="en-US" altLang="en-US" b="1">
                <a:latin typeface="Courier New" panose="02070309020205020404" pitchFamily="49" charset="0"/>
              </a:rPr>
              <a:t>class MyThread extends Thread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public void run ()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System.out.println(“Hello World!”);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marL="609600" indent="-609600" algn="l" eaLnBrk="1" hangingPunct="1"/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Threads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3625"/>
            <a:ext cx="7620000" cy="553878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2800"/>
              <a:t>To execute a thread:</a:t>
            </a:r>
          </a:p>
          <a:p>
            <a:pPr marL="990600" lvl="1" indent="-533400" eaLnBrk="1" hangingPunct="1"/>
            <a:r>
              <a:rPr lang="en-US" altLang="en-US" sz="2400"/>
              <a:t>Instantiate an object (</a:t>
            </a:r>
            <a:r>
              <a:rPr lang="en-US" altLang="en-US" sz="2400" b="1">
                <a:latin typeface="Courier New" panose="02070309020205020404" pitchFamily="49" charset="0"/>
              </a:rPr>
              <a:t>MyThread</a:t>
            </a:r>
            <a:r>
              <a:rPr lang="en-US" altLang="en-US" sz="2400"/>
              <a:t>)</a:t>
            </a:r>
          </a:p>
          <a:p>
            <a:pPr marL="990600" lvl="1" indent="-533400" eaLnBrk="1" hangingPunct="1"/>
            <a:r>
              <a:rPr lang="en-US" altLang="en-US" sz="2400"/>
              <a:t>Call </a:t>
            </a:r>
            <a:r>
              <a:rPr lang="en-US" altLang="en-US" sz="2400" b="1">
                <a:latin typeface="Courier New" panose="02070309020205020404" pitchFamily="49" charset="0"/>
              </a:rPr>
              <a:t>start()</a:t>
            </a:r>
            <a:r>
              <a:rPr lang="en-US" altLang="en-US" sz="2400"/>
              <a:t> on the object (which calls </a:t>
            </a:r>
            <a:r>
              <a:rPr lang="en-US" altLang="en-US" sz="2400" b="1">
                <a:latin typeface="Courier New" panose="02070309020205020404" pitchFamily="49" charset="0"/>
              </a:rPr>
              <a:t>run()</a:t>
            </a:r>
            <a:r>
              <a:rPr lang="en-US" altLang="en-US" sz="2400"/>
              <a:t>)</a:t>
            </a:r>
          </a:p>
          <a:p>
            <a:pPr marL="609600" indent="-609600" algn="l" eaLnBrk="1" hangingPunct="1"/>
            <a:endParaRPr lang="en-US" altLang="en-US" sz="2800"/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class TestThread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public static void main (String a[])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new MyThread().start();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main</a:t>
            </a:r>
            <a:r>
              <a:rPr lang="en-US" altLang="en-US" sz="2800"/>
              <a:t> is executed in a separate thread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Runnable Threads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639888"/>
            <a:ext cx="7620000" cy="4660900"/>
          </a:xfrm>
          <a:noFill/>
        </p:spPr>
        <p:txBody>
          <a:bodyPr/>
          <a:lstStyle/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class MyThread implements Runnable {</a:t>
            </a:r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	public void run ()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System.out.println(“Hello World!”); } }</a:t>
            </a:r>
          </a:p>
          <a:p>
            <a:pPr marL="609600" indent="-609600" algn="l" eaLnBrk="1" hangingPunct="1"/>
            <a:endParaRPr lang="en-US" altLang="en-US" sz="2400" b="1">
              <a:latin typeface="Courier New" panose="02070309020205020404" pitchFamily="49" charset="0"/>
            </a:endParaRPr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class TestThreads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public static void main (String a[]) 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new Thread(new MyThread()).start();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} }</a:t>
            </a:r>
          </a:p>
          <a:p>
            <a:pPr marL="609600" indent="-609600" algn="l" eaLnBrk="1" hangingPunct="1"/>
            <a:endParaRPr lang="en-US" altLang="en-US" sz="2400" b="1">
              <a:latin typeface="Courier New" panose="02070309020205020404" pitchFamily="49" charset="0"/>
            </a:endParaRPr>
          </a:p>
          <a:p>
            <a:pPr marL="609600" indent="-609600" algn="l" eaLnBrk="1" hangingPunct="1"/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Threads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52525"/>
            <a:ext cx="7620000" cy="514826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class MyThread extends Thread {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String mySymbol;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public MyThread (String s) {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mySymbol = s; 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public void run () {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while (1) System.out.print(mySymbol); } }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class TestThreads {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public static void main (String a[]) {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new MyThread(“A”).start();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new MyThread(“B”).start(); } }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</a:t>
            </a:r>
            <a:br>
              <a:rPr lang="en-US" altLang="en-US" dirty="0"/>
            </a:br>
            <a:r>
              <a:rPr lang="en-US" altLang="en-US" dirty="0"/>
              <a:t>(Solo-Core)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68538"/>
            <a:ext cx="7620000" cy="3402012"/>
          </a:xfrm>
        </p:spPr>
        <p:txBody>
          <a:bodyPr/>
          <a:lstStyle/>
          <a:p>
            <a:pPr marL="609600" indent="-609600" algn="l" eaLnBrk="1" hangingPunct="1"/>
            <a:r>
              <a:rPr lang="en-US" altLang="en-US" sz="2800" b="1">
                <a:latin typeface="Courier New" panose="02070309020205020404" pitchFamily="49" charset="0"/>
              </a:rPr>
              <a:t>	AAAAAAAAAAAAAAAAAAAABBBBBBBBBBBBBBBBBBBBBBAAAAAAAAAAAAAAAAAAAABBBBBBBBBBBBBBBBBBBBBBAAAAAAAAAAAAAAAAAAAABBBBBBBBBBBBBBBBBBBBBBAAAAAAAAAAAAAAAAAAAABBBBBBBBBBBBBBBBBBBBBBAAAAAAAAAAAAAAAAAAAABBBBBBBBBBBBBBBBBBBBBB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Preempting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856538" cy="45545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yield()</a:t>
            </a:r>
            <a:r>
              <a:rPr lang="en-US" altLang="en-US" sz="2800"/>
              <a:t> a class method in </a:t>
            </a:r>
            <a:r>
              <a:rPr lang="en-US" altLang="en-US" sz="2800" b="1">
                <a:latin typeface="Courier New" panose="02070309020205020404" pitchFamily="49" charset="0"/>
              </a:rPr>
              <a:t>Thread</a:t>
            </a:r>
          </a:p>
          <a:p>
            <a:pPr marL="990600" lvl="1" indent="-533400" eaLnBrk="1" hangingPunct="1"/>
            <a:r>
              <a:rPr lang="en-US" altLang="en-US" sz="2400"/>
              <a:t>When invoked the scheduler suspends the thread invoking it and chooses another ready thread for dispatching</a:t>
            </a:r>
          </a:p>
          <a:p>
            <a:pPr marL="990600" lvl="1" indent="-533400" eaLnBrk="1" hangingPunct="1"/>
            <a:endParaRPr lang="en-US" altLang="en-US" sz="2400"/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public void run() {</a:t>
            </a:r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	while (1) {</a:t>
            </a:r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		 System.out.print(mySymbol); </a:t>
            </a:r>
          </a:p>
          <a:p>
            <a:pPr marL="609600" indent="-609600" algn="l" eaLnBrk="1" hangingPunct="1"/>
            <a:r>
              <a:rPr lang="en-US" altLang="en-US" sz="2400" b="1">
                <a:latin typeface="Courier New" panose="02070309020205020404" pitchFamily="49" charset="0"/>
              </a:rPr>
              <a:t>		 Thread.currentThread().yield(); }}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</a:t>
            </a:r>
            <a:br>
              <a:rPr lang="en-US" altLang="en-US" dirty="0"/>
            </a:br>
            <a:r>
              <a:rPr lang="en-US" altLang="en-US" dirty="0"/>
              <a:t>(Solo-Core)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68538"/>
            <a:ext cx="7620000" cy="3402012"/>
          </a:xfrm>
        </p:spPr>
        <p:txBody>
          <a:bodyPr/>
          <a:lstStyle/>
          <a:p>
            <a:pPr marL="609600" indent="-609600" algn="l" eaLnBrk="1" hangingPunct="1"/>
            <a:r>
              <a:rPr lang="en-US" altLang="en-US" sz="2800" b="1">
                <a:latin typeface="Courier New" panose="02070309020205020404" pitchFamily="49" charset="0"/>
              </a:rPr>
              <a:t>	ABABABABABABABABABABABABABABABABABABABABABABABABABABABABABABABABABABABABABABABABABABABABABABABABABABABABABABABABABABABABABABABABABABABABABABABABABABABABABABABABABABABABABABABABABABABABABABA…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I</a:t>
            </a:r>
          </a:p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E6D27-EECC-4AE3-9CB5-0DA87402EE3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Thread States</a:t>
            </a:r>
          </a:p>
        </p:txBody>
      </p:sp>
      <p:sp>
        <p:nvSpPr>
          <p:cNvPr id="38915" name="Oval 9"/>
          <p:cNvSpPr>
            <a:spLocks noChangeArrowheads="1"/>
          </p:cNvSpPr>
          <p:nvPr/>
        </p:nvSpPr>
        <p:spPr bwMode="auto">
          <a:xfrm>
            <a:off x="6283325" y="1627188"/>
            <a:ext cx="1544638" cy="156845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Blocked</a:t>
            </a:r>
          </a:p>
        </p:txBody>
      </p:sp>
      <p:sp>
        <p:nvSpPr>
          <p:cNvPr id="38916" name="Oval 10"/>
          <p:cNvSpPr>
            <a:spLocks noChangeArrowheads="1"/>
          </p:cNvSpPr>
          <p:nvPr/>
        </p:nvSpPr>
        <p:spPr bwMode="auto">
          <a:xfrm>
            <a:off x="3641725" y="1627188"/>
            <a:ext cx="1544638" cy="156845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Runnable</a:t>
            </a:r>
          </a:p>
        </p:txBody>
      </p:sp>
      <p:sp>
        <p:nvSpPr>
          <p:cNvPr id="38917" name="Oval 11"/>
          <p:cNvSpPr>
            <a:spLocks noChangeArrowheads="1"/>
          </p:cNvSpPr>
          <p:nvPr/>
        </p:nvSpPr>
        <p:spPr bwMode="auto">
          <a:xfrm>
            <a:off x="890588" y="1627188"/>
            <a:ext cx="1544637" cy="156845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New</a:t>
            </a:r>
          </a:p>
        </p:txBody>
      </p:sp>
      <p:sp>
        <p:nvSpPr>
          <p:cNvPr id="38918" name="Oval 12"/>
          <p:cNvSpPr>
            <a:spLocks noChangeArrowheads="1"/>
          </p:cNvSpPr>
          <p:nvPr/>
        </p:nvSpPr>
        <p:spPr bwMode="auto">
          <a:xfrm>
            <a:off x="3705225" y="4548188"/>
            <a:ext cx="1544638" cy="156845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Running</a:t>
            </a:r>
          </a:p>
        </p:txBody>
      </p:sp>
      <p:sp>
        <p:nvSpPr>
          <p:cNvPr id="38919" name="Oval 13"/>
          <p:cNvSpPr>
            <a:spLocks noChangeArrowheads="1"/>
          </p:cNvSpPr>
          <p:nvPr/>
        </p:nvSpPr>
        <p:spPr bwMode="auto">
          <a:xfrm>
            <a:off x="927100" y="4548188"/>
            <a:ext cx="1544638" cy="156845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Dead</a:t>
            </a:r>
          </a:p>
        </p:txBody>
      </p:sp>
      <p:sp>
        <p:nvSpPr>
          <p:cNvPr id="38920" name="Line 14"/>
          <p:cNvSpPr>
            <a:spLocks noChangeShapeType="1"/>
          </p:cNvSpPr>
          <p:nvPr/>
        </p:nvSpPr>
        <p:spPr bwMode="auto">
          <a:xfrm>
            <a:off x="534988" y="808038"/>
            <a:ext cx="652462" cy="938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15"/>
          <p:cNvSpPr>
            <a:spLocks noChangeShapeType="1"/>
          </p:cNvSpPr>
          <p:nvPr/>
        </p:nvSpPr>
        <p:spPr bwMode="auto">
          <a:xfrm>
            <a:off x="2422525" y="2446338"/>
            <a:ext cx="1235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6"/>
          <p:cNvSpPr>
            <a:spLocks noChangeShapeType="1"/>
          </p:cNvSpPr>
          <p:nvPr/>
        </p:nvSpPr>
        <p:spPr bwMode="auto">
          <a:xfrm>
            <a:off x="5132388" y="2019300"/>
            <a:ext cx="1235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7"/>
          <p:cNvSpPr>
            <a:spLocks noChangeShapeType="1"/>
          </p:cNvSpPr>
          <p:nvPr/>
        </p:nvSpPr>
        <p:spPr bwMode="auto">
          <a:xfrm flipH="1">
            <a:off x="5065713" y="2792413"/>
            <a:ext cx="1235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9"/>
          <p:cNvSpPr>
            <a:spLocks noChangeShapeType="1"/>
          </p:cNvSpPr>
          <p:nvPr/>
        </p:nvSpPr>
        <p:spPr bwMode="auto">
          <a:xfrm flipH="1">
            <a:off x="2501900" y="5357813"/>
            <a:ext cx="1235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1"/>
          <p:cNvSpPr>
            <a:spLocks noChangeShapeType="1"/>
          </p:cNvSpPr>
          <p:nvPr/>
        </p:nvSpPr>
        <p:spPr bwMode="auto">
          <a:xfrm rot="16200000" flipV="1">
            <a:off x="3402013" y="3884613"/>
            <a:ext cx="146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22"/>
          <p:cNvSpPr>
            <a:spLocks noChangeShapeType="1"/>
          </p:cNvSpPr>
          <p:nvPr/>
        </p:nvSpPr>
        <p:spPr bwMode="auto">
          <a:xfrm rot="16200000" flipH="1">
            <a:off x="4092575" y="3851275"/>
            <a:ext cx="146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Text Box 27"/>
          <p:cNvSpPr txBox="1">
            <a:spLocks noChangeArrowheads="1"/>
          </p:cNvSpPr>
          <p:nvPr/>
        </p:nvSpPr>
        <p:spPr bwMode="auto">
          <a:xfrm>
            <a:off x="2484438" y="2132013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start()</a:t>
            </a:r>
          </a:p>
        </p:txBody>
      </p:sp>
      <p:sp>
        <p:nvSpPr>
          <p:cNvPr id="38928" name="Text Box 28"/>
          <p:cNvSpPr txBox="1">
            <a:spLocks noChangeArrowheads="1"/>
          </p:cNvSpPr>
          <p:nvPr/>
        </p:nvSpPr>
        <p:spPr bwMode="auto">
          <a:xfrm>
            <a:off x="2455863" y="5035550"/>
            <a:ext cx="13541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4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run() exits</a:t>
            </a:r>
          </a:p>
        </p:txBody>
      </p:sp>
      <p:sp>
        <p:nvSpPr>
          <p:cNvPr id="38929" name="Text Box 32"/>
          <p:cNvSpPr txBox="1">
            <a:spLocks noChangeArrowheads="1"/>
          </p:cNvSpPr>
          <p:nvPr/>
        </p:nvSpPr>
        <p:spPr bwMode="auto">
          <a:xfrm>
            <a:off x="3062288" y="3968750"/>
            <a:ext cx="11414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Scheduler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yield()</a:t>
            </a:r>
          </a:p>
        </p:txBody>
      </p:sp>
      <p:sp>
        <p:nvSpPr>
          <p:cNvPr id="38930" name="Text Box 33"/>
          <p:cNvSpPr txBox="1">
            <a:spLocks noChangeArrowheads="1"/>
          </p:cNvSpPr>
          <p:nvPr/>
        </p:nvSpPr>
        <p:spPr bwMode="auto">
          <a:xfrm>
            <a:off x="4851400" y="4249738"/>
            <a:ext cx="1141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Scheduler</a:t>
            </a:r>
          </a:p>
        </p:txBody>
      </p:sp>
      <p:sp>
        <p:nvSpPr>
          <p:cNvPr id="38931" name="Text Box 34"/>
          <p:cNvSpPr txBox="1">
            <a:spLocks noChangeArrowheads="1"/>
          </p:cNvSpPr>
          <p:nvPr/>
        </p:nvSpPr>
        <p:spPr bwMode="auto">
          <a:xfrm>
            <a:off x="5245100" y="1111250"/>
            <a:ext cx="9286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wait()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sleep()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8932" name="Text Box 35"/>
          <p:cNvSpPr txBox="1">
            <a:spLocks noChangeArrowheads="1"/>
          </p:cNvSpPr>
          <p:nvPr/>
        </p:nvSpPr>
        <p:spPr bwMode="auto">
          <a:xfrm>
            <a:off x="5294313" y="2782888"/>
            <a:ext cx="1035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notify()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02550" y="454187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java.lang.Thread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128713"/>
            <a:ext cx="8177212" cy="517207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void interrupt()</a:t>
            </a:r>
            <a:r>
              <a:rPr lang="en-US" altLang="en-US" sz="2800"/>
              <a:t> </a:t>
            </a:r>
          </a:p>
          <a:p>
            <a:pPr marL="990600" lvl="1" indent="-533400" eaLnBrk="1" hangingPunct="1"/>
            <a:r>
              <a:rPr lang="en-US" altLang="en-US" sz="2400"/>
              <a:t>Sends an interrupt to a thread</a:t>
            </a:r>
          </a:p>
          <a:p>
            <a:pPr marL="990600" lvl="1" indent="-533400" eaLnBrk="1" hangingPunct="1"/>
            <a:r>
              <a:rPr lang="en-US" altLang="en-US" sz="2400"/>
              <a:t>“Interrupted” becomes true</a:t>
            </a:r>
          </a:p>
          <a:p>
            <a:pPr marL="990600" lvl="1" indent="-533400" eaLnBrk="1" hangingPunct="1"/>
            <a:r>
              <a:rPr lang="en-US" altLang="en-US" sz="2400">
                <a:latin typeface="Courier New" panose="02070309020205020404" pitchFamily="49" charset="0"/>
              </a:rPr>
              <a:t>InterruptedException</a:t>
            </a:r>
            <a:r>
              <a:rPr lang="en-US" altLang="en-US" sz="2400"/>
              <a:t> if </a:t>
            </a:r>
            <a:r>
              <a:rPr lang="en-US" altLang="en-US" sz="2400">
                <a:latin typeface="Courier New" panose="02070309020205020404" pitchFamily="49" charset="0"/>
              </a:rPr>
              <a:t>sleep</a:t>
            </a:r>
            <a:r>
              <a:rPr lang="en-US" altLang="en-US" sz="2400"/>
              <a:t>ing or </a:t>
            </a:r>
            <a:r>
              <a:rPr lang="en-US" altLang="en-US" sz="2400">
                <a:latin typeface="Courier New" panose="02070309020205020404" pitchFamily="49" charset="0"/>
              </a:rPr>
              <a:t>wait</a:t>
            </a:r>
            <a:r>
              <a:rPr lang="en-US" altLang="en-US" sz="2400"/>
              <a:t>ing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static boolean interrupted()</a:t>
            </a:r>
            <a:r>
              <a:rPr lang="en-US" altLang="en-US" sz="2800"/>
              <a:t> </a:t>
            </a:r>
          </a:p>
          <a:p>
            <a:pPr marL="990600" lvl="1" indent="-533400" eaLnBrk="1" hangingPunct="1"/>
            <a:r>
              <a:rPr lang="en-US" altLang="en-US" sz="2400"/>
              <a:t>Tests “Interrupted” and resets it to false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boolean isInterrupted()</a:t>
            </a:r>
            <a:r>
              <a:rPr lang="en-US" altLang="en-US" sz="2800"/>
              <a:t> </a:t>
            </a:r>
          </a:p>
          <a:p>
            <a:pPr marL="990600" lvl="1" indent="-533400" eaLnBrk="1" hangingPunct="1"/>
            <a:r>
              <a:rPr lang="en-US" altLang="en-US" sz="2400"/>
              <a:t>Tests “Interrupted”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static Thread currentThread()</a:t>
            </a:r>
            <a:r>
              <a:rPr lang="en-US" altLang="en-US" sz="2800"/>
              <a:t> </a:t>
            </a:r>
          </a:p>
          <a:p>
            <a:pPr marL="990600" lvl="1" indent="-533400" eaLnBrk="1" hangingPunct="1"/>
            <a:r>
              <a:rPr lang="en-US" altLang="en-US" sz="2400"/>
              <a:t>Returns currently executing thread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Priorities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620000" cy="45545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Priorities in Java are between </a:t>
            </a:r>
            <a:r>
              <a:rPr lang="en-US" altLang="en-US" b="1">
                <a:latin typeface="Courier New" panose="02070309020205020404" pitchFamily="49" charset="0"/>
              </a:rPr>
              <a:t>MIN_PRIORITY</a:t>
            </a:r>
            <a:r>
              <a:rPr lang="en-US" altLang="en-US"/>
              <a:t> (=1) and </a:t>
            </a:r>
            <a:r>
              <a:rPr lang="en-US" altLang="en-US" b="1">
                <a:latin typeface="Courier New" panose="02070309020205020404" pitchFamily="49" charset="0"/>
              </a:rPr>
              <a:t>MAX_PRIORITY</a:t>
            </a:r>
            <a:r>
              <a:rPr lang="en-US" altLang="en-US"/>
              <a:t> (=10)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 is assigned </a:t>
            </a:r>
            <a:r>
              <a:rPr lang="en-US" altLang="en-US" b="1">
                <a:latin typeface="Courier New" panose="02070309020205020404" pitchFamily="49" charset="0"/>
              </a:rPr>
              <a:t>NORM_PRIORITY</a:t>
            </a:r>
            <a:r>
              <a:rPr lang="en-US" altLang="en-US"/>
              <a:t> (=5)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Priorities are set by </a:t>
            </a:r>
            <a:r>
              <a:rPr lang="en-US" altLang="en-US" b="1">
                <a:latin typeface="Courier New" panose="02070309020205020404" pitchFamily="49" charset="0"/>
              </a:rPr>
              <a:t>setPriority()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Priorities are extracted by </a:t>
            </a:r>
            <a:r>
              <a:rPr lang="en-US" altLang="en-US" b="1">
                <a:latin typeface="Courier New" panose="02070309020205020404" pitchFamily="49" charset="0"/>
              </a:rPr>
              <a:t>getPriority()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Thread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128713"/>
            <a:ext cx="8616950" cy="5527675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ThreadGroup grp1 = new ThreadGroup(“Best Group”)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ThreadGroup grp2 = new ThreadGroup(grp1, “Worst Group”)</a:t>
            </a:r>
          </a:p>
          <a:p>
            <a:pPr marL="990600" lvl="1" indent="-533400" eaLnBrk="1" hangingPunct="1"/>
            <a:r>
              <a:rPr lang="en-US" altLang="en-US" sz="2000"/>
              <a:t>grp1 is the parent of grp2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Thread t1 = new Thread(grp1,”first”)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int activeCount()</a:t>
            </a:r>
          </a:p>
          <a:p>
            <a:pPr marL="990600" lvl="1" indent="-533400" eaLnBrk="1" hangingPunct="1"/>
            <a:r>
              <a:rPr lang="en-US" altLang="en-US" sz="2000"/>
              <a:t>Number of runnable/running threads in a group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ThreadGroup getparent()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void interrupt()</a:t>
            </a:r>
          </a:p>
          <a:p>
            <a:pPr marL="990600" lvl="1" indent="-533400" eaLnBrk="1" hangingPunct="1"/>
            <a:r>
              <a:rPr lang="en-US" altLang="en-US" sz="2000"/>
              <a:t>All threads in the group and in children groups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int enumerate(Thread[] list)</a:t>
            </a:r>
          </a:p>
          <a:p>
            <a:pPr marL="990600" lvl="1" indent="-533400" eaLnBrk="1" hangingPunct="1"/>
            <a:r>
              <a:rPr lang="en-US" altLang="en-US" sz="2000"/>
              <a:t>References for all active threads in the group are stored in </a:t>
            </a:r>
            <a:r>
              <a:rPr lang="en-US" altLang="en-US" sz="2000" b="1">
                <a:latin typeface="Courier New" panose="02070309020205020404" pitchFamily="49" charset="0"/>
              </a:rPr>
              <a:t>Thread[]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Separation of task </a:t>
            </a:r>
            <a:r>
              <a:rPr lang="en-CA" i="1" dirty="0"/>
              <a:t>submission</a:t>
            </a:r>
            <a:r>
              <a:rPr lang="en-CA" dirty="0"/>
              <a:t> from </a:t>
            </a:r>
            <a:r>
              <a:rPr lang="en-CA" i="1" dirty="0"/>
              <a:t>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207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New for Java 6&amp;7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Pools of “empty” threads are created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“Runnable” or “Callable” tasks are assigned to these threads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Unlike Runnable tasks, Callable tasks can return a value when exiting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A thread pool is an instance of </a:t>
            </a:r>
            <a:r>
              <a:rPr lang="en-CA" b="1" dirty="0" err="1"/>
              <a:t>ExecutorService</a:t>
            </a:r>
            <a:endParaRPr lang="en-CA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Steps:</a:t>
            </a:r>
          </a:p>
          <a:p>
            <a:pPr lvl="1"/>
            <a:r>
              <a:rPr lang="en-CA" dirty="0"/>
              <a:t>Create tasks</a:t>
            </a:r>
          </a:p>
          <a:p>
            <a:pPr lvl="1"/>
            <a:r>
              <a:rPr lang="en-CA" dirty="0"/>
              <a:t>Create a thread pool</a:t>
            </a:r>
          </a:p>
          <a:p>
            <a:pPr lvl="1"/>
            <a:r>
              <a:rPr lang="en-CA" dirty="0"/>
              <a:t>Submit tasks to the pool for execution</a:t>
            </a:r>
          </a:p>
          <a:p>
            <a:pPr lvl="1"/>
            <a:r>
              <a:rPr lang="en-CA" dirty="0"/>
              <a:t>Shutdown the pool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Java Thread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042" y="2314073"/>
            <a:ext cx="110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358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8318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9278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238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1198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2158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81274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2800" y="2342147"/>
            <a:ext cx="457200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2391" y="4648200"/>
            <a:ext cx="1505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Threads</a:t>
            </a:r>
          </a:p>
          <a:p>
            <a:pPr algn="ctr"/>
            <a:r>
              <a:rPr lang="en-US" sz="2800" dirty="0"/>
              <a:t>Pool</a:t>
            </a:r>
          </a:p>
        </p:txBody>
      </p:sp>
      <p:sp>
        <p:nvSpPr>
          <p:cNvPr id="18" name="Oval 17"/>
          <p:cNvSpPr/>
          <p:nvPr/>
        </p:nvSpPr>
        <p:spPr>
          <a:xfrm>
            <a:off x="3124200" y="4572000"/>
            <a:ext cx="4267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3800" y="495300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22169" y="495300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48300" y="4957011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49684" y="495300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54344" y="3215942"/>
            <a:ext cx="15025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</a:t>
            </a:r>
          </a:p>
          <a:p>
            <a:r>
              <a:rPr lang="en-US" sz="2800" dirty="0"/>
              <a:t>Tasks to</a:t>
            </a:r>
          </a:p>
          <a:p>
            <a:r>
              <a:rPr lang="en-US" sz="2800" dirty="0"/>
              <a:t>Threads</a:t>
            </a:r>
          </a:p>
        </p:txBody>
      </p:sp>
      <p:cxnSp>
        <p:nvCxnSpPr>
          <p:cNvPr id="25" name="Straight Arrow Connector 24"/>
          <p:cNvCxnSpPr>
            <a:stCxn id="8" idx="2"/>
            <a:endCxn id="19" idx="1"/>
          </p:cNvCxnSpPr>
          <p:nvPr/>
        </p:nvCxnSpPr>
        <p:spPr>
          <a:xfrm>
            <a:off x="3102180" y="2863879"/>
            <a:ext cx="698575" cy="2156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9" idx="0"/>
          </p:cNvCxnSpPr>
          <p:nvPr/>
        </p:nvCxnSpPr>
        <p:spPr>
          <a:xfrm>
            <a:off x="3711780" y="2863879"/>
            <a:ext cx="250620" cy="2089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20" idx="1"/>
          </p:cNvCxnSpPr>
          <p:nvPr/>
        </p:nvCxnSpPr>
        <p:spPr>
          <a:xfrm>
            <a:off x="4321380" y="2863879"/>
            <a:ext cx="367744" cy="2156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20" idx="0"/>
          </p:cNvCxnSpPr>
          <p:nvPr/>
        </p:nvCxnSpPr>
        <p:spPr>
          <a:xfrm flipH="1">
            <a:off x="4850769" y="2863879"/>
            <a:ext cx="80211" cy="2089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1" idx="1"/>
          </p:cNvCxnSpPr>
          <p:nvPr/>
        </p:nvCxnSpPr>
        <p:spPr>
          <a:xfrm flipH="1">
            <a:off x="5515255" y="2863879"/>
            <a:ext cx="25325" cy="216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21" idx="0"/>
          </p:cNvCxnSpPr>
          <p:nvPr/>
        </p:nvCxnSpPr>
        <p:spPr>
          <a:xfrm flipH="1">
            <a:off x="5676900" y="2863879"/>
            <a:ext cx="473280" cy="2093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21" idx="7"/>
          </p:cNvCxnSpPr>
          <p:nvPr/>
        </p:nvCxnSpPr>
        <p:spPr>
          <a:xfrm flipH="1">
            <a:off x="5838545" y="2863879"/>
            <a:ext cx="971329" cy="216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22" idx="0"/>
          </p:cNvCxnSpPr>
          <p:nvPr/>
        </p:nvCxnSpPr>
        <p:spPr>
          <a:xfrm flipH="1">
            <a:off x="6578284" y="2863879"/>
            <a:ext cx="813116" cy="2089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DC2E1-C582-48AC-89B6-4B42E03C32C3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1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Thread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400" dirty="0"/>
              <a:t>Thread pools are created by: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i="1" dirty="0" err="1"/>
              <a:t>Executors.newSingleThreadExecutor</a:t>
            </a:r>
            <a:r>
              <a:rPr lang="en-CA" sz="2400" i="1" dirty="0"/>
              <a:t>()</a:t>
            </a:r>
            <a:endParaRPr lang="en-CA" sz="2400" dirty="0"/>
          </a:p>
          <a:p>
            <a:pPr lvl="1"/>
            <a:r>
              <a:rPr lang="en-CA" sz="2400" i="1" dirty="0"/>
              <a:t>One-thread pool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i="1" dirty="0" err="1"/>
              <a:t>Executors.newCachedThreadPool</a:t>
            </a:r>
            <a:r>
              <a:rPr lang="en-CA" sz="2400" i="1" dirty="0"/>
              <a:t>()</a:t>
            </a:r>
          </a:p>
          <a:p>
            <a:pPr lvl="1"/>
            <a:r>
              <a:rPr lang="en-CA" sz="2400" dirty="0"/>
              <a:t>As many threads as needed</a:t>
            </a:r>
          </a:p>
          <a:p>
            <a:pPr lvl="1"/>
            <a:r>
              <a:rPr lang="en-CA" sz="2400" dirty="0"/>
              <a:t>A thread that is not used for 60s is killed and removed from the pool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i="1" dirty="0" err="1"/>
              <a:t>Executors.newFixedThreadPool</a:t>
            </a:r>
            <a:r>
              <a:rPr lang="en-CA" sz="2400" i="1" dirty="0"/>
              <a:t>()</a:t>
            </a:r>
          </a:p>
          <a:p>
            <a:pPr lvl="1"/>
            <a:r>
              <a:rPr lang="en-CA" sz="2400" dirty="0"/>
              <a:t>Fixed number of threads</a:t>
            </a:r>
          </a:p>
          <a:p>
            <a:pPr lvl="1"/>
            <a:r>
              <a:rPr lang="en-CA" sz="2400" dirty="0"/>
              <a:t>If more tasks than threads, tasks wait in a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i="1" dirty="0" err="1"/>
              <a:t>Executors.newScheduledThreadPool</a:t>
            </a:r>
            <a:r>
              <a:rPr lang="en-CA" sz="2400" i="1" dirty="0"/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i="1" dirty="0" err="1"/>
              <a:t>Executors.newSingleThreadScheduledExecutor</a:t>
            </a:r>
            <a:r>
              <a:rPr lang="en-CA" sz="2400" i="1" dirty="0"/>
              <a:t>()</a:t>
            </a:r>
          </a:p>
          <a:p>
            <a:pPr lvl="1"/>
            <a:r>
              <a:rPr lang="en-CA" sz="2400" dirty="0"/>
              <a:t>Scheduled: execution can be delayed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9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– Defining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839200" cy="4068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class Task </a:t>
            </a:r>
          </a:p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{ </a:t>
            </a:r>
          </a:p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call()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// perform some task</a:t>
            </a:r>
          </a:p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result; </a:t>
            </a:r>
          </a:p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541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– 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372600" cy="4068763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pool = 		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pPr marL="0" indent="0" algn="l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++){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(new Task());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 // execute the task 10 times using 5 threads</a:t>
            </a:r>
          </a:p>
          <a:p>
            <a:pPr marL="0" indent="0" algn="l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pool.shutdown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// waits until all tasks are done before shutdown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570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the “Result”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372600" cy="406876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thpool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			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pPr marL="0" indent="0" algn="l">
              <a:buNone/>
            </a:pPr>
            <a:r>
              <a:rPr lang="en-CA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CompletionService</a:t>
            </a:r>
            <a:r>
              <a:rPr lang="en-CA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pool = new </a:t>
            </a:r>
            <a:r>
              <a:rPr lang="en-CA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ExecutorCompletionService</a:t>
            </a:r>
            <a:r>
              <a:rPr lang="en-CA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</a:t>
            </a:r>
            <a:r>
              <a:rPr lang="en-CA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thpool</a:t>
            </a:r>
            <a:r>
              <a:rPr lang="en-CA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++){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(new Task());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++){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result = </a:t>
            </a:r>
            <a:r>
              <a:rPr lang="en-CA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pool.take</a:t>
            </a:r>
            <a:r>
              <a:rPr lang="en-CA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().get();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//Compute overall result </a:t>
            </a:r>
          </a:p>
          <a:p>
            <a:pPr marL="0" indent="0" algn="l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thpool.shutdown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0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5467350"/>
          </a:xfrm>
        </p:spPr>
        <p:txBody>
          <a:bodyPr/>
          <a:lstStyle/>
          <a:p>
            <a:pPr algn="l">
              <a:defRPr/>
            </a:pPr>
            <a:r>
              <a:rPr lang="en-CA" dirty="0"/>
              <a:t>At the end of this part, you will be able to: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Differentiate between and understand processes and threads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Write multithreaded applications in Java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Work with synchronization problems and device solutions for them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Appreciate the importance of threads in client and server processes</a:t>
            </a:r>
          </a:p>
          <a:p>
            <a:pPr marL="514350" indent="-514350" algn="l">
              <a:buFont typeface="+mj-lt"/>
              <a:buAutoNum type="arabicPeriod"/>
              <a:defRPr/>
            </a:pPr>
            <a:endParaRPr lang="en-CA" dirty="0"/>
          </a:p>
          <a:p>
            <a:pPr marL="514350" indent="-514350" algn="l">
              <a:buFont typeface="+mj-lt"/>
              <a:buAutoNum type="arabicPeriod"/>
              <a:defRPr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 II</a:t>
            </a:r>
          </a:p>
          <a:p>
            <a:pPr eaLnBrk="1" hangingPunct="1"/>
            <a:r>
              <a:rPr lang="en-US" altLang="en-US" dirty="0"/>
              <a:t>Race Conditions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81138" y="1724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E6D27-EECC-4AE3-9CB5-0DA87402EE3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207000"/>
          </a:xfrm>
        </p:spPr>
        <p:txBody>
          <a:bodyPr/>
          <a:lstStyle/>
          <a:p>
            <a:pPr algn="l">
              <a:defRPr/>
            </a:pPr>
            <a:r>
              <a:rPr lang="en-CA" dirty="0"/>
              <a:t>At the end of this part, you will be able to: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Understand race conditions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CA" dirty="0"/>
              <a:t>Use different synchronization techniques to avoid race conditions</a:t>
            </a:r>
          </a:p>
          <a:p>
            <a:pPr marL="514350" indent="-514350" algn="l">
              <a:buFont typeface="+mj-lt"/>
              <a:buAutoNum type="arabicPeriod"/>
              <a:defRPr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Example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8416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35274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42132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4883150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55673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62531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1370013" y="4241800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Buffer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28257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36258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4344988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49641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57642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64325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1819275" y="1482725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threadA</a:t>
            </a:r>
          </a:p>
        </p:txBody>
      </p:sp>
      <p:sp>
        <p:nvSpPr>
          <p:cNvPr id="57361" name="Line 18"/>
          <p:cNvSpPr>
            <a:spLocks noChangeShapeType="1"/>
          </p:cNvSpPr>
          <p:nvPr/>
        </p:nvSpPr>
        <p:spPr bwMode="auto">
          <a:xfrm>
            <a:off x="2595563" y="2024063"/>
            <a:ext cx="1503362" cy="164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6570663" y="1482725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threadB</a:t>
            </a:r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 flipH="1">
            <a:off x="5534025" y="2024063"/>
            <a:ext cx="1503363" cy="164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3243263" y="2397125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write(), print()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threadA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8416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5274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2132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83150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5673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62531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370013" y="4241800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Buffer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8257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6258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344988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9641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57642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4325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819275" y="1482725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threadA</a:t>
            </a: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595563" y="2024063"/>
            <a:ext cx="1503362" cy="164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29"/>
          <p:cNvSpPr txBox="1">
            <a:spLocks noChangeArrowheads="1"/>
          </p:cNvSpPr>
          <p:nvPr/>
        </p:nvSpPr>
        <p:spPr bwMode="auto">
          <a:xfrm>
            <a:off x="3233738" y="2397125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write()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threadB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8416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5274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2132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883150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5673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2531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370013" y="4241800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Buffer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8257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6258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344988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9641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7642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4325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 flipH="1">
            <a:off x="6392863" y="143351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threadB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 flipH="1">
            <a:off x="5437188" y="2024063"/>
            <a:ext cx="1503362" cy="164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4864100" y="238125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write()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Execution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841625" y="42195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527425" y="42195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213225" y="42195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883150" y="42195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567363" y="42195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253163" y="42195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2825750" y="5175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3625850" y="5175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4344988" y="5175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60428" name="Text Box 13"/>
          <p:cNvSpPr txBox="1">
            <a:spLocks noChangeArrowheads="1"/>
          </p:cNvSpPr>
          <p:nvPr/>
        </p:nvSpPr>
        <p:spPr bwMode="auto">
          <a:xfrm>
            <a:off x="4964113" y="5175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5764213" y="5175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6432550" y="5175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60431" name="Text Box 16"/>
          <p:cNvSpPr txBox="1">
            <a:spLocks noChangeArrowheads="1"/>
          </p:cNvSpPr>
          <p:nvPr/>
        </p:nvSpPr>
        <p:spPr bwMode="auto">
          <a:xfrm flipH="1">
            <a:off x="987425" y="1512888"/>
            <a:ext cx="3522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threadA </a:t>
            </a:r>
            <a:r>
              <a:rPr lang="en-US" altLang="en-US"/>
              <a:t>then </a:t>
            </a:r>
            <a:r>
              <a:rPr lang="en-US" altLang="en-US">
                <a:latin typeface="Courier New" panose="02070309020205020404" pitchFamily="49" charset="0"/>
              </a:rPr>
              <a:t>threadB</a:t>
            </a:r>
          </a:p>
        </p:txBody>
      </p:sp>
      <p:sp>
        <p:nvSpPr>
          <p:cNvPr id="60432" name="Text Box 19"/>
          <p:cNvSpPr txBox="1">
            <a:spLocks noChangeArrowheads="1"/>
          </p:cNvSpPr>
          <p:nvPr/>
        </p:nvSpPr>
        <p:spPr bwMode="auto">
          <a:xfrm flipH="1">
            <a:off x="1057275" y="3643313"/>
            <a:ext cx="3522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threadB </a:t>
            </a:r>
            <a:r>
              <a:rPr lang="en-US" altLang="en-US"/>
              <a:t>then </a:t>
            </a:r>
            <a:r>
              <a:rPr lang="en-US" altLang="en-US">
                <a:latin typeface="Courier New" panose="02070309020205020404" pitchFamily="49" charset="0"/>
              </a:rPr>
              <a:t>threadA</a:t>
            </a:r>
          </a:p>
        </p:txBody>
      </p:sp>
      <p:sp>
        <p:nvSpPr>
          <p:cNvPr id="60433" name="Rectangle 20"/>
          <p:cNvSpPr>
            <a:spLocks noChangeArrowheads="1"/>
          </p:cNvSpPr>
          <p:nvPr/>
        </p:nvSpPr>
        <p:spPr bwMode="auto">
          <a:xfrm>
            <a:off x="2882900" y="211772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34" name="Rectangle 21"/>
          <p:cNvSpPr>
            <a:spLocks noChangeArrowheads="1"/>
          </p:cNvSpPr>
          <p:nvPr/>
        </p:nvSpPr>
        <p:spPr bwMode="auto">
          <a:xfrm>
            <a:off x="3568700" y="211772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35" name="Rectangle 22"/>
          <p:cNvSpPr>
            <a:spLocks noChangeArrowheads="1"/>
          </p:cNvSpPr>
          <p:nvPr/>
        </p:nvSpPr>
        <p:spPr bwMode="auto">
          <a:xfrm>
            <a:off x="4254500" y="211772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36" name="Rectangle 23"/>
          <p:cNvSpPr>
            <a:spLocks noChangeArrowheads="1"/>
          </p:cNvSpPr>
          <p:nvPr/>
        </p:nvSpPr>
        <p:spPr bwMode="auto">
          <a:xfrm>
            <a:off x="4924425" y="211772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37" name="Rectangle 24"/>
          <p:cNvSpPr>
            <a:spLocks noChangeArrowheads="1"/>
          </p:cNvSpPr>
          <p:nvPr/>
        </p:nvSpPr>
        <p:spPr bwMode="auto">
          <a:xfrm>
            <a:off x="5608638" y="211772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38" name="Rectangle 25"/>
          <p:cNvSpPr>
            <a:spLocks noChangeArrowheads="1"/>
          </p:cNvSpPr>
          <p:nvPr/>
        </p:nvSpPr>
        <p:spPr bwMode="auto">
          <a:xfrm>
            <a:off x="6294438" y="211772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39" name="Text Box 26"/>
          <p:cNvSpPr txBox="1">
            <a:spLocks noChangeArrowheads="1"/>
          </p:cNvSpPr>
          <p:nvPr/>
        </p:nvSpPr>
        <p:spPr bwMode="auto">
          <a:xfrm>
            <a:off x="2867025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60440" name="Text Box 27"/>
          <p:cNvSpPr txBox="1">
            <a:spLocks noChangeArrowheads="1"/>
          </p:cNvSpPr>
          <p:nvPr/>
        </p:nvSpPr>
        <p:spPr bwMode="auto">
          <a:xfrm>
            <a:off x="3667125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0441" name="Text Box 28"/>
          <p:cNvSpPr txBox="1">
            <a:spLocks noChangeArrowheads="1"/>
          </p:cNvSpPr>
          <p:nvPr/>
        </p:nvSpPr>
        <p:spPr bwMode="auto">
          <a:xfrm>
            <a:off x="4386263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60442" name="Text Box 29"/>
          <p:cNvSpPr txBox="1">
            <a:spLocks noChangeArrowheads="1"/>
          </p:cNvSpPr>
          <p:nvPr/>
        </p:nvSpPr>
        <p:spPr bwMode="auto">
          <a:xfrm>
            <a:off x="5005388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60443" name="Text Box 30"/>
          <p:cNvSpPr txBox="1">
            <a:spLocks noChangeArrowheads="1"/>
          </p:cNvSpPr>
          <p:nvPr/>
        </p:nvSpPr>
        <p:spPr bwMode="auto">
          <a:xfrm>
            <a:off x="5805488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0444" name="Text Box 31"/>
          <p:cNvSpPr txBox="1">
            <a:spLocks noChangeArrowheads="1"/>
          </p:cNvSpPr>
          <p:nvPr/>
        </p:nvSpPr>
        <p:spPr bwMode="auto">
          <a:xfrm>
            <a:off x="6473825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4088"/>
            <a:ext cx="8883650" cy="5903912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public class SharedBuffer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private String buffer[];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public SharedBuffer(int length)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	buffer = new String[length];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	for (int i = 0; i &lt; buffer.length; i++)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		buffer[i] = "X";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}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	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public void print()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	for (int i = 0; i &lt; buffer.length; i++)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		System.out.println("buffer[" + i + "]= "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							+ buffer[i]);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public void write(String symbol)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	for (int i = 0; i &lt; buffer.length; i++) {				buffer[i] =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SharedBuffer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Worker Class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247775"/>
            <a:ext cx="8485187" cy="5053013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public class Worker extends Thread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private SharedBuffer buffer;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private String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public Worker(SharedBuffer buffer, String symbol)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this.buffer = buffer;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this.symbol =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public void run()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	buffer.write(symbol);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Server Class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47775"/>
            <a:ext cx="9144000" cy="5053013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public class Server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public static void main (String a[])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SharedBuffer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buff</a:t>
            </a:r>
            <a:r>
              <a:rPr lang="en-US" altLang="en-US" sz="2400" b="1">
                <a:latin typeface="Courier New" panose="02070309020205020404" pitchFamily="49" charset="0"/>
              </a:rPr>
              <a:t> = new SharedBuffer(10);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Worker threadA = new Worker(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buff</a:t>
            </a:r>
            <a:r>
              <a:rPr lang="en-US" altLang="en-US" sz="2400" b="1">
                <a:latin typeface="Courier New" panose="02070309020205020404" pitchFamily="49" charset="0"/>
              </a:rPr>
              <a:t>,"A");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Worker threadB = new Worker(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buff</a:t>
            </a:r>
            <a:r>
              <a:rPr lang="en-US" altLang="en-US" sz="2400" b="1">
                <a:latin typeface="Courier New" panose="02070309020205020404" pitchFamily="49" charset="0"/>
              </a:rPr>
              <a:t>,"B");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threadA.start();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threadB.start();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	buff.print();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Output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620000" cy="45545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Buffer[0]=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X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Buffer[1]=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X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Buffer[2]=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X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Buffer[3]=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Buffer[4]=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Buffer[5]=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Buffer[6]=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Buffer[7]=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Buffer[8]=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Buffer[9]= B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046413" y="1639888"/>
            <a:ext cx="2951162" cy="13620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Processes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376363"/>
            <a:ext cx="7145338" cy="4681537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Process = a program in execution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OS creates an extended machine with multiple virtual CPUs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OS keeps track of all processes (process tables)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Processes are independent of one another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OS protects processes from one another (w H/W support)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the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620000" cy="4554538"/>
          </a:xfrm>
        </p:spPr>
        <p:txBody>
          <a:bodyPr/>
          <a:lstStyle/>
          <a:p>
            <a:pPr marL="609600" indent="-609600" algn="l" eaLnBrk="1" hangingPunct="1"/>
            <a:r>
              <a:rPr lang="en-US" altLang="en-US"/>
              <a:t>There are three threads :</a:t>
            </a:r>
          </a:p>
          <a:p>
            <a:pPr marL="990600" lvl="1" indent="-533400" eaLnBrk="1" hangingPunct="1"/>
            <a:r>
              <a:rPr lang="en-US" altLang="en-US" b="1">
                <a:latin typeface="Courier New" panose="02070309020205020404" pitchFamily="49" charset="0"/>
              </a:rPr>
              <a:t>threadA: </a:t>
            </a:r>
            <a:r>
              <a:rPr lang="en-US" altLang="en-US"/>
              <a:t>calling the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  <a:r>
              <a:rPr lang="en-US" altLang="en-US"/>
              <a:t> method</a:t>
            </a:r>
          </a:p>
          <a:p>
            <a:pPr marL="990600" lvl="1" indent="-533400" eaLnBrk="1" hangingPunct="1"/>
            <a:r>
              <a:rPr lang="en-US" altLang="en-US" b="1">
                <a:latin typeface="Courier New" panose="02070309020205020404" pitchFamily="49" charset="0"/>
              </a:rPr>
              <a:t>threadB: </a:t>
            </a:r>
            <a:r>
              <a:rPr lang="en-US" altLang="en-US"/>
              <a:t>calling the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  <a:r>
              <a:rPr lang="en-US" altLang="en-US"/>
              <a:t> method</a:t>
            </a:r>
          </a:p>
          <a:p>
            <a:pPr marL="990600" lvl="1" indent="-533400" eaLnBrk="1" hangingPunct="1"/>
            <a:r>
              <a:rPr lang="en-US" altLang="en-US" b="1">
                <a:latin typeface="Courier New" panose="02070309020205020404" pitchFamily="49" charset="0"/>
              </a:rPr>
              <a:t>main thread: </a:t>
            </a:r>
            <a:r>
              <a:rPr lang="en-US" altLang="en-US"/>
              <a:t>calling the </a:t>
            </a:r>
            <a:r>
              <a:rPr lang="en-US" altLang="en-US" b="1">
                <a:latin typeface="Courier New" panose="02070309020205020404" pitchFamily="49" charset="0"/>
              </a:rPr>
              <a:t>print </a:t>
            </a:r>
            <a:r>
              <a:rPr lang="en-US" altLang="en-US"/>
              <a:t>method</a:t>
            </a:r>
          </a:p>
          <a:p>
            <a:pPr marL="609600" indent="-609600" algn="l" eaLnBrk="1" hangingPunct="1"/>
            <a:r>
              <a:rPr lang="en-US" altLang="en-US">
                <a:latin typeface="Courier New" panose="02070309020205020404" pitchFamily="49" charset="0"/>
              </a:rPr>
              <a:t>main thread</a:t>
            </a:r>
            <a:r>
              <a:rPr lang="en-US" altLang="en-US"/>
              <a:t> is starting the print method before any of the threads A and B execute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1125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/>
              <a:t>Possible Scenario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H="1">
            <a:off x="4691063" y="1111249"/>
            <a:ext cx="1587" cy="127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4738688" y="1103313"/>
            <a:ext cx="219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main thread</a:t>
            </a:r>
          </a:p>
        </p:txBody>
      </p:sp>
      <p:sp>
        <p:nvSpPr>
          <p:cNvPr id="66568" name="Line 10"/>
          <p:cNvSpPr>
            <a:spLocks noChangeShapeType="1"/>
          </p:cNvSpPr>
          <p:nvPr/>
        </p:nvSpPr>
        <p:spPr bwMode="auto">
          <a:xfrm flipH="1">
            <a:off x="4692649" y="2389187"/>
            <a:ext cx="31750" cy="380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09875" y="1685925"/>
            <a:ext cx="1901825" cy="374650"/>
            <a:chOff x="2809875" y="1685925"/>
            <a:chExt cx="1901825" cy="374650"/>
          </a:xfrm>
        </p:grpSpPr>
        <p:sp>
          <p:nvSpPr>
            <p:cNvPr id="66572" name="Line 16"/>
            <p:cNvSpPr>
              <a:spLocks noChangeShapeType="1"/>
            </p:cNvSpPr>
            <p:nvPr/>
          </p:nvSpPr>
          <p:spPr bwMode="auto">
            <a:xfrm flipH="1">
              <a:off x="2809875" y="2060575"/>
              <a:ext cx="18811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6573" name="Text Box 18"/>
            <p:cNvSpPr txBox="1">
              <a:spLocks noChangeArrowheads="1"/>
            </p:cNvSpPr>
            <p:nvPr/>
          </p:nvSpPr>
          <p:spPr bwMode="auto">
            <a:xfrm>
              <a:off x="3146425" y="1685925"/>
              <a:ext cx="15652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0070C0"/>
                  </a:solidFill>
                  <a:latin typeface="Courier New" pitchFamily="49" charset="0"/>
                </a:rPr>
                <a:t>threadA.start</a:t>
              </a:r>
              <a:r>
                <a:rPr lang="en-US" sz="1200" b="1" dirty="0">
                  <a:solidFill>
                    <a:srgbClr val="0070C0"/>
                  </a:solidFill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18050" y="2030413"/>
            <a:ext cx="2033588" cy="315912"/>
            <a:chOff x="4718050" y="2030413"/>
            <a:chExt cx="2033588" cy="315912"/>
          </a:xfrm>
        </p:grpSpPr>
        <p:sp>
          <p:nvSpPr>
            <p:cNvPr id="66566" name="Line 8"/>
            <p:cNvSpPr>
              <a:spLocks noChangeShapeType="1"/>
            </p:cNvSpPr>
            <p:nvPr/>
          </p:nvSpPr>
          <p:spPr bwMode="auto">
            <a:xfrm flipV="1">
              <a:off x="4718050" y="2343150"/>
              <a:ext cx="2033588" cy="317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Text Box 19"/>
            <p:cNvSpPr txBox="1">
              <a:spLocks noChangeArrowheads="1"/>
            </p:cNvSpPr>
            <p:nvPr/>
          </p:nvSpPr>
          <p:spPr bwMode="auto">
            <a:xfrm>
              <a:off x="4922838" y="2030413"/>
              <a:ext cx="156527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00B050"/>
                  </a:solidFill>
                  <a:latin typeface="Courier New" pitchFamily="49" charset="0"/>
                </a:rPr>
                <a:t>threadb.start</a:t>
              </a:r>
              <a:r>
                <a:rPr lang="en-US" sz="1200" b="1" dirty="0">
                  <a:solidFill>
                    <a:srgbClr val="00B050"/>
                  </a:solidFill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5790" y="2078038"/>
            <a:ext cx="1266623" cy="4573587"/>
            <a:chOff x="1525790" y="2078038"/>
            <a:chExt cx="1266623" cy="4573587"/>
          </a:xfrm>
        </p:grpSpPr>
        <p:sp>
          <p:nvSpPr>
            <p:cNvPr id="66565" name="Text Box 7"/>
            <p:cNvSpPr txBox="1">
              <a:spLocks noChangeArrowheads="1"/>
            </p:cNvSpPr>
            <p:nvPr/>
          </p:nvSpPr>
          <p:spPr bwMode="auto">
            <a:xfrm>
              <a:off x="1525790" y="2095500"/>
              <a:ext cx="1149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</a:rPr>
                <a:t>threadA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66575" name="Line 20"/>
            <p:cNvSpPr>
              <a:spLocks noChangeShapeType="1"/>
            </p:cNvSpPr>
            <p:nvPr/>
          </p:nvSpPr>
          <p:spPr bwMode="auto">
            <a:xfrm flipH="1">
              <a:off x="2776538" y="2078038"/>
              <a:ext cx="15875" cy="457358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26238" y="2389188"/>
            <a:ext cx="1271384" cy="2890837"/>
            <a:chOff x="6726238" y="2389188"/>
            <a:chExt cx="1271384" cy="2890837"/>
          </a:xfrm>
        </p:grpSpPr>
        <p:sp>
          <p:nvSpPr>
            <p:cNvPr id="66567" name="Text Box 9"/>
            <p:cNvSpPr txBox="1">
              <a:spLocks noChangeArrowheads="1"/>
            </p:cNvSpPr>
            <p:nvPr/>
          </p:nvSpPr>
          <p:spPr bwMode="auto">
            <a:xfrm>
              <a:off x="6847948" y="2424113"/>
              <a:ext cx="1149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</a:rPr>
                <a:t>threadB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</a:endParaRPr>
            </a:p>
          </p:txBody>
        </p:sp>
        <p:sp>
          <p:nvSpPr>
            <p:cNvPr id="66576" name="Line 21"/>
            <p:cNvSpPr>
              <a:spLocks noChangeShapeType="1"/>
            </p:cNvSpPr>
            <p:nvPr/>
          </p:nvSpPr>
          <p:spPr bwMode="auto">
            <a:xfrm flipH="1">
              <a:off x="6726238" y="2389188"/>
              <a:ext cx="33337" cy="289083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77" name="Line 23"/>
          <p:cNvSpPr>
            <a:spLocks noChangeShapeType="1"/>
          </p:cNvSpPr>
          <p:nvPr/>
        </p:nvSpPr>
        <p:spPr bwMode="auto">
          <a:xfrm>
            <a:off x="723900" y="431800"/>
            <a:ext cx="0" cy="6107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78" name="Text Box 24"/>
          <p:cNvSpPr txBox="1">
            <a:spLocks noChangeArrowheads="1"/>
          </p:cNvSpPr>
          <p:nvPr/>
        </p:nvSpPr>
        <p:spPr bwMode="auto">
          <a:xfrm>
            <a:off x="839788" y="6145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84550" y="2409825"/>
            <a:ext cx="2101850" cy="1168400"/>
            <a:chOff x="3365500" y="2409825"/>
            <a:chExt cx="2101850" cy="1168400"/>
          </a:xfrm>
        </p:grpSpPr>
        <p:sp>
          <p:nvSpPr>
            <p:cNvPr id="66569" name="Text Box 13"/>
            <p:cNvSpPr txBox="1">
              <a:spLocks noChangeArrowheads="1"/>
            </p:cNvSpPr>
            <p:nvPr/>
          </p:nvSpPr>
          <p:spPr bwMode="auto">
            <a:xfrm>
              <a:off x="4095750" y="2600325"/>
              <a:ext cx="1289050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</a:rPr>
                <a:t>Buffer[0]= X</a:t>
              </a:r>
            </a:p>
          </p:txBody>
        </p:sp>
        <p:sp>
          <p:nvSpPr>
            <p:cNvPr id="66570" name="Text Box 14"/>
            <p:cNvSpPr txBox="1">
              <a:spLocks noChangeArrowheads="1"/>
            </p:cNvSpPr>
            <p:nvPr/>
          </p:nvSpPr>
          <p:spPr bwMode="auto">
            <a:xfrm>
              <a:off x="4078288" y="2874963"/>
              <a:ext cx="1289050" cy="274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Courier New" pitchFamily="49" charset="0"/>
                </a:rPr>
                <a:t>Buffer[1]= X</a:t>
              </a:r>
            </a:p>
          </p:txBody>
        </p:sp>
        <p:sp>
          <p:nvSpPr>
            <p:cNvPr id="66571" name="Text Box 15"/>
            <p:cNvSpPr txBox="1">
              <a:spLocks noChangeArrowheads="1"/>
            </p:cNvSpPr>
            <p:nvPr/>
          </p:nvSpPr>
          <p:spPr bwMode="auto">
            <a:xfrm>
              <a:off x="4076700" y="3149600"/>
              <a:ext cx="1289050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</a:rPr>
                <a:t>Buffer[2]= X</a:t>
              </a:r>
            </a:p>
          </p:txBody>
        </p:sp>
        <p:sp>
          <p:nvSpPr>
            <p:cNvPr id="66579" name="Rectangle 25"/>
            <p:cNvSpPr>
              <a:spLocks noChangeArrowheads="1"/>
            </p:cNvSpPr>
            <p:nvPr/>
          </p:nvSpPr>
          <p:spPr bwMode="auto">
            <a:xfrm>
              <a:off x="4000500" y="2474913"/>
              <a:ext cx="1466850" cy="11033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Text Box 26"/>
            <p:cNvSpPr txBox="1">
              <a:spLocks noChangeArrowheads="1"/>
            </p:cNvSpPr>
            <p:nvPr/>
          </p:nvSpPr>
          <p:spPr bwMode="auto">
            <a:xfrm>
              <a:off x="3365500" y="2409825"/>
              <a:ext cx="6445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Courier New" pitchFamily="49" charset="0"/>
                </a:rPr>
                <a:t>print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49938" y="3908425"/>
            <a:ext cx="1755775" cy="819150"/>
            <a:chOff x="5849938" y="3908425"/>
            <a:chExt cx="1755775" cy="819150"/>
          </a:xfrm>
        </p:grpSpPr>
        <p:sp>
          <p:nvSpPr>
            <p:cNvPr id="66581" name="Text Box 27"/>
            <p:cNvSpPr txBox="1">
              <a:spLocks noChangeArrowheads="1"/>
            </p:cNvSpPr>
            <p:nvPr/>
          </p:nvSpPr>
          <p:spPr bwMode="auto">
            <a:xfrm>
              <a:off x="6280150" y="4270375"/>
              <a:ext cx="1196975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</a:rPr>
                <a:t>Fill up B’s</a:t>
              </a:r>
            </a:p>
            <a:p>
              <a:r>
                <a:rPr lang="en-US" sz="1200" b="1" dirty="0">
                  <a:latin typeface="Courier New" pitchFamily="49" charset="0"/>
                </a:rPr>
                <a:t>…</a:t>
              </a:r>
            </a:p>
          </p:txBody>
        </p:sp>
        <p:sp>
          <p:nvSpPr>
            <p:cNvPr id="66582" name="Rectangle 30"/>
            <p:cNvSpPr>
              <a:spLocks noChangeArrowheads="1"/>
            </p:cNvSpPr>
            <p:nvPr/>
          </p:nvSpPr>
          <p:spPr bwMode="auto">
            <a:xfrm>
              <a:off x="6138863" y="4183063"/>
              <a:ext cx="1466850" cy="4826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Text Box 31"/>
            <p:cNvSpPr txBox="1">
              <a:spLocks noChangeArrowheads="1"/>
            </p:cNvSpPr>
            <p:nvPr/>
          </p:nvSpPr>
          <p:spPr bwMode="auto">
            <a:xfrm>
              <a:off x="5849938" y="3908425"/>
              <a:ext cx="6445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Courier New" pitchFamily="49" charset="0"/>
                </a:rPr>
                <a:t>write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89363" y="4967288"/>
            <a:ext cx="1693862" cy="1428750"/>
            <a:chOff x="3789363" y="4967288"/>
            <a:chExt cx="1693862" cy="1428750"/>
          </a:xfrm>
        </p:grpSpPr>
        <p:sp>
          <p:nvSpPr>
            <p:cNvPr id="66584" name="Text Box 38"/>
            <p:cNvSpPr txBox="1">
              <a:spLocks noChangeArrowheads="1"/>
            </p:cNvSpPr>
            <p:nvPr/>
          </p:nvSpPr>
          <p:spPr bwMode="auto">
            <a:xfrm>
              <a:off x="4111625" y="5291138"/>
              <a:ext cx="1289050" cy="274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</a:rPr>
                <a:t>Buffer[3]= B</a:t>
              </a:r>
            </a:p>
          </p:txBody>
        </p:sp>
        <p:sp>
          <p:nvSpPr>
            <p:cNvPr id="66585" name="Text Box 39"/>
            <p:cNvSpPr txBox="1">
              <a:spLocks noChangeArrowheads="1"/>
            </p:cNvSpPr>
            <p:nvPr/>
          </p:nvSpPr>
          <p:spPr bwMode="auto">
            <a:xfrm>
              <a:off x="4094163" y="5565775"/>
              <a:ext cx="1289050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</a:rPr>
                <a:t>Buffer[4]= B</a:t>
              </a:r>
            </a:p>
          </p:txBody>
        </p:sp>
        <p:sp>
          <p:nvSpPr>
            <p:cNvPr id="66586" name="Text Box 40"/>
            <p:cNvSpPr txBox="1">
              <a:spLocks noChangeArrowheads="1"/>
            </p:cNvSpPr>
            <p:nvPr/>
          </p:nvSpPr>
          <p:spPr bwMode="auto">
            <a:xfrm>
              <a:off x="4414838" y="5840413"/>
              <a:ext cx="644525" cy="274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latin typeface="Courier New" pitchFamily="49" charset="0"/>
                </a:rPr>
                <a:t>Etc</a:t>
              </a:r>
              <a:r>
                <a:rPr lang="en-US" sz="1200" b="1" dirty="0">
                  <a:latin typeface="Courier New" pitchFamily="49" charset="0"/>
                </a:rPr>
                <a:t> …</a:t>
              </a:r>
            </a:p>
          </p:txBody>
        </p:sp>
        <p:sp>
          <p:nvSpPr>
            <p:cNvPr id="66587" name="Rectangle 41"/>
            <p:cNvSpPr>
              <a:spLocks noChangeArrowheads="1"/>
            </p:cNvSpPr>
            <p:nvPr/>
          </p:nvSpPr>
          <p:spPr bwMode="auto">
            <a:xfrm>
              <a:off x="4016375" y="5292725"/>
              <a:ext cx="1466850" cy="110331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Text Box 42"/>
            <p:cNvSpPr txBox="1">
              <a:spLocks noChangeArrowheads="1"/>
            </p:cNvSpPr>
            <p:nvPr/>
          </p:nvSpPr>
          <p:spPr bwMode="auto">
            <a:xfrm>
              <a:off x="3789363" y="4967288"/>
              <a:ext cx="6445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Courier New" pitchFamily="49" charset="0"/>
                </a:rPr>
                <a:t>print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11338" y="3259138"/>
            <a:ext cx="1843087" cy="892175"/>
            <a:chOff x="1811338" y="3259138"/>
            <a:chExt cx="1843087" cy="892175"/>
          </a:xfrm>
        </p:grpSpPr>
        <p:sp>
          <p:nvSpPr>
            <p:cNvPr id="66589" name="Text Box 43"/>
            <p:cNvSpPr txBox="1">
              <a:spLocks noChangeArrowheads="1"/>
            </p:cNvSpPr>
            <p:nvPr/>
          </p:nvSpPr>
          <p:spPr bwMode="auto">
            <a:xfrm>
              <a:off x="2316163" y="3684588"/>
              <a:ext cx="1196975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</a:rPr>
                <a:t>Fill up A’s</a:t>
              </a:r>
            </a:p>
            <a:p>
              <a:r>
                <a:rPr lang="en-US" sz="1200" b="1" dirty="0">
                  <a:latin typeface="Courier New" pitchFamily="49" charset="0"/>
                </a:rPr>
                <a:t>…</a:t>
              </a:r>
            </a:p>
          </p:txBody>
        </p:sp>
        <p:sp>
          <p:nvSpPr>
            <p:cNvPr id="66590" name="Rectangle 44"/>
            <p:cNvSpPr>
              <a:spLocks noChangeArrowheads="1"/>
            </p:cNvSpPr>
            <p:nvPr/>
          </p:nvSpPr>
          <p:spPr bwMode="auto">
            <a:xfrm>
              <a:off x="2187575" y="3632200"/>
              <a:ext cx="1466850" cy="51911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Text Box 45"/>
            <p:cNvSpPr txBox="1">
              <a:spLocks noChangeArrowheads="1"/>
            </p:cNvSpPr>
            <p:nvPr/>
          </p:nvSpPr>
          <p:spPr bwMode="auto">
            <a:xfrm>
              <a:off x="1811338" y="3259138"/>
              <a:ext cx="6445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6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0000"/>
            <a:ext cx="9144000" cy="5283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 race condition takes place when: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Two or more processes accessing the same resource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At least on of these processes write the resource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Race conditions are undesirable</a:t>
            </a:r>
          </a:p>
          <a:p>
            <a:pPr lvl="1"/>
            <a:r>
              <a:rPr lang="en-US" dirty="0"/>
              <a:t>They can leave the resource in an inconsistent state</a:t>
            </a:r>
          </a:p>
          <a:p>
            <a:pPr lvl="1"/>
            <a:r>
              <a:rPr lang="en-US" dirty="0"/>
              <a:t>The resource will not behave as expected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5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</a:t>
            </a:r>
            <a:r>
              <a:rPr lang="en-US" altLang="en-US" b="1">
                <a:latin typeface="Courier New" panose="02070309020205020404" pitchFamily="49" charset="0"/>
              </a:rPr>
              <a:t>main thread</a:t>
            </a:r>
            <a:r>
              <a:rPr lang="en-US" altLang="en-US"/>
              <a:t> Wait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3450"/>
            <a:ext cx="7620000" cy="36576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main thread</a:t>
            </a:r>
            <a:r>
              <a:rPr lang="en-US" altLang="en-US"/>
              <a:t> must wait for both </a:t>
            </a:r>
            <a:r>
              <a:rPr lang="en-US" altLang="en-US">
                <a:latin typeface="Courier New" panose="02070309020205020404" pitchFamily="49" charset="0"/>
              </a:rPr>
              <a:t>threadA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threadB</a:t>
            </a:r>
            <a:r>
              <a:rPr lang="en-US" altLang="en-US"/>
              <a:t> to complete before printing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/>
              <a:t>Use variable (</a:t>
            </a:r>
            <a:r>
              <a:rPr lang="en-US" altLang="en-US">
                <a:latin typeface="Courier New" panose="02070309020205020404" pitchFamily="49" charset="0"/>
              </a:rPr>
              <a:t>done</a:t>
            </a:r>
            <a:r>
              <a:rPr lang="en-US" altLang="en-US"/>
              <a:t>) to count number of done threads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main thread</a:t>
            </a:r>
            <a:r>
              <a:rPr lang="en-US" altLang="en-US"/>
              <a:t> prints when </a:t>
            </a:r>
            <a:r>
              <a:rPr lang="en-US" altLang="en-US">
                <a:latin typeface="Courier New" panose="02070309020205020404" pitchFamily="49" charset="0"/>
              </a:rPr>
              <a:t>done </a:t>
            </a:r>
            <a:r>
              <a:rPr lang="en-US" altLang="en-US"/>
              <a:t>becomes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39688"/>
            <a:ext cx="7620000" cy="6818312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public class SharedBuffer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private String buffer[];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private int done</a:t>
            </a:r>
            <a:r>
              <a:rPr lang="en-US" altLang="en-US" sz="1600" b="1">
                <a:latin typeface="Courier New" panose="02070309020205020404" pitchFamily="49" charset="0"/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public SharedBuffer(int length)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	buffer = new String[length];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	for (int i = 0; i &lt; buffer.length; i++)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		buffer[i] = "X";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done = 0;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public int doneCount() {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return done;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public void done()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done++;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  <a:endParaRPr lang="en-US" altLang="en-US" sz="160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public void print() { // same as before}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public void write(String symbol)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for (int i = 0; i &lt; buffer.length; i++)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	System.out.println("Thread " + symbol +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			" is writing cell " + i 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	buffer[i] =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}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114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SharedBuffer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Worker Class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247775"/>
            <a:ext cx="8485187" cy="5053013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public class Worker extends Thread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private SharedBuffer buffer;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private String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public Worker(SharedBuffer buffer, String symbol)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this.buffer = buffer;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this.symbol =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public void run()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		buffer.write(symbol);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		buffer.done();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Server Class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47775"/>
            <a:ext cx="9144000" cy="5053013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public class Server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public static void main (String a[])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SharedBuffer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buff</a:t>
            </a:r>
            <a:r>
              <a:rPr lang="en-US" altLang="en-US" sz="2000" b="1">
                <a:latin typeface="Courier New" panose="02070309020205020404" pitchFamily="49" charset="0"/>
              </a:rPr>
              <a:t> = new SharedBuffer(10);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Worker threadA = new Worker(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buff</a:t>
            </a:r>
            <a:r>
              <a:rPr lang="en-US" altLang="en-US" sz="2000" b="1">
                <a:latin typeface="Courier New" panose="02070309020205020404" pitchFamily="49" charset="0"/>
              </a:rPr>
              <a:t>,"A");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Worker threadB = new Worker(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buff</a:t>
            </a:r>
            <a:r>
              <a:rPr lang="en-US" altLang="en-US" sz="2000" b="1">
                <a:latin typeface="Courier New" panose="02070309020205020404" pitchFamily="49" charset="0"/>
              </a:rPr>
              <a:t>,"B");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threadA.start();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threadB.start();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while(buff.doneCount() &lt; 2); //WAIT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System.out.println("The result is");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	buff.print();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Output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6250"/>
            <a:ext cx="7620000" cy="45545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Buffer[0]=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Buffer[1]=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Buffer[2]=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Buffer[3]=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Buffer[4]=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Buffer[5]=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Buffer[6]= 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Buffer[7]=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Buffer[8]=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Buffer[9]= A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157538" y="1708150"/>
            <a:ext cx="2951162" cy="3001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149600" y="4781550"/>
            <a:ext cx="2951163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Scenario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809750" y="969963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threadA</a:t>
            </a:r>
          </a:p>
        </p:txBody>
      </p:sp>
      <p:sp>
        <p:nvSpPr>
          <p:cNvPr id="72708" name="Text Box 7"/>
          <p:cNvSpPr txBox="1">
            <a:spLocks noChangeArrowheads="1"/>
          </p:cNvSpPr>
          <p:nvPr/>
        </p:nvSpPr>
        <p:spPr bwMode="auto">
          <a:xfrm>
            <a:off x="5821363" y="100806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threadB</a:t>
            </a:r>
          </a:p>
        </p:txBody>
      </p:sp>
      <p:sp>
        <p:nvSpPr>
          <p:cNvPr id="72709" name="Line 17"/>
          <p:cNvSpPr>
            <a:spLocks noChangeShapeType="1"/>
          </p:cNvSpPr>
          <p:nvPr/>
        </p:nvSpPr>
        <p:spPr bwMode="auto">
          <a:xfrm>
            <a:off x="723900" y="431800"/>
            <a:ext cx="0" cy="6107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Text Box 18"/>
          <p:cNvSpPr txBox="1">
            <a:spLocks noChangeArrowheads="1"/>
          </p:cNvSpPr>
          <p:nvPr/>
        </p:nvSpPr>
        <p:spPr bwMode="auto">
          <a:xfrm>
            <a:off x="874713" y="61610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Time</a:t>
            </a:r>
          </a:p>
        </p:txBody>
      </p:sp>
      <p:sp>
        <p:nvSpPr>
          <p:cNvPr id="72711" name="Text Box 32"/>
          <p:cNvSpPr txBox="1">
            <a:spLocks noChangeArrowheads="1"/>
          </p:cNvSpPr>
          <p:nvPr/>
        </p:nvSpPr>
        <p:spPr bwMode="auto">
          <a:xfrm>
            <a:off x="1936750" y="1408113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Buffer[0]= A</a:t>
            </a:r>
          </a:p>
        </p:txBody>
      </p:sp>
      <p:sp>
        <p:nvSpPr>
          <p:cNvPr id="72712" name="Text Box 33"/>
          <p:cNvSpPr txBox="1">
            <a:spLocks noChangeArrowheads="1"/>
          </p:cNvSpPr>
          <p:nvPr/>
        </p:nvSpPr>
        <p:spPr bwMode="auto">
          <a:xfrm>
            <a:off x="1936750" y="159543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Buffer[1]= A</a:t>
            </a:r>
          </a:p>
        </p:txBody>
      </p:sp>
      <p:sp>
        <p:nvSpPr>
          <p:cNvPr id="72713" name="Text Box 34"/>
          <p:cNvSpPr txBox="1">
            <a:spLocks noChangeArrowheads="1"/>
          </p:cNvSpPr>
          <p:nvPr/>
        </p:nvSpPr>
        <p:spPr bwMode="auto">
          <a:xfrm>
            <a:off x="1936750" y="181768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Buffer[2]= A</a:t>
            </a:r>
          </a:p>
        </p:txBody>
      </p:sp>
      <p:sp>
        <p:nvSpPr>
          <p:cNvPr id="72714" name="Rectangle 35"/>
          <p:cNvSpPr>
            <a:spLocks noChangeArrowheads="1"/>
          </p:cNvSpPr>
          <p:nvPr/>
        </p:nvSpPr>
        <p:spPr bwMode="auto">
          <a:xfrm>
            <a:off x="1878013" y="1439863"/>
            <a:ext cx="1466850" cy="1533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5" name="Text Box 36"/>
          <p:cNvSpPr txBox="1">
            <a:spLocks noChangeArrowheads="1"/>
          </p:cNvSpPr>
          <p:nvPr/>
        </p:nvSpPr>
        <p:spPr bwMode="auto">
          <a:xfrm>
            <a:off x="1243013" y="1374775"/>
            <a:ext cx="644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72716" name="Text Box 37"/>
          <p:cNvSpPr txBox="1">
            <a:spLocks noChangeArrowheads="1"/>
          </p:cNvSpPr>
          <p:nvPr/>
        </p:nvSpPr>
        <p:spPr bwMode="auto">
          <a:xfrm>
            <a:off x="1936750" y="20415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Buffer[3]= A</a:t>
            </a:r>
          </a:p>
        </p:txBody>
      </p:sp>
      <p:sp>
        <p:nvSpPr>
          <p:cNvPr id="72717" name="Line 39"/>
          <p:cNvSpPr>
            <a:spLocks noChangeShapeType="1"/>
          </p:cNvSpPr>
          <p:nvPr/>
        </p:nvSpPr>
        <p:spPr bwMode="auto">
          <a:xfrm>
            <a:off x="673100" y="2981325"/>
            <a:ext cx="79359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8" name="Line 40"/>
          <p:cNvSpPr>
            <a:spLocks noChangeShapeType="1"/>
          </p:cNvSpPr>
          <p:nvPr/>
        </p:nvSpPr>
        <p:spPr bwMode="auto">
          <a:xfrm>
            <a:off x="830263" y="5087938"/>
            <a:ext cx="79359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Text Box 47"/>
          <p:cNvSpPr txBox="1">
            <a:spLocks noChangeArrowheads="1"/>
          </p:cNvSpPr>
          <p:nvPr/>
        </p:nvSpPr>
        <p:spPr bwMode="auto">
          <a:xfrm>
            <a:off x="1936750" y="2265363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Buffer[4]= A</a:t>
            </a:r>
          </a:p>
        </p:txBody>
      </p:sp>
      <p:sp>
        <p:nvSpPr>
          <p:cNvPr id="72720" name="Text Box 48"/>
          <p:cNvSpPr txBox="1">
            <a:spLocks noChangeArrowheads="1"/>
          </p:cNvSpPr>
          <p:nvPr/>
        </p:nvSpPr>
        <p:spPr bwMode="auto">
          <a:xfrm>
            <a:off x="6026150" y="29305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Buffer[0]= B</a:t>
            </a:r>
          </a:p>
        </p:txBody>
      </p:sp>
      <p:sp>
        <p:nvSpPr>
          <p:cNvPr id="72721" name="Text Box 49"/>
          <p:cNvSpPr txBox="1">
            <a:spLocks noChangeArrowheads="1"/>
          </p:cNvSpPr>
          <p:nvPr/>
        </p:nvSpPr>
        <p:spPr bwMode="auto">
          <a:xfrm>
            <a:off x="6026150" y="3117850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Buffer[1]= B</a:t>
            </a:r>
          </a:p>
        </p:txBody>
      </p:sp>
      <p:sp>
        <p:nvSpPr>
          <p:cNvPr id="72722" name="Text Box 50"/>
          <p:cNvSpPr txBox="1">
            <a:spLocks noChangeArrowheads="1"/>
          </p:cNvSpPr>
          <p:nvPr/>
        </p:nvSpPr>
        <p:spPr bwMode="auto">
          <a:xfrm>
            <a:off x="6026150" y="3340100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Buffer[2]= B</a:t>
            </a:r>
          </a:p>
        </p:txBody>
      </p:sp>
      <p:sp>
        <p:nvSpPr>
          <p:cNvPr id="72723" name="Rectangle 51"/>
          <p:cNvSpPr>
            <a:spLocks noChangeArrowheads="1"/>
          </p:cNvSpPr>
          <p:nvPr/>
        </p:nvSpPr>
        <p:spPr bwMode="auto">
          <a:xfrm>
            <a:off x="5967413" y="2962275"/>
            <a:ext cx="1466850" cy="21034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4" name="Text Box 52"/>
          <p:cNvSpPr txBox="1">
            <a:spLocks noChangeArrowheads="1"/>
          </p:cNvSpPr>
          <p:nvPr/>
        </p:nvSpPr>
        <p:spPr bwMode="auto">
          <a:xfrm>
            <a:off x="5332413" y="2897188"/>
            <a:ext cx="644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72725" name="Text Box 53"/>
          <p:cNvSpPr txBox="1">
            <a:spLocks noChangeArrowheads="1"/>
          </p:cNvSpPr>
          <p:nvPr/>
        </p:nvSpPr>
        <p:spPr bwMode="auto">
          <a:xfrm>
            <a:off x="6026150" y="356393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Buffer[3]= B</a:t>
            </a:r>
          </a:p>
        </p:txBody>
      </p:sp>
      <p:sp>
        <p:nvSpPr>
          <p:cNvPr id="72726" name="Text Box 54"/>
          <p:cNvSpPr txBox="1">
            <a:spLocks noChangeArrowheads="1"/>
          </p:cNvSpPr>
          <p:nvPr/>
        </p:nvSpPr>
        <p:spPr bwMode="auto">
          <a:xfrm>
            <a:off x="6026150" y="378777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Buffer[4]= B</a:t>
            </a:r>
          </a:p>
        </p:txBody>
      </p:sp>
      <p:sp>
        <p:nvSpPr>
          <p:cNvPr id="72727" name="Text Box 55"/>
          <p:cNvSpPr txBox="1">
            <a:spLocks noChangeArrowheads="1"/>
          </p:cNvSpPr>
          <p:nvPr/>
        </p:nvSpPr>
        <p:spPr bwMode="auto">
          <a:xfrm>
            <a:off x="1970088" y="5065713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Buffer[7]= A</a:t>
            </a:r>
          </a:p>
        </p:txBody>
      </p:sp>
      <p:sp>
        <p:nvSpPr>
          <p:cNvPr id="72728" name="Text Box 56"/>
          <p:cNvSpPr txBox="1">
            <a:spLocks noChangeArrowheads="1"/>
          </p:cNvSpPr>
          <p:nvPr/>
        </p:nvSpPr>
        <p:spPr bwMode="auto">
          <a:xfrm>
            <a:off x="1970088" y="525303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Buffer[8]= A</a:t>
            </a:r>
          </a:p>
        </p:txBody>
      </p:sp>
      <p:sp>
        <p:nvSpPr>
          <p:cNvPr id="72729" name="Text Box 57"/>
          <p:cNvSpPr txBox="1">
            <a:spLocks noChangeArrowheads="1"/>
          </p:cNvSpPr>
          <p:nvPr/>
        </p:nvSpPr>
        <p:spPr bwMode="auto">
          <a:xfrm>
            <a:off x="1970088" y="547528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Buffer[9]= A</a:t>
            </a:r>
          </a:p>
        </p:txBody>
      </p:sp>
      <p:sp>
        <p:nvSpPr>
          <p:cNvPr id="72730" name="Rectangle 58"/>
          <p:cNvSpPr>
            <a:spLocks noChangeArrowheads="1"/>
          </p:cNvSpPr>
          <p:nvPr/>
        </p:nvSpPr>
        <p:spPr bwMode="auto">
          <a:xfrm>
            <a:off x="1911350" y="5097463"/>
            <a:ext cx="1466850" cy="6365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31" name="Text Box 59"/>
          <p:cNvSpPr txBox="1">
            <a:spLocks noChangeArrowheads="1"/>
          </p:cNvSpPr>
          <p:nvPr/>
        </p:nvSpPr>
        <p:spPr bwMode="auto">
          <a:xfrm>
            <a:off x="1276350" y="5032375"/>
            <a:ext cx="644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72732" name="Text Box 62"/>
          <p:cNvSpPr txBox="1">
            <a:spLocks noChangeArrowheads="1"/>
          </p:cNvSpPr>
          <p:nvPr/>
        </p:nvSpPr>
        <p:spPr bwMode="auto">
          <a:xfrm>
            <a:off x="1936750" y="249078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Buffer[5]= A</a:t>
            </a:r>
          </a:p>
        </p:txBody>
      </p:sp>
      <p:sp>
        <p:nvSpPr>
          <p:cNvPr id="72733" name="Text Box 63"/>
          <p:cNvSpPr txBox="1">
            <a:spLocks noChangeArrowheads="1"/>
          </p:cNvSpPr>
          <p:nvPr/>
        </p:nvSpPr>
        <p:spPr bwMode="auto">
          <a:xfrm>
            <a:off x="1936750" y="27146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Buffer[6]= A</a:t>
            </a:r>
          </a:p>
        </p:txBody>
      </p:sp>
      <p:sp>
        <p:nvSpPr>
          <p:cNvPr id="72734" name="Text Box 64"/>
          <p:cNvSpPr txBox="1">
            <a:spLocks noChangeArrowheads="1"/>
          </p:cNvSpPr>
          <p:nvPr/>
        </p:nvSpPr>
        <p:spPr bwMode="auto">
          <a:xfrm>
            <a:off x="6026150" y="3994150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Buffer[5]= B</a:t>
            </a:r>
          </a:p>
        </p:txBody>
      </p:sp>
      <p:sp>
        <p:nvSpPr>
          <p:cNvPr id="72735" name="Text Box 65"/>
          <p:cNvSpPr txBox="1">
            <a:spLocks noChangeArrowheads="1"/>
          </p:cNvSpPr>
          <p:nvPr/>
        </p:nvSpPr>
        <p:spPr bwMode="auto">
          <a:xfrm>
            <a:off x="6026150" y="4208463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Buffer[6]= B</a:t>
            </a:r>
          </a:p>
        </p:txBody>
      </p:sp>
      <p:sp>
        <p:nvSpPr>
          <p:cNvPr id="72736" name="Text Box 66"/>
          <p:cNvSpPr txBox="1">
            <a:spLocks noChangeArrowheads="1"/>
          </p:cNvSpPr>
          <p:nvPr/>
        </p:nvSpPr>
        <p:spPr bwMode="auto">
          <a:xfrm>
            <a:off x="6026150" y="439578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Buffer[7]= B</a:t>
            </a:r>
          </a:p>
        </p:txBody>
      </p:sp>
      <p:sp>
        <p:nvSpPr>
          <p:cNvPr id="72737" name="Text Box 67"/>
          <p:cNvSpPr txBox="1">
            <a:spLocks noChangeArrowheads="1"/>
          </p:cNvSpPr>
          <p:nvPr/>
        </p:nvSpPr>
        <p:spPr bwMode="auto">
          <a:xfrm>
            <a:off x="6026150" y="4618038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Buffer[8]= B</a:t>
            </a:r>
          </a:p>
        </p:txBody>
      </p:sp>
      <p:sp>
        <p:nvSpPr>
          <p:cNvPr id="72738" name="Text Box 68"/>
          <p:cNvSpPr txBox="1">
            <a:spLocks noChangeArrowheads="1"/>
          </p:cNvSpPr>
          <p:nvPr/>
        </p:nvSpPr>
        <p:spPr bwMode="auto">
          <a:xfrm>
            <a:off x="6026150" y="484187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Buffer[9]=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15"/>
          <p:cNvSpPr>
            <a:spLocks noChangeShapeType="1"/>
          </p:cNvSpPr>
          <p:nvPr/>
        </p:nvSpPr>
        <p:spPr bwMode="auto">
          <a:xfrm flipH="1">
            <a:off x="2776538" y="2078038"/>
            <a:ext cx="15875" cy="278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1" name="Rectangle 33"/>
          <p:cNvSpPr>
            <a:spLocks noChangeArrowheads="1"/>
          </p:cNvSpPr>
          <p:nvPr/>
        </p:nvSpPr>
        <p:spPr bwMode="auto">
          <a:xfrm>
            <a:off x="2117725" y="3552825"/>
            <a:ext cx="1466850" cy="10001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16"/>
          <p:cNvSpPr>
            <a:spLocks noChangeShapeType="1"/>
          </p:cNvSpPr>
          <p:nvPr/>
        </p:nvSpPr>
        <p:spPr bwMode="auto">
          <a:xfrm flipH="1">
            <a:off x="6726238" y="2389188"/>
            <a:ext cx="33337" cy="262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Rectangle 22"/>
          <p:cNvSpPr>
            <a:spLocks noChangeArrowheads="1"/>
          </p:cNvSpPr>
          <p:nvPr/>
        </p:nvSpPr>
        <p:spPr bwMode="auto">
          <a:xfrm>
            <a:off x="6070600" y="3552825"/>
            <a:ext cx="1466850" cy="10001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H="1">
            <a:off x="4692650" y="2098675"/>
            <a:ext cx="17463" cy="409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Rectangle 19"/>
          <p:cNvSpPr>
            <a:spLocks noChangeArrowheads="1"/>
          </p:cNvSpPr>
          <p:nvPr/>
        </p:nvSpPr>
        <p:spPr bwMode="auto">
          <a:xfrm>
            <a:off x="4000500" y="2665413"/>
            <a:ext cx="146685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-280193"/>
            <a:ext cx="8229600" cy="1600200"/>
          </a:xfrm>
        </p:spPr>
        <p:txBody>
          <a:bodyPr/>
          <a:lstStyle/>
          <a:p>
            <a:r>
              <a:rPr lang="en-US" dirty="0"/>
              <a:t>Possible Scenario </a:t>
            </a:r>
            <a:r>
              <a:rPr lang="en-US" sz="2800" dirty="0"/>
              <a:t>(dual-core)</a:t>
            </a:r>
          </a:p>
        </p:txBody>
      </p:sp>
      <p:sp>
        <p:nvSpPr>
          <p:cNvPr id="73737" name="Line 3"/>
          <p:cNvSpPr>
            <a:spLocks noChangeShapeType="1"/>
          </p:cNvSpPr>
          <p:nvPr/>
        </p:nvSpPr>
        <p:spPr bwMode="auto">
          <a:xfrm>
            <a:off x="4692650" y="1111250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Text Box 4"/>
          <p:cNvSpPr txBox="1">
            <a:spLocks noChangeArrowheads="1"/>
          </p:cNvSpPr>
          <p:nvPr/>
        </p:nvSpPr>
        <p:spPr bwMode="auto">
          <a:xfrm>
            <a:off x="4738688" y="1103313"/>
            <a:ext cx="219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main thread</a:t>
            </a:r>
          </a:p>
        </p:txBody>
      </p:sp>
      <p:sp>
        <p:nvSpPr>
          <p:cNvPr id="73739" name="Text Box 5"/>
          <p:cNvSpPr txBox="1">
            <a:spLocks noChangeArrowheads="1"/>
          </p:cNvSpPr>
          <p:nvPr/>
        </p:nvSpPr>
        <p:spPr bwMode="auto">
          <a:xfrm>
            <a:off x="1309688" y="2095500"/>
            <a:ext cx="11496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threadA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Core 0</a:t>
            </a:r>
          </a:p>
        </p:txBody>
      </p:sp>
      <p:sp>
        <p:nvSpPr>
          <p:cNvPr id="73740" name="Line 6"/>
          <p:cNvSpPr>
            <a:spLocks noChangeShapeType="1"/>
          </p:cNvSpPr>
          <p:nvPr/>
        </p:nvSpPr>
        <p:spPr bwMode="auto">
          <a:xfrm flipV="1">
            <a:off x="4718050" y="2343150"/>
            <a:ext cx="2033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1" name="Text Box 7"/>
          <p:cNvSpPr txBox="1">
            <a:spLocks noChangeArrowheads="1"/>
          </p:cNvSpPr>
          <p:nvPr/>
        </p:nvSpPr>
        <p:spPr bwMode="auto">
          <a:xfrm>
            <a:off x="6805613" y="2424113"/>
            <a:ext cx="10118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thread</a:t>
            </a:r>
          </a:p>
          <a:p>
            <a:r>
              <a:rPr lang="en-US" b="1" dirty="0">
                <a:latin typeface="Courier New" pitchFamily="49" charset="0"/>
              </a:rPr>
              <a:t>Core 1</a:t>
            </a:r>
          </a:p>
        </p:txBody>
      </p:sp>
      <p:sp>
        <p:nvSpPr>
          <p:cNvPr id="73742" name="Text Box 9"/>
          <p:cNvSpPr txBox="1">
            <a:spLocks noChangeArrowheads="1"/>
          </p:cNvSpPr>
          <p:nvPr/>
        </p:nvSpPr>
        <p:spPr bwMode="auto">
          <a:xfrm>
            <a:off x="4308475" y="34877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WAIT</a:t>
            </a:r>
          </a:p>
        </p:txBody>
      </p:sp>
      <p:sp>
        <p:nvSpPr>
          <p:cNvPr id="73743" name="Line 12"/>
          <p:cNvSpPr>
            <a:spLocks noChangeShapeType="1"/>
          </p:cNvSpPr>
          <p:nvPr/>
        </p:nvSpPr>
        <p:spPr bwMode="auto">
          <a:xfrm flipH="1">
            <a:off x="2809875" y="2060575"/>
            <a:ext cx="1881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4" name="Text Box 13"/>
          <p:cNvSpPr txBox="1">
            <a:spLocks noChangeArrowheads="1"/>
          </p:cNvSpPr>
          <p:nvPr/>
        </p:nvSpPr>
        <p:spPr bwMode="auto">
          <a:xfrm>
            <a:off x="3146425" y="1685925"/>
            <a:ext cx="1565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threadA.start()</a:t>
            </a:r>
          </a:p>
        </p:txBody>
      </p:sp>
      <p:sp>
        <p:nvSpPr>
          <p:cNvPr id="73745" name="Text Box 14"/>
          <p:cNvSpPr txBox="1">
            <a:spLocks noChangeArrowheads="1"/>
          </p:cNvSpPr>
          <p:nvPr/>
        </p:nvSpPr>
        <p:spPr bwMode="auto">
          <a:xfrm>
            <a:off x="4922838" y="2030413"/>
            <a:ext cx="1565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threadb.start()</a:t>
            </a:r>
          </a:p>
        </p:txBody>
      </p:sp>
      <p:sp>
        <p:nvSpPr>
          <p:cNvPr id="73746" name="Line 17"/>
          <p:cNvSpPr>
            <a:spLocks noChangeShapeType="1"/>
          </p:cNvSpPr>
          <p:nvPr/>
        </p:nvSpPr>
        <p:spPr bwMode="auto">
          <a:xfrm>
            <a:off x="723900" y="431800"/>
            <a:ext cx="0" cy="6107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7" name="Text Box 18"/>
          <p:cNvSpPr txBox="1">
            <a:spLocks noChangeArrowheads="1"/>
          </p:cNvSpPr>
          <p:nvPr/>
        </p:nvSpPr>
        <p:spPr bwMode="auto">
          <a:xfrm>
            <a:off x="941388" y="61277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Time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6227763" y="3919538"/>
            <a:ext cx="1196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Fill up B’s</a:t>
            </a:r>
          </a:p>
        </p:txBody>
      </p:sp>
      <p:sp>
        <p:nvSpPr>
          <p:cNvPr id="73749" name="Text Box 23"/>
          <p:cNvSpPr txBox="1">
            <a:spLocks noChangeArrowheads="1"/>
          </p:cNvSpPr>
          <p:nvPr/>
        </p:nvSpPr>
        <p:spPr bwMode="auto">
          <a:xfrm>
            <a:off x="5813425" y="3297238"/>
            <a:ext cx="644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write</a:t>
            </a:r>
          </a:p>
        </p:txBody>
      </p:sp>
      <p:sp>
        <p:nvSpPr>
          <p:cNvPr id="73750" name="Text Box 32"/>
          <p:cNvSpPr txBox="1">
            <a:spLocks noChangeArrowheads="1"/>
          </p:cNvSpPr>
          <p:nvPr/>
        </p:nvSpPr>
        <p:spPr bwMode="auto">
          <a:xfrm>
            <a:off x="2274888" y="3919538"/>
            <a:ext cx="1196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Fill up A’s</a:t>
            </a:r>
          </a:p>
        </p:txBody>
      </p:sp>
      <p:sp>
        <p:nvSpPr>
          <p:cNvPr id="73751" name="Text Box 34"/>
          <p:cNvSpPr txBox="1">
            <a:spLocks noChangeArrowheads="1"/>
          </p:cNvSpPr>
          <p:nvPr/>
        </p:nvSpPr>
        <p:spPr bwMode="auto">
          <a:xfrm>
            <a:off x="1930400" y="3297238"/>
            <a:ext cx="644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write</a:t>
            </a:r>
          </a:p>
        </p:txBody>
      </p:sp>
      <p:sp>
        <p:nvSpPr>
          <p:cNvPr id="73752" name="Rectangle 35"/>
          <p:cNvSpPr>
            <a:spLocks noChangeArrowheads="1"/>
          </p:cNvSpPr>
          <p:nvPr/>
        </p:nvSpPr>
        <p:spPr bwMode="auto">
          <a:xfrm>
            <a:off x="3965575" y="5148263"/>
            <a:ext cx="146685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Text Box 36"/>
          <p:cNvSpPr txBox="1">
            <a:spLocks noChangeArrowheads="1"/>
          </p:cNvSpPr>
          <p:nvPr/>
        </p:nvSpPr>
        <p:spPr bwMode="auto">
          <a:xfrm>
            <a:off x="4198938" y="51847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print</a:t>
            </a:r>
          </a:p>
        </p:txBody>
      </p:sp>
      <p:sp>
        <p:nvSpPr>
          <p:cNvPr id="73754" name="Line 37"/>
          <p:cNvSpPr>
            <a:spLocks noChangeShapeType="1"/>
          </p:cNvSpPr>
          <p:nvPr/>
        </p:nvSpPr>
        <p:spPr bwMode="auto">
          <a:xfrm>
            <a:off x="2778125" y="4848225"/>
            <a:ext cx="189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55" name="Line 38"/>
          <p:cNvSpPr>
            <a:spLocks noChangeShapeType="1"/>
          </p:cNvSpPr>
          <p:nvPr/>
        </p:nvSpPr>
        <p:spPr bwMode="auto">
          <a:xfrm flipH="1">
            <a:off x="4710113" y="5022850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56" name="Text Box 39"/>
          <p:cNvSpPr txBox="1">
            <a:spLocks noChangeArrowheads="1"/>
          </p:cNvSpPr>
          <p:nvPr/>
        </p:nvSpPr>
        <p:spPr bwMode="auto">
          <a:xfrm>
            <a:off x="5527675" y="4832350"/>
            <a:ext cx="552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73757" name="Text Box 40"/>
          <p:cNvSpPr txBox="1">
            <a:spLocks noChangeArrowheads="1"/>
          </p:cNvSpPr>
          <p:nvPr/>
        </p:nvSpPr>
        <p:spPr bwMode="auto">
          <a:xfrm>
            <a:off x="3444875" y="4641850"/>
            <a:ext cx="552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73758" name="Line 41"/>
          <p:cNvSpPr>
            <a:spLocks noChangeShapeType="1"/>
          </p:cNvSpPr>
          <p:nvPr/>
        </p:nvSpPr>
        <p:spPr bwMode="auto">
          <a:xfrm>
            <a:off x="723900" y="3536950"/>
            <a:ext cx="7988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9" name="Line 42"/>
          <p:cNvSpPr>
            <a:spLocks noChangeShapeType="1"/>
          </p:cNvSpPr>
          <p:nvPr/>
        </p:nvSpPr>
        <p:spPr bwMode="auto">
          <a:xfrm>
            <a:off x="688975" y="4572000"/>
            <a:ext cx="7988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3FFF1679-83E0-4571-98D7-4BB535B5F505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73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Overhead of Processes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376363"/>
            <a:ext cx="7145338" cy="4681537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Processes allow the OS to overlap I/O and computation, creating an efficient system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b="1"/>
              <a:t>Overhead</a:t>
            </a:r>
            <a:r>
              <a:rPr lang="en-US" altLang="en-US"/>
              <a:t>:</a:t>
            </a:r>
          </a:p>
          <a:p>
            <a:pPr marL="990600" lvl="1" indent="-533400" eaLnBrk="1" hangingPunct="1"/>
            <a:r>
              <a:rPr lang="en-US" altLang="en-US"/>
              <a:t>Process creation </a:t>
            </a:r>
          </a:p>
          <a:p>
            <a:pPr marL="990600" lvl="1" indent="-533400" eaLnBrk="1" hangingPunct="1"/>
            <a:r>
              <a:rPr lang="en-US" altLang="en-US"/>
              <a:t>Context switching</a:t>
            </a:r>
          </a:p>
          <a:p>
            <a:pPr marL="990600" lvl="1" indent="-533400" eaLnBrk="1" hangingPunct="1"/>
            <a:r>
              <a:rPr lang="en-US" altLang="en-US"/>
              <a:t>Swapping</a:t>
            </a:r>
          </a:p>
          <a:p>
            <a:pPr marL="990600" lvl="1" indent="-533400" eaLnBrk="1" hangingPunct="1"/>
            <a:r>
              <a:rPr lang="en-US" altLang="en-US"/>
              <a:t>All require kernel intervention</a:t>
            </a:r>
          </a:p>
          <a:p>
            <a:pPr marL="990600" lvl="1" indent="-533400" eaLnBrk="1" hangingPunct="1"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</a:t>
            </a:r>
            <a:r>
              <a:rPr lang="en-US" altLang="en-US" b="1">
                <a:latin typeface="Courier New" panose="02070309020205020404" pitchFamily="49" charset="0"/>
              </a:rPr>
              <a:t>main thread</a:t>
            </a:r>
            <a:r>
              <a:rPr lang="en-US" altLang="en-US"/>
              <a:t> Wait (2)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3450"/>
            <a:ext cx="7620000" cy="3657600"/>
          </a:xfrm>
        </p:spPr>
        <p:txBody>
          <a:bodyPr/>
          <a:lstStyle/>
          <a:p>
            <a:pPr marL="609600" indent="-6096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main thread</a:t>
            </a:r>
            <a:r>
              <a:rPr lang="en-US" altLang="en-US" dirty="0"/>
              <a:t> must wait for both </a:t>
            </a:r>
            <a:r>
              <a:rPr lang="en-US" altLang="en-US" dirty="0" err="1">
                <a:latin typeface="Courier New" panose="02070309020205020404" pitchFamily="49" charset="0"/>
              </a:rPr>
              <a:t>threadA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threadB</a:t>
            </a:r>
            <a:r>
              <a:rPr lang="en-US" altLang="en-US" dirty="0"/>
              <a:t> to complete before printing</a:t>
            </a:r>
          </a:p>
          <a:p>
            <a:pPr marL="609600" indent="-6096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Use method </a:t>
            </a:r>
            <a:r>
              <a:rPr lang="en-US" altLang="en-US" dirty="0">
                <a:latin typeface="Courier New" panose="02070309020205020404" pitchFamily="49" charset="0"/>
              </a:rPr>
              <a:t>join</a:t>
            </a:r>
            <a:r>
              <a:rPr lang="en-US" altLang="en-US" dirty="0"/>
              <a:t> </a:t>
            </a:r>
          </a:p>
          <a:p>
            <a:pPr marL="609600" indent="-6096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main thread</a:t>
            </a:r>
            <a:r>
              <a:rPr lang="en-US" altLang="en-US" dirty="0"/>
              <a:t> prints when both threads </a:t>
            </a:r>
            <a:r>
              <a:rPr lang="en-US" altLang="en-US" dirty="0">
                <a:latin typeface="Courier New" panose="02070309020205020404" pitchFamily="49" charset="0"/>
              </a:rPr>
              <a:t>join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39688"/>
            <a:ext cx="7620000" cy="6818312"/>
          </a:xfrm>
          <a:noFill/>
        </p:spPr>
        <p:txBody>
          <a:bodyPr/>
          <a:lstStyle/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public class Server {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public static void main (String a[]) {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  <a:r>
              <a:rPr lang="en-US" altLang="en-US" sz="1400" dirty="0" err="1">
                <a:latin typeface="Courier New" panose="02070309020205020404" pitchFamily="49" charset="0"/>
              </a:rPr>
              <a:t>SharedBuffer</a:t>
            </a:r>
            <a:r>
              <a:rPr lang="en-US" altLang="en-US" sz="1400" dirty="0">
                <a:latin typeface="Courier New" panose="02070309020205020404" pitchFamily="49" charset="0"/>
              </a:rPr>
              <a:t> buff = new </a:t>
            </a:r>
            <a:r>
              <a:rPr lang="en-US" altLang="en-US" sz="1400" dirty="0" err="1">
                <a:latin typeface="Courier New" panose="02070309020205020404" pitchFamily="49" charset="0"/>
              </a:rPr>
              <a:t>SharedBuffer</a:t>
            </a:r>
            <a:r>
              <a:rPr lang="en-US" altLang="en-US" sz="1400" dirty="0">
                <a:latin typeface="Courier New" panose="02070309020205020404" pitchFamily="49" charset="0"/>
              </a:rPr>
              <a:t>(10);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  <a:r>
              <a:rPr lang="en-US" altLang="en-US" sz="1400" dirty="0" err="1">
                <a:latin typeface="Courier New" panose="02070309020205020404" pitchFamily="49" charset="0"/>
              </a:rPr>
              <a:t>ThreadGroup</a:t>
            </a:r>
            <a:r>
              <a:rPr lang="en-US" altLang="en-US" sz="1400" dirty="0">
                <a:latin typeface="Courier New" panose="02070309020205020404" pitchFamily="49" charset="0"/>
              </a:rPr>
              <a:t> threads = new </a:t>
            </a:r>
            <a:r>
              <a:rPr lang="en-US" altLang="en-US" sz="1400" dirty="0" err="1">
                <a:latin typeface="Courier New" panose="02070309020205020404" pitchFamily="49" charset="0"/>
              </a:rPr>
              <a:t>ThreadGroup</a:t>
            </a:r>
            <a:r>
              <a:rPr lang="en-US" altLang="en-US" sz="1400" dirty="0">
                <a:latin typeface="Courier New" panose="02070309020205020404" pitchFamily="49" charset="0"/>
              </a:rPr>
              <a:t> ("ABs");</a:t>
            </a:r>
          </a:p>
          <a:p>
            <a:pPr marL="609600" indent="-609600" algn="l" eaLnBrk="1" hangingPunct="1"/>
            <a:endParaRPr lang="en-US" altLang="en-US" sz="1400" dirty="0">
              <a:latin typeface="Courier New" panose="02070309020205020404" pitchFamily="49" charset="0"/>
            </a:endParaRP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Worker </a:t>
            </a:r>
            <a:r>
              <a:rPr lang="en-US" altLang="en-US" sz="1400" dirty="0" err="1">
                <a:latin typeface="Courier New" panose="02070309020205020404" pitchFamily="49" charset="0"/>
              </a:rPr>
              <a:t>threadA</a:t>
            </a:r>
            <a:r>
              <a:rPr lang="en-US" altLang="en-US" sz="1400" dirty="0">
                <a:latin typeface="Courier New" panose="02070309020205020404" pitchFamily="49" charset="0"/>
              </a:rPr>
              <a:t> = new Worker(threads, </a:t>
            </a:r>
            <a:r>
              <a:rPr lang="en-US" altLang="en-US" sz="1400" dirty="0" err="1">
                <a:latin typeface="Courier New" panose="02070309020205020404" pitchFamily="49" charset="0"/>
              </a:rPr>
              <a:t>buff,"A</a:t>
            </a:r>
            <a:r>
              <a:rPr lang="en-US" altLang="en-US" sz="1400" dirty="0">
                <a:latin typeface="Courier New" panose="02070309020205020404" pitchFamily="49" charset="0"/>
              </a:rPr>
              <a:t>");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Worker </a:t>
            </a:r>
            <a:r>
              <a:rPr lang="en-US" altLang="en-US" sz="1400" dirty="0" err="1">
                <a:latin typeface="Courier New" panose="02070309020205020404" pitchFamily="49" charset="0"/>
              </a:rPr>
              <a:t>threadB</a:t>
            </a:r>
            <a:r>
              <a:rPr lang="en-US" altLang="en-US" sz="1400" dirty="0">
                <a:latin typeface="Courier New" panose="02070309020205020404" pitchFamily="49" charset="0"/>
              </a:rPr>
              <a:t> = new Worker(threads, </a:t>
            </a:r>
            <a:r>
              <a:rPr lang="en-US" altLang="en-US" sz="1400" dirty="0" err="1">
                <a:latin typeface="Courier New" panose="02070309020205020404" pitchFamily="49" charset="0"/>
              </a:rPr>
              <a:t>buff,"B</a:t>
            </a:r>
            <a:r>
              <a:rPr lang="en-US" altLang="en-US" sz="1400" dirty="0">
                <a:latin typeface="Courier New" panose="02070309020205020404" pitchFamily="49" charset="0"/>
              </a:rPr>
              <a:t>");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 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  <a:r>
              <a:rPr lang="en-US" altLang="en-US" sz="1400" dirty="0" err="1">
                <a:latin typeface="Courier New" panose="02070309020205020404" pitchFamily="49" charset="0"/>
              </a:rPr>
              <a:t>threadA.start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  <a:r>
              <a:rPr lang="en-US" altLang="en-US" sz="1400" dirty="0" err="1">
                <a:latin typeface="Courier New" panose="02070309020205020404" pitchFamily="49" charset="0"/>
              </a:rPr>
              <a:t>threadB.start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try {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	</a:t>
            </a:r>
            <a:r>
              <a:rPr lang="en-US" altLang="en-US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threadA.join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marL="609600" indent="-609600" algn="l" eaLnBrk="1" hangingPunct="1"/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threadB.join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	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} catch (Exception ex) {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	</a:t>
            </a:r>
            <a:r>
              <a:rPr lang="en-US" altLang="en-US" sz="1400" dirty="0" err="1">
                <a:latin typeface="Courier New" panose="02070309020205020404" pitchFamily="49" charset="0"/>
              </a:rPr>
              <a:t>ex.printStackTrace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}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</a:t>
            </a:r>
            <a:r>
              <a:rPr lang="en-US" altLang="en-US" sz="1400" dirty="0" err="1">
                <a:latin typeface="Courier New" panose="02070309020205020404" pitchFamily="49" charset="0"/>
              </a:rPr>
              <a:t>buff.print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}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  <a:p>
            <a:pPr marL="609600" indent="-609600" algn="l" eaLnBrk="1" hangingPunct="1"/>
            <a:r>
              <a:rPr lang="en-US" altLang="en-US" sz="1400" dirty="0">
                <a:latin typeface="Courier New" panose="02070309020205020404" pitchFamily="49" charset="0"/>
              </a:rPr>
              <a:t>		 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114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SharedBuffer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Possible Output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3450"/>
            <a:ext cx="7620000" cy="36576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/>
              <a:t>Any possible combination of A’s and B’s is possible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dirty="0"/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/>
              <a:t>Desired result: All A’s or all B’s, but not both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59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A’s and 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" y="1143000"/>
            <a:ext cx="9144000" cy="838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While this example is artificial, it shares similarities with real-life problems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Think of </a:t>
            </a:r>
          </a:p>
          <a:p>
            <a:pPr lvl="1"/>
            <a:r>
              <a:rPr lang="en-US" dirty="0"/>
              <a:t>The array as a database table of bank accounts</a:t>
            </a:r>
          </a:p>
          <a:p>
            <a:pPr lvl="1"/>
            <a:r>
              <a:rPr lang="en-US" dirty="0"/>
              <a:t>Thread A as a script running on server A giving each account an interest deposit of 1%</a:t>
            </a:r>
          </a:p>
          <a:p>
            <a:pPr lvl="1"/>
            <a:r>
              <a:rPr lang="en-US" dirty="0"/>
              <a:t>Thread B as a script running on server B withdrawing from each account a monthly account  fee of $5</a:t>
            </a:r>
          </a:p>
          <a:p>
            <a:pPr lvl="1"/>
            <a:r>
              <a:rPr lang="en-US" dirty="0"/>
              <a:t>Main thread as a service running on server C trying to identify overdraft account to send warning letters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A’s and B’s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John’s account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Sarah’s account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Opening balance: $5</a:t>
            </a:r>
          </a:p>
          <a:p>
            <a:r>
              <a:rPr lang="en-US" dirty="0"/>
              <a:t>Interest (1%): 5.05</a:t>
            </a:r>
          </a:p>
          <a:p>
            <a:r>
              <a:rPr lang="en-US" dirty="0"/>
              <a:t>Fees (withdraw $5): ¢5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Opening balance: $5</a:t>
            </a:r>
          </a:p>
          <a:p>
            <a:r>
              <a:rPr lang="en-US" dirty="0"/>
              <a:t>Fees (withdraw $5): $0</a:t>
            </a:r>
          </a:p>
          <a:p>
            <a:r>
              <a:rPr lang="en-US" dirty="0"/>
              <a:t>Interest (1%): $0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CE4-621D-4C64-8335-CBC50D77DE5A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3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A’s and B’s</a:t>
            </a:r>
            <a:br>
              <a:rPr lang="en-CA" dirty="0"/>
            </a:br>
            <a:r>
              <a:rPr lang="en-CA" dirty="0"/>
              <a:t>Shared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Another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9BE8C-8036-44E5-9FD3-DDBE44717E76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940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Shared Stack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6375"/>
            <a:ext cx="8458200" cy="3554413"/>
          </a:xfrm>
        </p:spPr>
        <p:txBody>
          <a:bodyPr/>
          <a:lstStyle/>
          <a:p>
            <a:pPr marL="609600" indent="-609600" algn="l" eaLnBrk="1" hangingPunct="1">
              <a:buFont typeface="Arial" panose="020B0604020202020204" pitchFamily="34" charset="0"/>
              <a:buChar char="•"/>
            </a:pPr>
            <a:r>
              <a:rPr lang="en-US" dirty="0"/>
              <a:t>Shared data structures are common</a:t>
            </a:r>
          </a:p>
          <a:p>
            <a:pPr marL="609600" indent="-609600" algn="l" eaLnBrk="1" hangingPunct="1">
              <a:buFont typeface="Arial" panose="020B0604020202020204" pitchFamily="34" charset="0"/>
              <a:buChar char="•"/>
            </a:pPr>
            <a:r>
              <a:rPr lang="en-US" dirty="0"/>
              <a:t>Race conditions can be a problem</a:t>
            </a:r>
          </a:p>
          <a:p>
            <a:pPr marL="609600" indent="-609600" algn="l" eaLnBrk="1" hangingPunct="1">
              <a:buFont typeface="Arial" panose="020B0604020202020204" pitchFamily="34" charset="0"/>
              <a:buChar char="•"/>
            </a:pPr>
            <a:r>
              <a:rPr lang="en-US" dirty="0"/>
              <a:t>Shared data structures has to avoid 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944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50825"/>
            <a:ext cx="7620000" cy="5641975"/>
          </a:xfrm>
        </p:spPr>
        <p:txBody>
          <a:bodyPr>
            <a:normAutofit fontScale="92500" lnSpcReduction="10000"/>
          </a:bodyPr>
          <a:lstStyle/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class Stack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private String elements[];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private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public Stack()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	elements = new String[100];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-1;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public String top()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	return elements[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];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public void push(String item)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++;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	elements[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] = item;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public String pop()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	String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atTop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elements[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];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--;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	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atTop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113" y="0"/>
            <a:ext cx="4745037" cy="1143000"/>
          </a:xfrm>
        </p:spPr>
        <p:txBody>
          <a:bodyPr/>
          <a:lstStyle/>
          <a:p>
            <a:pPr eaLnBrk="1" hangingPunct="1"/>
            <a:r>
              <a:rPr lang="en-US"/>
              <a:t>A Simple Stack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3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838200"/>
            <a:ext cx="4745037" cy="1143000"/>
          </a:xfrm>
        </p:spPr>
        <p:txBody>
          <a:bodyPr/>
          <a:lstStyle/>
          <a:p>
            <a:pPr eaLnBrk="1" hangingPunct="1"/>
            <a:r>
              <a:rPr lang="en-US" dirty="0"/>
              <a:t>Stack continued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228600" y="2493963"/>
            <a:ext cx="8534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full() {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elements.length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- 1; }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empty() {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== -1; }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1225"/>
            <a:ext cx="8913813" cy="5641975"/>
          </a:xfrm>
        </p:spPr>
        <p:txBody>
          <a:bodyPr>
            <a:normAutofit fontScale="92500" lnSpcReduction="20000"/>
          </a:bodyPr>
          <a:lstStyle/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public class Stacker extends Thread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Stack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sharedStack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id;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public Stacker 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id, Stack s)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this.id = id;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sharedStack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= s;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public void run()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c = 1;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while (true)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if (id%2 == 0 &amp;&amp; !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</a:rPr>
              <a:t>sharedStack.full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())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("Even thread is running ...");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sharedStack.push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("Item: " + c + " By Thread " + id);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("++pushed item: ");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("&lt;&lt;"+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sharedStack.top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()+"&gt;&gt;");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c++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	else if (!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</a:rPr>
              <a:t>sharedStack.empty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()){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("Odd thread is running ...");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String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fromStack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= sharedStack.pop();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("--Popped item: ");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("&lt;&lt;"+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fromStack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+"&gt;&gt;");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113" y="609600"/>
            <a:ext cx="4745037" cy="1143000"/>
          </a:xfrm>
        </p:spPr>
        <p:txBody>
          <a:bodyPr/>
          <a:lstStyle/>
          <a:p>
            <a:pPr eaLnBrk="1" hangingPunct="1"/>
            <a:r>
              <a:rPr lang="en-US" dirty="0"/>
              <a:t>Stacker Threads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6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Context Switching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D256-70CC-58BF-96F4-2072F809F693}"/>
              </a:ext>
            </a:extLst>
          </p:cNvPr>
          <p:cNvSpPr/>
          <p:nvPr/>
        </p:nvSpPr>
        <p:spPr bwMode="auto">
          <a:xfrm>
            <a:off x="2199983" y="1539089"/>
            <a:ext cx="1330859" cy="959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Process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A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041ED-6F2F-243C-1D29-F3114CD9CA0F}"/>
              </a:ext>
            </a:extLst>
          </p:cNvPr>
          <p:cNvSpPr/>
          <p:nvPr/>
        </p:nvSpPr>
        <p:spPr bwMode="auto">
          <a:xfrm>
            <a:off x="5604097" y="1520982"/>
            <a:ext cx="1330859" cy="959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Process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B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7F31A-D3BD-623B-F87E-680364722311}"/>
              </a:ext>
            </a:extLst>
          </p:cNvPr>
          <p:cNvCxnSpPr/>
          <p:nvPr/>
        </p:nvCxnSpPr>
        <p:spPr bwMode="auto">
          <a:xfrm>
            <a:off x="516048" y="2987644"/>
            <a:ext cx="76411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CA338F-4AF6-855A-5AF3-D12ECB63A1A9}"/>
              </a:ext>
            </a:extLst>
          </p:cNvPr>
          <p:cNvSpPr txBox="1"/>
          <p:nvPr/>
        </p:nvSpPr>
        <p:spPr>
          <a:xfrm>
            <a:off x="277400" y="1665838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1039A-F611-0386-005A-3CBB130A48D4}"/>
              </a:ext>
            </a:extLst>
          </p:cNvPr>
          <p:cNvSpPr txBox="1"/>
          <p:nvPr/>
        </p:nvSpPr>
        <p:spPr>
          <a:xfrm>
            <a:off x="277400" y="3646626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Kernel</a:t>
            </a:r>
          </a:p>
          <a:p>
            <a:r>
              <a:rPr lang="en-CA" dirty="0"/>
              <a:t>Mode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173FE-189A-18F6-1229-2B6CB3B9859E}"/>
              </a:ext>
            </a:extLst>
          </p:cNvPr>
          <p:cNvCxnSpPr>
            <a:stCxn id="3" idx="2"/>
          </p:cNvCxnSpPr>
          <p:nvPr/>
        </p:nvCxnSpPr>
        <p:spPr bwMode="auto">
          <a:xfrm flipH="1">
            <a:off x="2860892" y="2498756"/>
            <a:ext cx="4521" cy="11497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F9B63-CCA7-F018-5F2F-37F4662DC6F4}"/>
              </a:ext>
            </a:extLst>
          </p:cNvPr>
          <p:cNvSpPr/>
          <p:nvPr/>
        </p:nvSpPr>
        <p:spPr bwMode="auto">
          <a:xfrm>
            <a:off x="2833726" y="3648547"/>
            <a:ext cx="3440322" cy="1183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5EEAD-9E5A-6789-86B9-18C3AB45451A}"/>
              </a:ext>
            </a:extLst>
          </p:cNvPr>
          <p:cNvCxnSpPr/>
          <p:nvPr/>
        </p:nvCxnSpPr>
        <p:spPr bwMode="auto">
          <a:xfrm flipH="1">
            <a:off x="6269527" y="2496835"/>
            <a:ext cx="4521" cy="11497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14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Possible Output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1866900"/>
            <a:ext cx="82708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Line 6"/>
          <p:cNvSpPr>
            <a:spLocks noChangeShapeType="1"/>
          </p:cNvSpPr>
          <p:nvPr/>
        </p:nvSpPr>
        <p:spPr bwMode="auto">
          <a:xfrm flipV="1">
            <a:off x="879475" y="2894013"/>
            <a:ext cx="22225" cy="15938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9544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Possible Output</a:t>
            </a: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28800"/>
            <a:ext cx="801211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2" name="Line 5"/>
          <p:cNvSpPr>
            <a:spLocks noChangeShapeType="1"/>
          </p:cNvSpPr>
          <p:nvPr/>
        </p:nvSpPr>
        <p:spPr bwMode="auto">
          <a:xfrm flipH="1" flipV="1">
            <a:off x="2965450" y="3705225"/>
            <a:ext cx="3559175" cy="238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73" name="Line 6"/>
          <p:cNvSpPr>
            <a:spLocks noChangeShapeType="1"/>
          </p:cNvSpPr>
          <p:nvPr/>
        </p:nvSpPr>
        <p:spPr bwMode="auto">
          <a:xfrm flipH="1" flipV="1">
            <a:off x="2916238" y="4014787"/>
            <a:ext cx="3559175" cy="238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74" name="Line 7"/>
          <p:cNvSpPr>
            <a:spLocks noChangeShapeType="1"/>
          </p:cNvSpPr>
          <p:nvPr/>
        </p:nvSpPr>
        <p:spPr bwMode="auto">
          <a:xfrm flipH="1" flipV="1">
            <a:off x="4300538" y="5151437"/>
            <a:ext cx="3559175" cy="238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549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113" y="228600"/>
            <a:ext cx="4745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To See Race Conditions</a:t>
            </a:r>
            <a:endParaRPr lang="en-US" sz="4000" b="1" dirty="0">
              <a:latin typeface="Courier New" pitchFamily="49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733425"/>
            <a:ext cx="9272588" cy="5159375"/>
          </a:xfrm>
        </p:spPr>
        <p:txBody>
          <a:bodyPr>
            <a:normAutofit lnSpcReduction="10000"/>
          </a:bodyPr>
          <a:lstStyle/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private void nap()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try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Thread.currentThread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().sleep((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) 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Math.random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()*3500));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} catch(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InterruptedException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e) {}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}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public void push(String item)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</a:rPr>
              <a:t>topIndex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++;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nap();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		elements[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</a:rPr>
              <a:t>topIndex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] = item;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public String pop() {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String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atTop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= elements[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];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nap();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topIndex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--;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nap();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return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atTop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1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113" y="228600"/>
            <a:ext cx="4745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Scenario for a </a:t>
            </a:r>
            <a:br>
              <a:rPr lang="en-US" sz="4000" dirty="0"/>
            </a:br>
            <a:r>
              <a:rPr lang="en-US" sz="4000" dirty="0"/>
              <a:t>Null Item</a:t>
            </a:r>
            <a:endParaRPr lang="en-US" sz="4000" b="1" dirty="0">
              <a:latin typeface="Courier New" pitchFamily="49" charset="0"/>
            </a:endParaRPr>
          </a:p>
        </p:txBody>
      </p:sp>
      <p:sp>
        <p:nvSpPr>
          <p:cNvPr id="111619" name="Text Box 5"/>
          <p:cNvSpPr txBox="1">
            <a:spLocks noChangeArrowheads="1"/>
          </p:cNvSpPr>
          <p:nvPr/>
        </p:nvSpPr>
        <p:spPr bwMode="auto">
          <a:xfrm>
            <a:off x="798513" y="1674813"/>
            <a:ext cx="127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Thread 2</a:t>
            </a:r>
          </a:p>
        </p:txBody>
      </p:sp>
      <p:sp>
        <p:nvSpPr>
          <p:cNvPr id="111620" name="Text Box 6"/>
          <p:cNvSpPr txBox="1">
            <a:spLocks noChangeArrowheads="1"/>
          </p:cNvSpPr>
          <p:nvPr/>
        </p:nvSpPr>
        <p:spPr bwMode="auto">
          <a:xfrm>
            <a:off x="-3175" y="2387600"/>
            <a:ext cx="36068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push(String item) {</a:t>
            </a:r>
          </a:p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topIndex++;</a:t>
            </a:r>
          </a:p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// switch to thread 1</a:t>
            </a:r>
          </a:p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C0C0C0"/>
                </a:solidFill>
                <a:latin typeface="Courier New" pitchFamily="49" charset="0"/>
              </a:rPr>
              <a:t>elements[topIndex] = item;</a:t>
            </a:r>
          </a:p>
          <a:p>
            <a:pPr algn="l"/>
            <a:r>
              <a:rPr lang="en-US" sz="1600" b="1">
                <a:solidFill>
                  <a:srgbClr val="C0C0C0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sz="1600">
              <a:solidFill>
                <a:srgbClr val="C0C0C0"/>
              </a:solidFill>
              <a:latin typeface="Courier New" pitchFamily="49" charset="0"/>
            </a:endParaRPr>
          </a:p>
        </p:txBody>
      </p:sp>
      <p:sp>
        <p:nvSpPr>
          <p:cNvPr id="111621" name="Text Box 7"/>
          <p:cNvSpPr txBox="1">
            <a:spLocks noChangeArrowheads="1"/>
          </p:cNvSpPr>
          <p:nvPr/>
        </p:nvSpPr>
        <p:spPr bwMode="auto">
          <a:xfrm>
            <a:off x="6680200" y="1600200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Thread 1</a:t>
            </a:r>
          </a:p>
        </p:txBody>
      </p:sp>
      <p:sp>
        <p:nvSpPr>
          <p:cNvPr id="111622" name="Text Box 8"/>
          <p:cNvSpPr txBox="1">
            <a:spLocks noChangeArrowheads="1"/>
          </p:cNvSpPr>
          <p:nvPr/>
        </p:nvSpPr>
        <p:spPr bwMode="auto">
          <a:xfrm>
            <a:off x="4473575" y="2921000"/>
            <a:ext cx="4398963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if (!sharedStack.empty()){</a:t>
            </a:r>
          </a:p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pop() {</a:t>
            </a:r>
          </a:p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	atTop = elements[topIndex];</a:t>
            </a:r>
          </a:p>
          <a:p>
            <a:pPr algn="l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C0C0C0"/>
                </a:solidFill>
                <a:latin typeface="Courier New" pitchFamily="49" charset="0"/>
              </a:rPr>
              <a:t>topIndex--;</a:t>
            </a:r>
          </a:p>
          <a:p>
            <a:pPr algn="l"/>
            <a:r>
              <a:rPr lang="en-US" sz="1600" b="1">
                <a:solidFill>
                  <a:srgbClr val="C0C0C0"/>
                </a:solidFill>
                <a:latin typeface="Courier New" pitchFamily="49" charset="0"/>
              </a:rPr>
              <a:t>	return atTop;</a:t>
            </a:r>
          </a:p>
          <a:p>
            <a:pPr algn="l"/>
            <a:r>
              <a:rPr lang="en-US" sz="1600" b="1">
                <a:solidFill>
                  <a:srgbClr val="C0C0C0"/>
                </a:solidFill>
                <a:latin typeface="Courier New" pitchFamily="49" charset="0"/>
              </a:rPr>
              <a:t>	}</a:t>
            </a:r>
          </a:p>
          <a:p>
            <a:pPr algn="l"/>
            <a:endParaRPr lang="en-US" sz="1600">
              <a:solidFill>
                <a:srgbClr val="C0C0C0"/>
              </a:solidFill>
              <a:latin typeface="Courier New" pitchFamily="49" charset="0"/>
            </a:endParaRPr>
          </a:p>
        </p:txBody>
      </p:sp>
      <p:sp>
        <p:nvSpPr>
          <p:cNvPr id="111623" name="Line 9"/>
          <p:cNvSpPr>
            <a:spLocks noChangeShapeType="1"/>
          </p:cNvSpPr>
          <p:nvPr/>
        </p:nvSpPr>
        <p:spPr bwMode="auto">
          <a:xfrm flipV="1">
            <a:off x="3065463" y="3025775"/>
            <a:ext cx="14414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>
            <a:off x="2563813" y="722313"/>
            <a:ext cx="2833687" cy="1133475"/>
          </a:xfrm>
          <a:prstGeom prst="wedgeRoundRectCallout">
            <a:avLst>
              <a:gd name="adj1" fmla="val 107981"/>
              <a:gd name="adj2" fmla="val 15154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toIndex != -1</a:t>
            </a:r>
          </a:p>
          <a:p>
            <a:r>
              <a:rPr lang="en-US">
                <a:solidFill>
                  <a:schemeClr val="accent2"/>
                </a:solidFill>
              </a:rPr>
              <a:t>Return false</a:t>
            </a:r>
          </a:p>
        </p:txBody>
      </p:sp>
      <p:sp>
        <p:nvSpPr>
          <p:cNvPr id="227341" name="AutoShape 13"/>
          <p:cNvSpPr>
            <a:spLocks noChangeArrowheads="1"/>
          </p:cNvSpPr>
          <p:nvPr/>
        </p:nvSpPr>
        <p:spPr bwMode="auto">
          <a:xfrm>
            <a:off x="1236663" y="4032250"/>
            <a:ext cx="2833687" cy="619125"/>
          </a:xfrm>
          <a:prstGeom prst="wedgeRoundRectCallout">
            <a:avLst>
              <a:gd name="adj1" fmla="val 184343"/>
              <a:gd name="adj2" fmla="val -11153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Null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4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pPr eaLnBrk="1" hangingPunct="1"/>
            <a:r>
              <a:rPr lang="en-US" sz="4400" dirty="0"/>
              <a:t>Popping a “Non-Top” Item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87450"/>
            <a:ext cx="7924800" cy="1570038"/>
          </a:xfrm>
        </p:spPr>
        <p:txBody>
          <a:bodyPr/>
          <a:lstStyle/>
          <a:p>
            <a:pPr marL="609600" indent="-609600" algn="l" eaLnBrk="1" hangingPunct="1"/>
            <a:r>
              <a:rPr lang="en-US" dirty="0"/>
              <a:t>Exercise: construct a scenario for the </a:t>
            </a:r>
            <a:r>
              <a:rPr lang="en-US"/>
              <a:t>“popper” </a:t>
            </a:r>
            <a:r>
              <a:rPr lang="en-US" dirty="0"/>
              <a:t>thread to pop an item that is not at the top of the stack</a:t>
            </a:r>
          </a:p>
        </p:txBody>
      </p:sp>
      <p:pic>
        <p:nvPicPr>
          <p:cNvPr id="1126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2638425"/>
            <a:ext cx="801211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Line 7"/>
          <p:cNvSpPr>
            <a:spLocks noChangeShapeType="1"/>
          </p:cNvSpPr>
          <p:nvPr/>
        </p:nvSpPr>
        <p:spPr bwMode="auto">
          <a:xfrm flipH="1" flipV="1">
            <a:off x="4198938" y="5961063"/>
            <a:ext cx="3559175" cy="238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3FFF1679-83E0-4571-98D7-4BB535B5F505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672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Producer Consumer Coordination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One more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9BE8C-8036-44E5-9FD3-DDBE44717E76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110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Producer-Consumer Coordination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82000" cy="432117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Two processes: consumer and producer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Shared buffer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Consumer process reads data in the buffer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Producer process writes data from buffer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producer is a process reading sensor information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Consumer is a process analyzing sensor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0077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Producer-Consumer Coordination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82000" cy="432117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Safety: Every produced item is consumed exactly once</a:t>
            </a:r>
          </a:p>
          <a:p>
            <a:pPr lvl="1"/>
            <a:r>
              <a:rPr lang="en-US" altLang="en-US" dirty="0"/>
              <a:t>Every consumed item was produced</a:t>
            </a:r>
          </a:p>
          <a:p>
            <a:pPr lvl="1"/>
            <a:r>
              <a:rPr lang="en-US" altLang="en-US" dirty="0"/>
              <a:t>Every produced item is consumed</a:t>
            </a:r>
          </a:p>
          <a:p>
            <a:pPr lvl="1"/>
            <a:r>
              <a:rPr lang="en-US" altLang="en-US" dirty="0"/>
              <a:t>No item is consumed more than once</a:t>
            </a:r>
          </a:p>
          <a:p>
            <a:pPr lvl="1"/>
            <a:endParaRPr lang="en-US" alt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Progress: Solution must be deadlock-free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1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Shared Buffer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6688"/>
            <a:ext cx="8458200" cy="455771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 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in;   // next free position in the buffer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out;  // next full position in the buffer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Object[] buffer;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static final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BUFFER_SIZE = 3;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 = 0;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0;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 = 0;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buffer = new Object[BUFFER_SIZE];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produce and consume methods here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01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55771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produce(Object item) {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(count == BUFFER_SIZE) ; // do nothing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add an item to the buffer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buffer[in] = item;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 = (in + 1) % SIZE;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(count == BUFFER_SIZE)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("Buffer is Full");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("Produced" + item +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" Buffer Size = " +  count);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62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Threads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52550"/>
            <a:ext cx="7145337" cy="833438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Enhance the process concept</a:t>
            </a:r>
          </a:p>
        </p:txBody>
      </p:sp>
      <p:grpSp>
        <p:nvGrpSpPr>
          <p:cNvPr id="15364" name="Group 28"/>
          <p:cNvGrpSpPr>
            <a:grpSpLocks/>
          </p:cNvGrpSpPr>
          <p:nvPr/>
        </p:nvGrpSpPr>
        <p:grpSpPr bwMode="auto">
          <a:xfrm>
            <a:off x="963613" y="2201863"/>
            <a:ext cx="7143750" cy="3038475"/>
            <a:chOff x="607" y="1541"/>
            <a:chExt cx="4500" cy="1914"/>
          </a:xfrm>
        </p:grpSpPr>
        <p:sp>
          <p:nvSpPr>
            <p:cNvPr id="15366" name="Oval 4"/>
            <p:cNvSpPr>
              <a:spLocks noChangeArrowheads="1"/>
            </p:cNvSpPr>
            <p:nvPr/>
          </p:nvSpPr>
          <p:spPr bwMode="auto">
            <a:xfrm>
              <a:off x="980" y="1541"/>
              <a:ext cx="1070" cy="160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Oval 5"/>
            <p:cNvSpPr>
              <a:spLocks noChangeArrowheads="1"/>
            </p:cNvSpPr>
            <p:nvPr/>
          </p:nvSpPr>
          <p:spPr bwMode="auto">
            <a:xfrm>
              <a:off x="3478" y="1541"/>
              <a:ext cx="1070" cy="160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Freeform 6"/>
            <p:cNvSpPr>
              <a:spLocks/>
            </p:cNvSpPr>
            <p:nvPr/>
          </p:nvSpPr>
          <p:spPr bwMode="auto">
            <a:xfrm>
              <a:off x="1399" y="1810"/>
              <a:ext cx="186" cy="1130"/>
            </a:xfrm>
            <a:custGeom>
              <a:avLst/>
              <a:gdLst>
                <a:gd name="T0" fmla="*/ 142 w 186"/>
                <a:gd name="T1" fmla="*/ 0 h 1130"/>
                <a:gd name="T2" fmla="*/ 67 w 186"/>
                <a:gd name="T3" fmla="*/ 112 h 1130"/>
                <a:gd name="T4" fmla="*/ 97 w 186"/>
                <a:gd name="T5" fmla="*/ 165 h 1130"/>
                <a:gd name="T6" fmla="*/ 142 w 186"/>
                <a:gd name="T7" fmla="*/ 195 h 1130"/>
                <a:gd name="T8" fmla="*/ 97 w 186"/>
                <a:gd name="T9" fmla="*/ 314 h 1130"/>
                <a:gd name="T10" fmla="*/ 52 w 186"/>
                <a:gd name="T11" fmla="*/ 344 h 1130"/>
                <a:gd name="T12" fmla="*/ 22 w 186"/>
                <a:gd name="T13" fmla="*/ 412 h 1130"/>
                <a:gd name="T14" fmla="*/ 97 w 186"/>
                <a:gd name="T15" fmla="*/ 464 h 1130"/>
                <a:gd name="T16" fmla="*/ 142 w 186"/>
                <a:gd name="T17" fmla="*/ 494 h 1130"/>
                <a:gd name="T18" fmla="*/ 120 w 186"/>
                <a:gd name="T19" fmla="*/ 644 h 1130"/>
                <a:gd name="T20" fmla="*/ 142 w 186"/>
                <a:gd name="T21" fmla="*/ 726 h 1130"/>
                <a:gd name="T22" fmla="*/ 97 w 186"/>
                <a:gd name="T23" fmla="*/ 786 h 1130"/>
                <a:gd name="T24" fmla="*/ 97 w 186"/>
                <a:gd name="T25" fmla="*/ 876 h 1130"/>
                <a:gd name="T26" fmla="*/ 75 w 186"/>
                <a:gd name="T27" fmla="*/ 890 h 1130"/>
                <a:gd name="T28" fmla="*/ 37 w 186"/>
                <a:gd name="T29" fmla="*/ 935 h 1130"/>
                <a:gd name="T30" fmla="*/ 135 w 186"/>
                <a:gd name="T31" fmla="*/ 1040 h 1130"/>
                <a:gd name="T32" fmla="*/ 164 w 186"/>
                <a:gd name="T33" fmla="*/ 1130 h 11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130"/>
                <a:gd name="T53" fmla="*/ 186 w 186"/>
                <a:gd name="T54" fmla="*/ 1130 h 11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130">
                  <a:moveTo>
                    <a:pt x="142" y="0"/>
                  </a:moveTo>
                  <a:cubicBezTo>
                    <a:pt x="117" y="37"/>
                    <a:pt x="82" y="70"/>
                    <a:pt x="67" y="112"/>
                  </a:cubicBezTo>
                  <a:cubicBezTo>
                    <a:pt x="75" y="143"/>
                    <a:pt x="70" y="144"/>
                    <a:pt x="97" y="165"/>
                  </a:cubicBezTo>
                  <a:cubicBezTo>
                    <a:pt x="111" y="176"/>
                    <a:pt x="142" y="195"/>
                    <a:pt x="142" y="195"/>
                  </a:cubicBezTo>
                  <a:cubicBezTo>
                    <a:pt x="186" y="260"/>
                    <a:pt x="138" y="278"/>
                    <a:pt x="97" y="314"/>
                  </a:cubicBezTo>
                  <a:cubicBezTo>
                    <a:pt x="61" y="345"/>
                    <a:pt x="92" y="332"/>
                    <a:pt x="52" y="344"/>
                  </a:cubicBezTo>
                  <a:cubicBezTo>
                    <a:pt x="36" y="360"/>
                    <a:pt x="0" y="385"/>
                    <a:pt x="22" y="412"/>
                  </a:cubicBezTo>
                  <a:cubicBezTo>
                    <a:pt x="41" y="435"/>
                    <a:pt x="72" y="447"/>
                    <a:pt x="97" y="464"/>
                  </a:cubicBezTo>
                  <a:cubicBezTo>
                    <a:pt x="112" y="474"/>
                    <a:pt x="142" y="494"/>
                    <a:pt x="142" y="494"/>
                  </a:cubicBezTo>
                  <a:cubicBezTo>
                    <a:pt x="159" y="546"/>
                    <a:pt x="135" y="595"/>
                    <a:pt x="120" y="644"/>
                  </a:cubicBezTo>
                  <a:cubicBezTo>
                    <a:pt x="126" y="673"/>
                    <a:pt x="133" y="698"/>
                    <a:pt x="142" y="726"/>
                  </a:cubicBezTo>
                  <a:cubicBezTo>
                    <a:pt x="133" y="755"/>
                    <a:pt x="114" y="761"/>
                    <a:pt x="97" y="786"/>
                  </a:cubicBezTo>
                  <a:cubicBezTo>
                    <a:pt x="101" y="813"/>
                    <a:pt x="113" y="848"/>
                    <a:pt x="97" y="876"/>
                  </a:cubicBezTo>
                  <a:cubicBezTo>
                    <a:pt x="93" y="884"/>
                    <a:pt x="82" y="884"/>
                    <a:pt x="75" y="890"/>
                  </a:cubicBezTo>
                  <a:cubicBezTo>
                    <a:pt x="54" y="907"/>
                    <a:pt x="51" y="914"/>
                    <a:pt x="37" y="935"/>
                  </a:cubicBezTo>
                  <a:cubicBezTo>
                    <a:pt x="53" y="1001"/>
                    <a:pt x="66" y="1024"/>
                    <a:pt x="135" y="1040"/>
                  </a:cubicBezTo>
                  <a:cubicBezTo>
                    <a:pt x="173" y="1066"/>
                    <a:pt x="164" y="1082"/>
                    <a:pt x="164" y="113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7"/>
            <p:cNvSpPr>
              <a:spLocks/>
            </p:cNvSpPr>
            <p:nvPr/>
          </p:nvSpPr>
          <p:spPr bwMode="auto">
            <a:xfrm>
              <a:off x="3703" y="1855"/>
              <a:ext cx="97" cy="1145"/>
            </a:xfrm>
            <a:custGeom>
              <a:avLst/>
              <a:gdLst>
                <a:gd name="T0" fmla="*/ 7 w 97"/>
                <a:gd name="T1" fmla="*/ 0 h 1145"/>
                <a:gd name="T2" fmla="*/ 97 w 97"/>
                <a:gd name="T3" fmla="*/ 135 h 1145"/>
                <a:gd name="T4" fmla="*/ 90 w 97"/>
                <a:gd name="T5" fmla="*/ 187 h 1145"/>
                <a:gd name="T6" fmla="*/ 60 w 97"/>
                <a:gd name="T7" fmla="*/ 232 h 1145"/>
                <a:gd name="T8" fmla="*/ 7 w 97"/>
                <a:gd name="T9" fmla="*/ 337 h 1145"/>
                <a:gd name="T10" fmla="*/ 52 w 97"/>
                <a:gd name="T11" fmla="*/ 442 h 1145"/>
                <a:gd name="T12" fmla="*/ 60 w 97"/>
                <a:gd name="T13" fmla="*/ 494 h 1145"/>
                <a:gd name="T14" fmla="*/ 30 w 97"/>
                <a:gd name="T15" fmla="*/ 539 h 1145"/>
                <a:gd name="T16" fmla="*/ 37 w 97"/>
                <a:gd name="T17" fmla="*/ 591 h 1145"/>
                <a:gd name="T18" fmla="*/ 60 w 97"/>
                <a:gd name="T19" fmla="*/ 614 h 1145"/>
                <a:gd name="T20" fmla="*/ 37 w 97"/>
                <a:gd name="T21" fmla="*/ 666 h 1145"/>
                <a:gd name="T22" fmla="*/ 45 w 97"/>
                <a:gd name="T23" fmla="*/ 718 h 1145"/>
                <a:gd name="T24" fmla="*/ 67 w 97"/>
                <a:gd name="T25" fmla="*/ 733 h 1145"/>
                <a:gd name="T26" fmla="*/ 97 w 97"/>
                <a:gd name="T27" fmla="*/ 1145 h 1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145"/>
                <a:gd name="T44" fmla="*/ 97 w 97"/>
                <a:gd name="T45" fmla="*/ 1145 h 11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145">
                  <a:moveTo>
                    <a:pt x="7" y="0"/>
                  </a:moveTo>
                  <a:cubicBezTo>
                    <a:pt x="47" y="40"/>
                    <a:pt x="80" y="80"/>
                    <a:pt x="97" y="135"/>
                  </a:cubicBezTo>
                  <a:cubicBezTo>
                    <a:pt x="95" y="152"/>
                    <a:pt x="96" y="171"/>
                    <a:pt x="90" y="187"/>
                  </a:cubicBezTo>
                  <a:cubicBezTo>
                    <a:pt x="84" y="204"/>
                    <a:pt x="68" y="216"/>
                    <a:pt x="60" y="232"/>
                  </a:cubicBezTo>
                  <a:cubicBezTo>
                    <a:pt x="44" y="264"/>
                    <a:pt x="19" y="302"/>
                    <a:pt x="7" y="337"/>
                  </a:cubicBezTo>
                  <a:cubicBezTo>
                    <a:pt x="14" y="395"/>
                    <a:pt x="8" y="412"/>
                    <a:pt x="52" y="442"/>
                  </a:cubicBezTo>
                  <a:cubicBezTo>
                    <a:pt x="68" y="465"/>
                    <a:pt x="75" y="464"/>
                    <a:pt x="60" y="494"/>
                  </a:cubicBezTo>
                  <a:cubicBezTo>
                    <a:pt x="52" y="510"/>
                    <a:pt x="30" y="539"/>
                    <a:pt x="30" y="539"/>
                  </a:cubicBezTo>
                  <a:cubicBezTo>
                    <a:pt x="32" y="556"/>
                    <a:pt x="31" y="575"/>
                    <a:pt x="37" y="591"/>
                  </a:cubicBezTo>
                  <a:cubicBezTo>
                    <a:pt x="41" y="601"/>
                    <a:pt x="57" y="604"/>
                    <a:pt x="60" y="614"/>
                  </a:cubicBezTo>
                  <a:cubicBezTo>
                    <a:pt x="64" y="629"/>
                    <a:pt x="44" y="655"/>
                    <a:pt x="37" y="666"/>
                  </a:cubicBezTo>
                  <a:cubicBezTo>
                    <a:pt x="40" y="683"/>
                    <a:pt x="38" y="702"/>
                    <a:pt x="45" y="718"/>
                  </a:cubicBezTo>
                  <a:cubicBezTo>
                    <a:pt x="49" y="726"/>
                    <a:pt x="66" y="724"/>
                    <a:pt x="67" y="733"/>
                  </a:cubicBezTo>
                  <a:cubicBezTo>
                    <a:pt x="80" y="906"/>
                    <a:pt x="0" y="1034"/>
                    <a:pt x="97" y="114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Freeform 8"/>
            <p:cNvSpPr>
              <a:spLocks/>
            </p:cNvSpPr>
            <p:nvPr/>
          </p:nvSpPr>
          <p:spPr bwMode="auto">
            <a:xfrm>
              <a:off x="3932" y="1870"/>
              <a:ext cx="182" cy="1122"/>
            </a:xfrm>
            <a:custGeom>
              <a:avLst/>
              <a:gdLst>
                <a:gd name="T0" fmla="*/ 115 w 182"/>
                <a:gd name="T1" fmla="*/ 0 h 1122"/>
                <a:gd name="T2" fmla="*/ 93 w 182"/>
                <a:gd name="T3" fmla="*/ 67 h 1122"/>
                <a:gd name="T4" fmla="*/ 85 w 182"/>
                <a:gd name="T5" fmla="*/ 90 h 1122"/>
                <a:gd name="T6" fmla="*/ 93 w 182"/>
                <a:gd name="T7" fmla="*/ 180 h 1122"/>
                <a:gd name="T8" fmla="*/ 115 w 182"/>
                <a:gd name="T9" fmla="*/ 195 h 1122"/>
                <a:gd name="T10" fmla="*/ 145 w 182"/>
                <a:gd name="T11" fmla="*/ 240 h 1122"/>
                <a:gd name="T12" fmla="*/ 137 w 182"/>
                <a:gd name="T13" fmla="*/ 307 h 1122"/>
                <a:gd name="T14" fmla="*/ 130 w 182"/>
                <a:gd name="T15" fmla="*/ 329 h 1122"/>
                <a:gd name="T16" fmla="*/ 160 w 182"/>
                <a:gd name="T17" fmla="*/ 419 h 1122"/>
                <a:gd name="T18" fmla="*/ 100 w 182"/>
                <a:gd name="T19" fmla="*/ 479 h 1122"/>
                <a:gd name="T20" fmla="*/ 122 w 182"/>
                <a:gd name="T21" fmla="*/ 494 h 1122"/>
                <a:gd name="T22" fmla="*/ 145 w 182"/>
                <a:gd name="T23" fmla="*/ 501 h 1122"/>
                <a:gd name="T24" fmla="*/ 107 w 182"/>
                <a:gd name="T25" fmla="*/ 539 h 1122"/>
                <a:gd name="T26" fmla="*/ 115 w 182"/>
                <a:gd name="T27" fmla="*/ 569 h 1122"/>
                <a:gd name="T28" fmla="*/ 137 w 182"/>
                <a:gd name="T29" fmla="*/ 576 h 1122"/>
                <a:gd name="T30" fmla="*/ 122 w 182"/>
                <a:gd name="T31" fmla="*/ 628 h 1122"/>
                <a:gd name="T32" fmla="*/ 145 w 182"/>
                <a:gd name="T33" fmla="*/ 643 h 1122"/>
                <a:gd name="T34" fmla="*/ 137 w 182"/>
                <a:gd name="T35" fmla="*/ 673 h 1122"/>
                <a:gd name="T36" fmla="*/ 160 w 182"/>
                <a:gd name="T37" fmla="*/ 726 h 1122"/>
                <a:gd name="T38" fmla="*/ 78 w 182"/>
                <a:gd name="T39" fmla="*/ 748 h 1122"/>
                <a:gd name="T40" fmla="*/ 40 w 182"/>
                <a:gd name="T41" fmla="*/ 763 h 1122"/>
                <a:gd name="T42" fmla="*/ 3 w 182"/>
                <a:gd name="T43" fmla="*/ 771 h 1122"/>
                <a:gd name="T44" fmla="*/ 33 w 182"/>
                <a:gd name="T45" fmla="*/ 786 h 1122"/>
                <a:gd name="T46" fmla="*/ 137 w 182"/>
                <a:gd name="T47" fmla="*/ 823 h 1122"/>
                <a:gd name="T48" fmla="*/ 167 w 182"/>
                <a:gd name="T49" fmla="*/ 868 h 1122"/>
                <a:gd name="T50" fmla="*/ 182 w 182"/>
                <a:gd name="T51" fmla="*/ 890 h 1122"/>
                <a:gd name="T52" fmla="*/ 137 w 182"/>
                <a:gd name="T53" fmla="*/ 1122 h 11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2"/>
                <a:gd name="T82" fmla="*/ 0 h 1122"/>
                <a:gd name="T83" fmla="*/ 182 w 182"/>
                <a:gd name="T84" fmla="*/ 1122 h 11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2" h="1122">
                  <a:moveTo>
                    <a:pt x="115" y="0"/>
                  </a:moveTo>
                  <a:cubicBezTo>
                    <a:pt x="108" y="22"/>
                    <a:pt x="100" y="45"/>
                    <a:pt x="93" y="67"/>
                  </a:cubicBezTo>
                  <a:cubicBezTo>
                    <a:pt x="90" y="75"/>
                    <a:pt x="85" y="90"/>
                    <a:pt x="85" y="90"/>
                  </a:cubicBezTo>
                  <a:cubicBezTo>
                    <a:pt x="88" y="120"/>
                    <a:pt x="85" y="151"/>
                    <a:pt x="93" y="180"/>
                  </a:cubicBezTo>
                  <a:cubicBezTo>
                    <a:pt x="95" y="189"/>
                    <a:pt x="109" y="188"/>
                    <a:pt x="115" y="195"/>
                  </a:cubicBezTo>
                  <a:cubicBezTo>
                    <a:pt x="127" y="209"/>
                    <a:pt x="145" y="240"/>
                    <a:pt x="145" y="240"/>
                  </a:cubicBezTo>
                  <a:cubicBezTo>
                    <a:pt x="157" y="277"/>
                    <a:pt x="154" y="254"/>
                    <a:pt x="137" y="307"/>
                  </a:cubicBezTo>
                  <a:cubicBezTo>
                    <a:pt x="135" y="314"/>
                    <a:pt x="130" y="329"/>
                    <a:pt x="130" y="329"/>
                  </a:cubicBezTo>
                  <a:cubicBezTo>
                    <a:pt x="136" y="369"/>
                    <a:pt x="147" y="384"/>
                    <a:pt x="160" y="419"/>
                  </a:cubicBezTo>
                  <a:cubicBezTo>
                    <a:pt x="138" y="440"/>
                    <a:pt x="117" y="453"/>
                    <a:pt x="100" y="479"/>
                  </a:cubicBezTo>
                  <a:cubicBezTo>
                    <a:pt x="107" y="484"/>
                    <a:pt x="114" y="490"/>
                    <a:pt x="122" y="494"/>
                  </a:cubicBezTo>
                  <a:cubicBezTo>
                    <a:pt x="129" y="498"/>
                    <a:pt x="143" y="493"/>
                    <a:pt x="145" y="501"/>
                  </a:cubicBezTo>
                  <a:cubicBezTo>
                    <a:pt x="149" y="516"/>
                    <a:pt x="114" y="535"/>
                    <a:pt x="107" y="539"/>
                  </a:cubicBezTo>
                  <a:cubicBezTo>
                    <a:pt x="110" y="549"/>
                    <a:pt x="108" y="561"/>
                    <a:pt x="115" y="569"/>
                  </a:cubicBezTo>
                  <a:cubicBezTo>
                    <a:pt x="120" y="575"/>
                    <a:pt x="134" y="569"/>
                    <a:pt x="137" y="576"/>
                  </a:cubicBezTo>
                  <a:cubicBezTo>
                    <a:pt x="140" y="582"/>
                    <a:pt x="125" y="620"/>
                    <a:pt x="122" y="628"/>
                  </a:cubicBezTo>
                  <a:cubicBezTo>
                    <a:pt x="130" y="633"/>
                    <a:pt x="142" y="634"/>
                    <a:pt x="145" y="643"/>
                  </a:cubicBezTo>
                  <a:cubicBezTo>
                    <a:pt x="148" y="653"/>
                    <a:pt x="137" y="663"/>
                    <a:pt x="137" y="673"/>
                  </a:cubicBezTo>
                  <a:cubicBezTo>
                    <a:pt x="137" y="696"/>
                    <a:pt x="149" y="708"/>
                    <a:pt x="160" y="726"/>
                  </a:cubicBezTo>
                  <a:cubicBezTo>
                    <a:pt x="132" y="735"/>
                    <a:pt x="107" y="742"/>
                    <a:pt x="78" y="748"/>
                  </a:cubicBezTo>
                  <a:cubicBezTo>
                    <a:pt x="65" y="753"/>
                    <a:pt x="53" y="759"/>
                    <a:pt x="40" y="763"/>
                  </a:cubicBezTo>
                  <a:cubicBezTo>
                    <a:pt x="28" y="767"/>
                    <a:pt x="7" y="759"/>
                    <a:pt x="3" y="771"/>
                  </a:cubicBezTo>
                  <a:cubicBezTo>
                    <a:pt x="0" y="782"/>
                    <a:pt x="23" y="782"/>
                    <a:pt x="33" y="786"/>
                  </a:cubicBezTo>
                  <a:cubicBezTo>
                    <a:pt x="67" y="800"/>
                    <a:pt x="102" y="812"/>
                    <a:pt x="137" y="823"/>
                  </a:cubicBezTo>
                  <a:cubicBezTo>
                    <a:pt x="147" y="838"/>
                    <a:pt x="157" y="853"/>
                    <a:pt x="167" y="868"/>
                  </a:cubicBezTo>
                  <a:cubicBezTo>
                    <a:pt x="172" y="875"/>
                    <a:pt x="182" y="890"/>
                    <a:pt x="182" y="890"/>
                  </a:cubicBezTo>
                  <a:cubicBezTo>
                    <a:pt x="125" y="975"/>
                    <a:pt x="137" y="1000"/>
                    <a:pt x="137" y="11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Freeform 9"/>
            <p:cNvSpPr>
              <a:spLocks/>
            </p:cNvSpPr>
            <p:nvPr/>
          </p:nvSpPr>
          <p:spPr bwMode="auto">
            <a:xfrm>
              <a:off x="4223" y="1855"/>
              <a:ext cx="220" cy="1100"/>
            </a:xfrm>
            <a:custGeom>
              <a:avLst/>
              <a:gdLst>
                <a:gd name="T0" fmla="*/ 78 w 220"/>
                <a:gd name="T1" fmla="*/ 0 h 1100"/>
                <a:gd name="T2" fmla="*/ 101 w 220"/>
                <a:gd name="T3" fmla="*/ 45 h 1100"/>
                <a:gd name="T4" fmla="*/ 18 w 220"/>
                <a:gd name="T5" fmla="*/ 210 h 1100"/>
                <a:gd name="T6" fmla="*/ 86 w 220"/>
                <a:gd name="T7" fmla="*/ 329 h 1100"/>
                <a:gd name="T8" fmla="*/ 71 w 220"/>
                <a:gd name="T9" fmla="*/ 404 h 1100"/>
                <a:gd name="T10" fmla="*/ 86 w 220"/>
                <a:gd name="T11" fmla="*/ 449 h 1100"/>
                <a:gd name="T12" fmla="*/ 131 w 220"/>
                <a:gd name="T13" fmla="*/ 479 h 1100"/>
                <a:gd name="T14" fmla="*/ 220 w 220"/>
                <a:gd name="T15" fmla="*/ 531 h 1100"/>
                <a:gd name="T16" fmla="*/ 146 w 220"/>
                <a:gd name="T17" fmla="*/ 576 h 1100"/>
                <a:gd name="T18" fmla="*/ 101 w 220"/>
                <a:gd name="T19" fmla="*/ 591 h 1100"/>
                <a:gd name="T20" fmla="*/ 78 w 220"/>
                <a:gd name="T21" fmla="*/ 599 h 1100"/>
                <a:gd name="T22" fmla="*/ 86 w 220"/>
                <a:gd name="T23" fmla="*/ 643 h 1100"/>
                <a:gd name="T24" fmla="*/ 78 w 220"/>
                <a:gd name="T25" fmla="*/ 696 h 1100"/>
                <a:gd name="T26" fmla="*/ 26 w 220"/>
                <a:gd name="T27" fmla="*/ 980 h 1100"/>
                <a:gd name="T28" fmla="*/ 56 w 220"/>
                <a:gd name="T29" fmla="*/ 1100 h 11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100"/>
                <a:gd name="T47" fmla="*/ 220 w 220"/>
                <a:gd name="T48" fmla="*/ 1100 h 11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100">
                  <a:moveTo>
                    <a:pt x="78" y="0"/>
                  </a:moveTo>
                  <a:cubicBezTo>
                    <a:pt x="84" y="16"/>
                    <a:pt x="100" y="28"/>
                    <a:pt x="101" y="45"/>
                  </a:cubicBezTo>
                  <a:cubicBezTo>
                    <a:pt x="106" y="102"/>
                    <a:pt x="57" y="171"/>
                    <a:pt x="18" y="210"/>
                  </a:cubicBezTo>
                  <a:cubicBezTo>
                    <a:pt x="0" y="267"/>
                    <a:pt x="31" y="312"/>
                    <a:pt x="86" y="329"/>
                  </a:cubicBezTo>
                  <a:cubicBezTo>
                    <a:pt x="96" y="361"/>
                    <a:pt x="90" y="377"/>
                    <a:pt x="71" y="404"/>
                  </a:cubicBezTo>
                  <a:cubicBezTo>
                    <a:pt x="76" y="419"/>
                    <a:pt x="78" y="435"/>
                    <a:pt x="86" y="449"/>
                  </a:cubicBezTo>
                  <a:cubicBezTo>
                    <a:pt x="101" y="477"/>
                    <a:pt x="108" y="467"/>
                    <a:pt x="131" y="479"/>
                  </a:cubicBezTo>
                  <a:cubicBezTo>
                    <a:pt x="161" y="494"/>
                    <a:pt x="192" y="512"/>
                    <a:pt x="220" y="531"/>
                  </a:cubicBezTo>
                  <a:cubicBezTo>
                    <a:pt x="197" y="555"/>
                    <a:pt x="177" y="564"/>
                    <a:pt x="146" y="576"/>
                  </a:cubicBezTo>
                  <a:cubicBezTo>
                    <a:pt x="131" y="582"/>
                    <a:pt x="116" y="586"/>
                    <a:pt x="101" y="591"/>
                  </a:cubicBezTo>
                  <a:cubicBezTo>
                    <a:pt x="93" y="594"/>
                    <a:pt x="78" y="599"/>
                    <a:pt x="78" y="599"/>
                  </a:cubicBezTo>
                  <a:cubicBezTo>
                    <a:pt x="57" y="665"/>
                    <a:pt x="80" y="574"/>
                    <a:pt x="86" y="643"/>
                  </a:cubicBezTo>
                  <a:cubicBezTo>
                    <a:pt x="88" y="661"/>
                    <a:pt x="81" y="678"/>
                    <a:pt x="78" y="696"/>
                  </a:cubicBezTo>
                  <a:cubicBezTo>
                    <a:pt x="71" y="923"/>
                    <a:pt x="103" y="868"/>
                    <a:pt x="26" y="980"/>
                  </a:cubicBezTo>
                  <a:cubicBezTo>
                    <a:pt x="45" y="1042"/>
                    <a:pt x="56" y="1023"/>
                    <a:pt x="56" y="1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2" name="Group 19"/>
            <p:cNvGrpSpPr>
              <a:grpSpLocks/>
            </p:cNvGrpSpPr>
            <p:nvPr/>
          </p:nvGrpSpPr>
          <p:grpSpPr bwMode="auto">
            <a:xfrm>
              <a:off x="3688" y="2054"/>
              <a:ext cx="422" cy="212"/>
              <a:chOff x="2289" y="1820"/>
              <a:chExt cx="422" cy="212"/>
            </a:xfrm>
          </p:grpSpPr>
          <p:sp>
            <p:nvSpPr>
              <p:cNvPr id="15384" name="Line 10"/>
              <p:cNvSpPr>
                <a:spLocks noChangeShapeType="1"/>
              </p:cNvSpPr>
              <p:nvPr/>
            </p:nvSpPr>
            <p:spPr bwMode="auto">
              <a:xfrm flipH="1" flipV="1">
                <a:off x="2289" y="1929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Text Box 11"/>
              <p:cNvSpPr txBox="1">
                <a:spLocks noChangeArrowheads="1"/>
              </p:cNvSpPr>
              <p:nvPr/>
            </p:nvSpPr>
            <p:spPr bwMode="auto">
              <a:xfrm>
                <a:off x="2418" y="1820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panose="020B0604020202020204" pitchFamily="34" charset="0"/>
                  </a:rPr>
                  <a:t>PC</a:t>
                </a:r>
              </a:p>
            </p:txBody>
          </p:sp>
        </p:grpSp>
        <p:grpSp>
          <p:nvGrpSpPr>
            <p:cNvPr id="15373" name="Group 13"/>
            <p:cNvGrpSpPr>
              <a:grpSpLocks/>
            </p:cNvGrpSpPr>
            <p:nvPr/>
          </p:nvGrpSpPr>
          <p:grpSpPr bwMode="auto">
            <a:xfrm>
              <a:off x="1496" y="2160"/>
              <a:ext cx="475" cy="212"/>
              <a:chOff x="2394" y="1858"/>
              <a:chExt cx="475" cy="212"/>
            </a:xfrm>
          </p:grpSpPr>
          <p:sp>
            <p:nvSpPr>
              <p:cNvPr id="15382" name="Line 14"/>
              <p:cNvSpPr>
                <a:spLocks noChangeShapeType="1"/>
              </p:cNvSpPr>
              <p:nvPr/>
            </p:nvSpPr>
            <p:spPr bwMode="auto">
              <a:xfrm flipH="1" flipV="1">
                <a:off x="2394" y="1967"/>
                <a:ext cx="238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Text Box 15"/>
              <p:cNvSpPr txBox="1">
                <a:spLocks noChangeArrowheads="1"/>
              </p:cNvSpPr>
              <p:nvPr/>
            </p:nvSpPr>
            <p:spPr bwMode="auto">
              <a:xfrm>
                <a:off x="2576" y="185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panose="020B0604020202020204" pitchFamily="34" charset="0"/>
                  </a:rPr>
                  <a:t>PC</a:t>
                </a:r>
              </a:p>
            </p:txBody>
          </p:sp>
        </p:grpSp>
        <p:grpSp>
          <p:nvGrpSpPr>
            <p:cNvPr id="15374" name="Group 20"/>
            <p:cNvGrpSpPr>
              <a:grpSpLocks/>
            </p:cNvGrpSpPr>
            <p:nvPr/>
          </p:nvGrpSpPr>
          <p:grpSpPr bwMode="auto">
            <a:xfrm>
              <a:off x="4033" y="2271"/>
              <a:ext cx="422" cy="212"/>
              <a:chOff x="2289" y="1820"/>
              <a:chExt cx="422" cy="212"/>
            </a:xfrm>
          </p:grpSpPr>
          <p:sp>
            <p:nvSpPr>
              <p:cNvPr id="15380" name="Line 21"/>
              <p:cNvSpPr>
                <a:spLocks noChangeShapeType="1"/>
              </p:cNvSpPr>
              <p:nvPr/>
            </p:nvSpPr>
            <p:spPr bwMode="auto">
              <a:xfrm flipH="1" flipV="1">
                <a:off x="2289" y="1929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Text Box 22"/>
              <p:cNvSpPr txBox="1">
                <a:spLocks noChangeArrowheads="1"/>
              </p:cNvSpPr>
              <p:nvPr/>
            </p:nvSpPr>
            <p:spPr bwMode="auto">
              <a:xfrm>
                <a:off x="2418" y="1820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panose="020B0604020202020204" pitchFamily="34" charset="0"/>
                  </a:rPr>
                  <a:t>PC</a:t>
                </a:r>
              </a:p>
            </p:txBody>
          </p:sp>
        </p:grpSp>
        <p:grpSp>
          <p:nvGrpSpPr>
            <p:cNvPr id="15375" name="Group 23"/>
            <p:cNvGrpSpPr>
              <a:grpSpLocks/>
            </p:cNvGrpSpPr>
            <p:nvPr/>
          </p:nvGrpSpPr>
          <p:grpSpPr bwMode="auto">
            <a:xfrm>
              <a:off x="4279" y="1948"/>
              <a:ext cx="422" cy="212"/>
              <a:chOff x="2289" y="1820"/>
              <a:chExt cx="422" cy="212"/>
            </a:xfrm>
          </p:grpSpPr>
          <p:sp>
            <p:nvSpPr>
              <p:cNvPr id="15378" name="Line 24"/>
              <p:cNvSpPr>
                <a:spLocks noChangeShapeType="1"/>
              </p:cNvSpPr>
              <p:nvPr/>
            </p:nvSpPr>
            <p:spPr bwMode="auto">
              <a:xfrm flipH="1" flipV="1">
                <a:off x="2289" y="1929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Text Box 25"/>
              <p:cNvSpPr txBox="1">
                <a:spLocks noChangeArrowheads="1"/>
              </p:cNvSpPr>
              <p:nvPr/>
            </p:nvSpPr>
            <p:spPr bwMode="auto">
              <a:xfrm>
                <a:off x="2418" y="1820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15376" name="Text Box 26"/>
            <p:cNvSpPr txBox="1">
              <a:spLocks noChangeArrowheads="1"/>
            </p:cNvSpPr>
            <p:nvPr/>
          </p:nvSpPr>
          <p:spPr bwMode="auto">
            <a:xfrm>
              <a:off x="607" y="3167"/>
              <a:ext cx="1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Traditional Process</a:t>
              </a:r>
            </a:p>
          </p:txBody>
        </p:sp>
        <p:sp>
          <p:nvSpPr>
            <p:cNvPr id="15377" name="Text Box 27"/>
            <p:cNvSpPr txBox="1">
              <a:spLocks noChangeArrowheads="1"/>
            </p:cNvSpPr>
            <p:nvPr/>
          </p:nvSpPr>
          <p:spPr bwMode="auto">
            <a:xfrm>
              <a:off x="3015" y="3159"/>
              <a:ext cx="2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Multi-threaded Process</a:t>
              </a:r>
            </a:p>
          </p:txBody>
        </p:sp>
      </p:grpSp>
      <p:sp>
        <p:nvSpPr>
          <p:cNvPr id="15365" name="Rectangle 29"/>
          <p:cNvSpPr>
            <a:spLocks noChangeArrowheads="1"/>
          </p:cNvSpPr>
          <p:nvPr/>
        </p:nvSpPr>
        <p:spPr bwMode="auto">
          <a:xfrm>
            <a:off x="458788" y="5592763"/>
            <a:ext cx="82248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/>
              <a:t>A set of threads share the same address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57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4888"/>
            <a:ext cx="9753600" cy="455771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Object consume() {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Object item;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(count == 0) ; // do nothing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remove an item from the buffer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count--;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 = buffer[out];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out = (out + 1) % BUFFER_SIZE;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(count == 0)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(“Buffer is Empty");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("Consumed " + item + 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" Buffer Size = " + count);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item;</a:t>
            </a:r>
          </a:p>
          <a:p>
            <a:pPr marL="0" indent="0" algn="l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6370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3900"/>
            <a:ext cx="9144000" cy="838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If one thread is executing produce() and another is executing consume, where are the potential race conditions in the code?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Identify each variable that may exhibit a race condition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Give a scenario outlining the race condition</a:t>
            </a:r>
          </a:p>
          <a:p>
            <a:pPr lvl="1"/>
            <a:r>
              <a:rPr lang="en-CA" dirty="0"/>
              <a:t>How can safety or progress be violated, if at 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Or argue that a race condition is not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713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0067" y="1083733"/>
            <a:ext cx="9144000" cy="838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This code will not work due to a race condition accessing the buffer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count++ translates to</a:t>
            </a:r>
          </a:p>
          <a:p>
            <a:pPr lvl="1"/>
            <a:r>
              <a:rPr lang="en-US" dirty="0"/>
              <a:t>LDR R1, count</a:t>
            </a:r>
          </a:p>
          <a:p>
            <a:pPr lvl="1"/>
            <a:r>
              <a:rPr lang="en-US" dirty="0"/>
              <a:t>ADD R1, 1</a:t>
            </a:r>
          </a:p>
          <a:p>
            <a:pPr lvl="1"/>
            <a:r>
              <a:rPr lang="en-US" dirty="0"/>
              <a:t>STR R1, count</a:t>
            </a:r>
          </a:p>
          <a:p>
            <a:pPr lvl="1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count-- translates to</a:t>
            </a:r>
          </a:p>
          <a:p>
            <a:pPr lvl="1"/>
            <a:r>
              <a:rPr lang="en-US" dirty="0"/>
              <a:t>LDR R1, count</a:t>
            </a:r>
          </a:p>
          <a:p>
            <a:pPr lvl="1"/>
            <a:r>
              <a:rPr lang="en-US" dirty="0"/>
              <a:t>SUB R1, 1</a:t>
            </a:r>
          </a:p>
          <a:p>
            <a:pPr lvl="1"/>
            <a:r>
              <a:rPr lang="en-US" dirty="0"/>
              <a:t>STR R1, count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3589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4" y="1143000"/>
            <a:ext cx="9144000" cy="838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Say count =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Producer: count++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Consumer: count--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count should always be 10 after both operations finish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NOT when you have a race condition!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Producer - Core 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Consumer - Core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84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57200" y="2819400"/>
            <a:ext cx="4041648" cy="26974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count++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LDR R1, count</a:t>
            </a:r>
          </a:p>
          <a:p>
            <a:pPr lvl="1"/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ADD R1, 1</a:t>
            </a:r>
          </a:p>
          <a:p>
            <a:pPr lvl="1"/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STR R1, count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672584" y="2819400"/>
            <a:ext cx="4041648" cy="269703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count--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LDR R1, count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SUB R1, 1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STR R1, count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2249170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182" y="22608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2277745"/>
            <a:ext cx="10668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4982" y="22894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4587" y="53317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5701101"/>
            <a:ext cx="10668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03987" y="571276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3152" y="2260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7427" y="2260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6450" y="2252583"/>
            <a:ext cx="428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9711" y="2278618"/>
            <a:ext cx="360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9525" y="5704514"/>
            <a:ext cx="1056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 or 9 !</a:t>
            </a:r>
          </a:p>
        </p:txBody>
      </p:sp>
    </p:spTree>
    <p:extLst>
      <p:ext uri="{BB962C8B-B14F-4D97-AF65-F5344CB8AC3E}">
        <p14:creationId xmlns:p14="http://schemas.microsoft.com/office/powerpoint/2010/main" val="2707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 animBg="1"/>
      <p:bldP spid="21" grpId="0" animBg="1"/>
      <p:bldP spid="2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dirty="0"/>
              <a:t>!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ThreadA</a:t>
            </a:r>
            <a:r>
              <a:rPr lang="en-US" dirty="0">
                <a:solidFill>
                  <a:srgbClr val="00B050"/>
                </a:solidFill>
              </a:rPr>
              <a:t> - Core 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ThreadB</a:t>
            </a:r>
            <a:r>
              <a:rPr lang="en-US" dirty="0">
                <a:solidFill>
                  <a:srgbClr val="0070C0"/>
                </a:solidFill>
              </a:rPr>
              <a:t> - Core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85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57200" y="2819400"/>
            <a:ext cx="4041648" cy="26974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done++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LDR R1, count</a:t>
            </a:r>
          </a:p>
          <a:p>
            <a:pPr lvl="1"/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ADD R1, 1</a:t>
            </a:r>
          </a:p>
          <a:p>
            <a:pPr lvl="1"/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STR R1, count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672584" y="2819400"/>
            <a:ext cx="4041648" cy="269703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done++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LDR R1, count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ADD R1, 1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STR R1, count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2249170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182" y="22608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2277745"/>
            <a:ext cx="10668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4982" y="22894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4587" y="53317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5701101"/>
            <a:ext cx="10668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03987" y="571276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3152" y="2260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7427" y="2260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3615" y="226083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4111" y="2289666"/>
            <a:ext cx="360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5464" y="570612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65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 animBg="1"/>
      <p:bldP spid="21" grpId="0" animBg="1"/>
      <p:bldP spid="2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Synchronizing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E6D27-EECC-4AE3-9CB5-0DA87402EE3E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890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Monitors (1)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237067" y="1485900"/>
            <a:ext cx="76496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public class Counter 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private 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count = 0;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void reset() { count = 0;}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value() { return count;}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void </a:t>
            </a:r>
            <a:r>
              <a:rPr lang="en-US" altLang="en-US" sz="2000" dirty="0" err="1">
                <a:latin typeface="Tahoma" panose="020B0604030504040204" pitchFamily="34" charset="0"/>
              </a:rPr>
              <a:t>inc</a:t>
            </a:r>
            <a:r>
              <a:rPr lang="en-US" altLang="en-US" sz="2000" dirty="0">
                <a:latin typeface="Tahoma" panose="020B0604030504040204" pitchFamily="34" charset="0"/>
              </a:rPr>
              <a:t>() { count = count + 1;}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void </a:t>
            </a:r>
            <a:r>
              <a:rPr lang="en-US" altLang="en-US" sz="2000" dirty="0" err="1">
                <a:latin typeface="Tahoma" panose="020B0604030504040204" pitchFamily="34" charset="0"/>
              </a:rPr>
              <a:t>dec</a:t>
            </a:r>
            <a:r>
              <a:rPr lang="en-US" altLang="en-US" sz="2000" dirty="0">
                <a:latin typeface="Tahoma" panose="020B0604030504040204" pitchFamily="34" charset="0"/>
              </a:rPr>
              <a:t>() { count = count – 1;}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Monitors (2)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162300" y="2339975"/>
            <a:ext cx="53879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public </a:t>
            </a:r>
            <a:r>
              <a:rPr lang="en-US" altLang="en-US" sz="1800" b="1">
                <a:latin typeface="Tahoma" panose="020B0604030504040204" pitchFamily="34" charset="0"/>
              </a:rPr>
              <a:t>synchronized</a:t>
            </a:r>
            <a:r>
              <a:rPr lang="en-US" altLang="en-US" sz="1800">
                <a:latin typeface="Tahoma" panose="020B0604030504040204" pitchFamily="34" charset="0"/>
              </a:rPr>
              <a:t> void reset() { count = 0;}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808038" y="1377950"/>
            <a:ext cx="1993900" cy="19351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Counter</a:t>
            </a:r>
          </a:p>
          <a:p>
            <a:pPr eaLnBrk="1" hangingPunct="1"/>
            <a:r>
              <a:rPr lang="en-US" altLang="en-US"/>
              <a:t>Object</a:t>
            </a:r>
            <a:endParaRPr lang="en-CA" altLang="en-US"/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2557463" y="1814513"/>
            <a:ext cx="404812" cy="677862"/>
            <a:chOff x="2222" y="1144"/>
            <a:chExt cx="255" cy="427"/>
          </a:xfrm>
        </p:grpSpPr>
        <p:sp>
          <p:nvSpPr>
            <p:cNvPr id="78861" name="AutoShape 6"/>
            <p:cNvSpPr>
              <a:spLocks noChangeArrowheads="1"/>
            </p:cNvSpPr>
            <p:nvPr/>
          </p:nvSpPr>
          <p:spPr bwMode="auto">
            <a:xfrm>
              <a:off x="2259" y="1144"/>
              <a:ext cx="173" cy="307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2" name="AutoShape 7"/>
            <p:cNvSpPr>
              <a:spLocks noChangeArrowheads="1"/>
            </p:cNvSpPr>
            <p:nvPr/>
          </p:nvSpPr>
          <p:spPr bwMode="auto">
            <a:xfrm>
              <a:off x="2222" y="1249"/>
              <a:ext cx="255" cy="32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8854" name="Line 8"/>
          <p:cNvSpPr>
            <a:spLocks noChangeShapeType="1"/>
          </p:cNvSpPr>
          <p:nvPr/>
        </p:nvSpPr>
        <p:spPr bwMode="auto">
          <a:xfrm flipH="1">
            <a:off x="3028950" y="1698625"/>
            <a:ext cx="925513" cy="498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3086100" y="1287463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Lock object</a:t>
            </a:r>
            <a:endParaRPr lang="en-CA" altLang="en-US"/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1249363" y="4035425"/>
            <a:ext cx="538797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public </a:t>
            </a:r>
            <a:r>
              <a:rPr lang="en-US" altLang="en-US" sz="1800" b="1">
                <a:latin typeface="Tahoma" panose="020B0604030504040204" pitchFamily="34" charset="0"/>
              </a:rPr>
              <a:t>synchronized</a:t>
            </a:r>
            <a:r>
              <a:rPr lang="en-US" altLang="en-US" sz="1800">
                <a:latin typeface="Tahoma" panose="020B0604030504040204" pitchFamily="34" charset="0"/>
              </a:rPr>
              <a:t> void reset() {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acquire(this.lock);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	count = 0;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release(this.lock)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78275" y="2814638"/>
            <a:ext cx="2636838" cy="1092200"/>
            <a:chOff x="2506" y="1773"/>
            <a:chExt cx="1661" cy="688"/>
          </a:xfrm>
        </p:grpSpPr>
        <p:sp>
          <p:nvSpPr>
            <p:cNvPr id="78859" name="Line 12"/>
            <p:cNvSpPr>
              <a:spLocks noChangeShapeType="1"/>
            </p:cNvSpPr>
            <p:nvPr/>
          </p:nvSpPr>
          <p:spPr bwMode="auto">
            <a:xfrm flipH="1">
              <a:off x="2506" y="1773"/>
              <a:ext cx="613" cy="6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Text Box 13"/>
            <p:cNvSpPr txBox="1">
              <a:spLocks noChangeArrowheads="1"/>
            </p:cNvSpPr>
            <p:nvPr/>
          </p:nvSpPr>
          <p:spPr bwMode="auto">
            <a:xfrm>
              <a:off x="2932" y="1939"/>
              <a:ext cx="1235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Java Compiler</a:t>
              </a:r>
              <a:endParaRPr lang="en-CA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8858" name="Oval 14"/>
          <p:cNvSpPr>
            <a:spLocks noChangeArrowheads="1"/>
          </p:cNvSpPr>
          <p:nvPr/>
        </p:nvSpPr>
        <p:spPr bwMode="auto">
          <a:xfrm>
            <a:off x="2706688" y="2197100"/>
            <a:ext cx="119062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1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Monitors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237067" y="1485900"/>
            <a:ext cx="76496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public class Counter 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private 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count = 0;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void reset() { count = 0;}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value() { return count;}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void </a:t>
            </a:r>
            <a:r>
              <a:rPr lang="en-US" altLang="en-US" sz="2000" dirty="0" err="1">
                <a:latin typeface="Tahoma" panose="020B0604030504040204" pitchFamily="34" charset="0"/>
              </a:rPr>
              <a:t>inc</a:t>
            </a:r>
            <a:r>
              <a:rPr lang="en-US" altLang="en-US" sz="2000" dirty="0">
                <a:latin typeface="Tahoma" panose="020B0604030504040204" pitchFamily="34" charset="0"/>
              </a:rPr>
              <a:t>() { count = count + 1;}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  public </a:t>
            </a:r>
            <a:r>
              <a:rPr lang="en-US" altLang="en-US" sz="2000" b="1" dirty="0">
                <a:latin typeface="Tahoma" panose="020B0604030504040204" pitchFamily="34" charset="0"/>
              </a:rPr>
              <a:t>synchronized</a:t>
            </a:r>
            <a:r>
              <a:rPr lang="en-US" altLang="en-US" sz="2000" dirty="0">
                <a:latin typeface="Tahoma" panose="020B0604030504040204" pitchFamily="34" charset="0"/>
              </a:rPr>
              <a:t> void </a:t>
            </a:r>
            <a:r>
              <a:rPr lang="en-US" altLang="en-US" sz="2000" dirty="0" err="1">
                <a:latin typeface="Tahoma" panose="020B0604030504040204" pitchFamily="34" charset="0"/>
              </a:rPr>
              <a:t>dec</a:t>
            </a:r>
            <a:r>
              <a:rPr lang="en-US" altLang="en-US" sz="2000" dirty="0">
                <a:latin typeface="Tahoma" panose="020B0604030504040204" pitchFamily="34" charset="0"/>
              </a:rPr>
              <a:t>() { count = count – 1;}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4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Threads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2076450"/>
            <a:ext cx="7145338" cy="398145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Multithreaded-programs are easy to map to multiprocessors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/>
          </a:p>
          <a:p>
            <a:pPr marL="609600" indent="-609600" algn="l" eaLnBrk="1" hangingPunct="1">
              <a:buFontTx/>
              <a:buChar char="•"/>
            </a:pPr>
            <a:r>
              <a:rPr lang="en-US" altLang="en-US"/>
              <a:t>It is easier to engineer applications with threads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static </a:t>
            </a:r>
            <a:r>
              <a:rPr lang="en-US" altLang="en-US">
                <a:cs typeface="Times New Roman" panose="02020603050405020304" pitchFamily="18" charset="0"/>
              </a:rPr>
              <a:t>and Monitors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59" y="1128713"/>
            <a:ext cx="9003771" cy="5172075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A lock per class</a:t>
            </a:r>
            <a:r>
              <a:rPr lang="en-US" altLang="en-US" dirty="0"/>
              <a:t>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Just like a lock per object</a:t>
            </a: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static synchronized void method()</a:t>
            </a:r>
            <a:r>
              <a:rPr lang="en-US" altLang="en-US" dirty="0"/>
              <a:t> </a:t>
            </a: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Acquires the class lock</a:t>
            </a: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ourier New" panose="02070309020205020404" pitchFamily="49" charset="0"/>
              </a:rPr>
              <a:t>Class XYZ {</a:t>
            </a: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ourier New" panose="02070309020205020404" pitchFamily="49" charset="0"/>
              </a:rPr>
              <a:t>	static synchronized void m1() { … }</a:t>
            </a: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ourier New" panose="02070309020205020404" pitchFamily="49" charset="0"/>
              </a:rPr>
              <a:t>	synchronized void me2() { … }</a:t>
            </a: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m1() and m2() can execute concurrently!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 to A’s and B’s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404" y="2203450"/>
            <a:ext cx="7791796" cy="36576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/>
              <a:t>Desired result: All A’s or all B’s, but not both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dirty="0"/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/>
              <a:t>To enforce desired result need to guarantee </a:t>
            </a:r>
            <a:r>
              <a:rPr lang="en-US" altLang="en-US" i="1" dirty="0"/>
              <a:t>mutual exclusive</a:t>
            </a:r>
            <a:r>
              <a:rPr lang="en-US" altLang="en-US" dirty="0"/>
              <a:t> access to buffer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906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Example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8416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5274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213225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883150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5673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6253163" y="3902075"/>
            <a:ext cx="685800" cy="1046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71438" y="3063875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Critical Section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8257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6258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4344988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49641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5764213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6432550" y="48577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819275" y="1482725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threadA</a:t>
            </a:r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2595563" y="2024063"/>
            <a:ext cx="1503362" cy="164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6570663" y="1482725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threadB</a:t>
            </a:r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H="1">
            <a:off x="5534025" y="2024063"/>
            <a:ext cx="1503363" cy="164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3119438" y="2271713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write(A)</a:t>
            </a:r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1017588" y="3260725"/>
            <a:ext cx="7383462" cy="26574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6553200" y="2444750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write(B)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92</a:t>
            </a:fld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439332"/>
            <a:ext cx="7620000" cy="5418667"/>
          </a:xfrm>
          <a:noFill/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</a:rPr>
              <a:t>SharedBuffer</a:t>
            </a:r>
            <a:r>
              <a:rPr lang="en-US" altLang="en-US" sz="1600" dirty="0">
                <a:latin typeface="Courier New" panose="02070309020205020404" pitchFamily="49" charset="0"/>
              </a:rPr>
              <a:t>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private String buffer[];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SharedBuffer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length)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	buffer = new String[length];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= 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buffer.length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		buffer[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 = "X";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		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public void print() { // same as before}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synchronized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void write(String symbol)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for 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buffer.length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++) {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("Thread " + symbol +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			" is writing cell " +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);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	buffer[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= symbol;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}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114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SharedBuffer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93</a:t>
            </a:fld>
            <a:endParaRPr lang="en-US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5600"/>
            <a:ext cx="3582988" cy="45545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Buffer[0]=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Buffer[1]=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Buffer[2]=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Buffer[3]=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Buffer[4]=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Buffer[5]=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Buffer[6]=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Buffer[7]=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Buffer[8]= 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Buffer[9]= A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5329238" y="1625600"/>
            <a:ext cx="3290887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Buffer[0]=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Buffer[1]=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Buffer[2]=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Buffer[3]=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Buffer[4]=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Buffer[5]=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Buffer[6]=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Buffer[7]=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Buffer[8]=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Buffer[9]= B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2949" name="Text Box 7"/>
          <p:cNvSpPr txBox="1">
            <a:spLocks noChangeArrowheads="1"/>
          </p:cNvSpPr>
          <p:nvPr/>
        </p:nvSpPr>
        <p:spPr bwMode="auto">
          <a:xfrm>
            <a:off x="4422775" y="30988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94</a:t>
            </a:fld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 flipH="1">
            <a:off x="2776538" y="2078038"/>
            <a:ext cx="15875" cy="278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117725" y="3552825"/>
            <a:ext cx="1466850" cy="10001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 flipH="1">
            <a:off x="6726238" y="2389188"/>
            <a:ext cx="33337" cy="262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70600" y="3552825"/>
            <a:ext cx="1466850" cy="10001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>
            <a:off x="4692650" y="2098675"/>
            <a:ext cx="17463" cy="409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000500" y="2665413"/>
            <a:ext cx="146685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Scenario</a:t>
            </a: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4692650" y="1111250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4738688" y="1103313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main thread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309688" y="2095500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threadA</a:t>
            </a:r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4718050" y="2343150"/>
            <a:ext cx="2033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805613" y="2424113"/>
            <a:ext cx="146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threadB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4044950" y="2841625"/>
            <a:ext cx="1250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WAIT</a:t>
            </a:r>
          </a:p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for </a:t>
            </a:r>
          </a:p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threads</a:t>
            </a:r>
          </a:p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to </a:t>
            </a:r>
          </a:p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join</a:t>
            </a:r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H="1">
            <a:off x="2809875" y="2060575"/>
            <a:ext cx="1881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3146425" y="1685925"/>
            <a:ext cx="1565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threadA.start()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922838" y="2030413"/>
            <a:ext cx="1565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threadb.start()</a:t>
            </a: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723900" y="431800"/>
            <a:ext cx="0" cy="6107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41388" y="61277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Time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6227763" y="3919538"/>
            <a:ext cx="1196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Fill up B’s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813425" y="3297238"/>
            <a:ext cx="644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2274888" y="3919538"/>
            <a:ext cx="1196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Fill up A’s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930400" y="3297238"/>
            <a:ext cx="644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965575" y="5148263"/>
            <a:ext cx="146685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4198938" y="51847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print</a:t>
            </a:r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2778125" y="4848225"/>
            <a:ext cx="189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H="1">
            <a:off x="4710113" y="5022850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5527675" y="4832350"/>
            <a:ext cx="552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Courier New" panose="02070309020205020404" pitchFamily="49" charset="0"/>
              </a:rPr>
              <a:t>join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3444875" y="4641850"/>
            <a:ext cx="552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Courier New" panose="02070309020205020404" pitchFamily="49" charset="0"/>
              </a:rPr>
              <a:t>join</a:t>
            </a:r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723900" y="3536950"/>
            <a:ext cx="7988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688975" y="4572000"/>
            <a:ext cx="7988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95</a:t>
            </a:fld>
            <a:endParaRPr lang="en-US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Waiting on an Object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756025" y="2111375"/>
            <a:ext cx="538797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public void reset() 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	wait();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808038" y="1377950"/>
            <a:ext cx="1993900" cy="19351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Counter</a:t>
            </a:r>
          </a:p>
          <a:p>
            <a:pPr eaLnBrk="1" hangingPunct="1"/>
            <a:r>
              <a:rPr lang="en-US" altLang="en-US"/>
              <a:t>Object</a:t>
            </a:r>
            <a:endParaRPr lang="en-CA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 flipH="1">
            <a:off x="2930525" y="1298575"/>
            <a:ext cx="925513" cy="498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751263" y="1190625"/>
            <a:ext cx="236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Queue of Threads</a:t>
            </a:r>
            <a:endParaRPr lang="en-CA" altLang="en-US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60867" y="4133850"/>
            <a:ext cx="87714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Executing thread is added to the queue associated with the counter object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The thread is blocked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H="1">
            <a:off x="2770188" y="2879725"/>
            <a:ext cx="973137" cy="1092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21" name="Group 9"/>
          <p:cNvGrpSpPr>
            <a:grpSpLocks/>
          </p:cNvGrpSpPr>
          <p:nvPr/>
        </p:nvGrpSpPr>
        <p:grpSpPr bwMode="auto">
          <a:xfrm>
            <a:off x="2401888" y="1863725"/>
            <a:ext cx="1028700" cy="358775"/>
            <a:chOff x="3363" y="3044"/>
            <a:chExt cx="648" cy="226"/>
          </a:xfrm>
        </p:grpSpPr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3363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3496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3630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3753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3887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96</a:t>
            </a:fld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Notifying a Waiting Thread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756025" y="2111375"/>
            <a:ext cx="538797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public void value() 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	notify();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808038" y="1377950"/>
            <a:ext cx="1993900" cy="19351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Counter</a:t>
            </a:r>
          </a:p>
          <a:p>
            <a:pPr eaLnBrk="1" hangingPunct="1"/>
            <a:r>
              <a:rPr lang="en-US" altLang="en-US"/>
              <a:t>Object</a:t>
            </a:r>
            <a:endParaRPr lang="en-CA" altLang="en-US"/>
          </a:p>
        </p:txBody>
      </p:sp>
      <p:sp>
        <p:nvSpPr>
          <p:cNvPr id="91141" name="Line 8"/>
          <p:cNvSpPr>
            <a:spLocks noChangeShapeType="1"/>
          </p:cNvSpPr>
          <p:nvPr/>
        </p:nvSpPr>
        <p:spPr bwMode="auto">
          <a:xfrm flipH="1">
            <a:off x="2930525" y="1298575"/>
            <a:ext cx="925513" cy="498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Text Box 9"/>
          <p:cNvSpPr txBox="1">
            <a:spLocks noChangeArrowheads="1"/>
          </p:cNvSpPr>
          <p:nvPr/>
        </p:nvSpPr>
        <p:spPr bwMode="auto">
          <a:xfrm>
            <a:off x="3751263" y="1190625"/>
            <a:ext cx="236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Queue of Threads</a:t>
            </a:r>
            <a:endParaRPr lang="en-CA" altLang="en-US"/>
          </a:p>
        </p:txBody>
      </p:sp>
      <p:sp>
        <p:nvSpPr>
          <p:cNvPr id="91143" name="Text Box 10"/>
          <p:cNvSpPr txBox="1">
            <a:spLocks noChangeArrowheads="1"/>
          </p:cNvSpPr>
          <p:nvPr/>
        </p:nvSpPr>
        <p:spPr bwMode="auto">
          <a:xfrm>
            <a:off x="287867" y="4133850"/>
            <a:ext cx="85682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waiting thread is removed from the queue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The thread is allowed to execute (it is added to the runnable queue)</a:t>
            </a:r>
          </a:p>
        </p:txBody>
      </p:sp>
      <p:sp>
        <p:nvSpPr>
          <p:cNvPr id="91144" name="Line 12"/>
          <p:cNvSpPr>
            <a:spLocks noChangeShapeType="1"/>
          </p:cNvSpPr>
          <p:nvPr/>
        </p:nvSpPr>
        <p:spPr bwMode="auto">
          <a:xfrm flipH="1">
            <a:off x="2770188" y="2879725"/>
            <a:ext cx="973137" cy="1092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1145" name="Group 20"/>
          <p:cNvGrpSpPr>
            <a:grpSpLocks/>
          </p:cNvGrpSpPr>
          <p:nvPr/>
        </p:nvGrpSpPr>
        <p:grpSpPr bwMode="auto">
          <a:xfrm>
            <a:off x="2401888" y="1863725"/>
            <a:ext cx="1028700" cy="358775"/>
            <a:chOff x="3363" y="3044"/>
            <a:chExt cx="648" cy="226"/>
          </a:xfrm>
        </p:grpSpPr>
        <p:sp>
          <p:nvSpPr>
            <p:cNvPr id="91146" name="Rectangle 15"/>
            <p:cNvSpPr>
              <a:spLocks noChangeArrowheads="1"/>
            </p:cNvSpPr>
            <p:nvPr/>
          </p:nvSpPr>
          <p:spPr bwMode="auto">
            <a:xfrm>
              <a:off x="3363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47" name="Rectangle 16"/>
            <p:cNvSpPr>
              <a:spLocks noChangeArrowheads="1"/>
            </p:cNvSpPr>
            <p:nvPr/>
          </p:nvSpPr>
          <p:spPr bwMode="auto">
            <a:xfrm>
              <a:off x="3496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48" name="Rectangle 17"/>
            <p:cNvSpPr>
              <a:spLocks noChangeArrowheads="1"/>
            </p:cNvSpPr>
            <p:nvPr/>
          </p:nvSpPr>
          <p:spPr bwMode="auto">
            <a:xfrm>
              <a:off x="3630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49" name="Rectangle 18"/>
            <p:cNvSpPr>
              <a:spLocks noChangeArrowheads="1"/>
            </p:cNvSpPr>
            <p:nvPr/>
          </p:nvSpPr>
          <p:spPr bwMode="auto">
            <a:xfrm>
              <a:off x="3753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50" name="Rectangle 19"/>
            <p:cNvSpPr>
              <a:spLocks noChangeArrowheads="1"/>
            </p:cNvSpPr>
            <p:nvPr/>
          </p:nvSpPr>
          <p:spPr bwMode="auto">
            <a:xfrm>
              <a:off x="3887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97</a:t>
            </a:fld>
            <a:endParaRPr lang="en-US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Notifying all Waiting Thread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756025" y="2111375"/>
            <a:ext cx="538797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public void value() 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	notifyAll();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808038" y="1377950"/>
            <a:ext cx="1993900" cy="19351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Counter</a:t>
            </a:r>
          </a:p>
          <a:p>
            <a:pPr eaLnBrk="1" hangingPunct="1"/>
            <a:r>
              <a:rPr lang="en-US" altLang="en-US"/>
              <a:t>Object</a:t>
            </a:r>
            <a:endParaRPr lang="en-CA" alt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H="1">
            <a:off x="2930525" y="1298575"/>
            <a:ext cx="925513" cy="498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751263" y="1190625"/>
            <a:ext cx="236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Queue of Threads</a:t>
            </a:r>
            <a:endParaRPr lang="en-CA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6200" y="4133850"/>
            <a:ext cx="8737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All waiting threads are removed from the queue (added to the runnable queue)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2770188" y="2879725"/>
            <a:ext cx="973137" cy="1092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401888" y="1863725"/>
            <a:ext cx="1028700" cy="358775"/>
            <a:chOff x="3363" y="3044"/>
            <a:chExt cx="648" cy="226"/>
          </a:xfrm>
        </p:grpSpPr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363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3496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3630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3753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887" y="3044"/>
              <a:ext cx="124" cy="22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5FB0D-7C31-4AC1-BB3C-F2A4F6B81E75}" type="slidenum">
              <a:rPr lang="en-US" altLang="en-US" smtClean="0"/>
              <a:pPr/>
              <a:t>98</a:t>
            </a:fld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III</a:t>
            </a:r>
          </a:p>
          <a:p>
            <a:pPr eaLnBrk="1" hangingPunct="1"/>
            <a:r>
              <a:rPr lang="en-US" altLang="en-US"/>
              <a:t>Clients and Servers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E6D27-EECC-4AE3-9CB5-0DA87402EE3E}" type="slidenum">
              <a:rPr lang="en-US" altLang="en-US" smtClean="0"/>
              <a:pPr/>
              <a:t>99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D:\My Documents\Tannenbaum DS\Tannenbaum.pot</Template>
  <TotalTime>1372</TotalTime>
  <Words>6751</Words>
  <Application>Microsoft Office PowerPoint</Application>
  <PresentationFormat>Letter Paper (8.5x11 in)</PresentationFormat>
  <Paragraphs>1541</Paragraphs>
  <Slides>134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0" baseType="lpstr">
      <vt:lpstr>Arial</vt:lpstr>
      <vt:lpstr>Calibri</vt:lpstr>
      <vt:lpstr>Courier New</vt:lpstr>
      <vt:lpstr>Tahoma</vt:lpstr>
      <vt:lpstr>Times New Roman</vt:lpstr>
      <vt:lpstr>Tannenbaum</vt:lpstr>
      <vt:lpstr>CPSC 559 Module 2: Concurrency</vt:lpstr>
      <vt:lpstr>Concurrency</vt:lpstr>
      <vt:lpstr>Concurrency</vt:lpstr>
      <vt:lpstr>Objectives</vt:lpstr>
      <vt:lpstr>Processes</vt:lpstr>
      <vt:lpstr>Overhead of Processes</vt:lpstr>
      <vt:lpstr>Context Switching</vt:lpstr>
      <vt:lpstr>Threads (1)</vt:lpstr>
      <vt:lpstr>Threads (2)</vt:lpstr>
      <vt:lpstr>Threads versus Processes (1)</vt:lpstr>
      <vt:lpstr>Threads versus Processes (2)</vt:lpstr>
      <vt:lpstr>Thread Implementation</vt:lpstr>
      <vt:lpstr>User-Level Threads</vt:lpstr>
      <vt:lpstr>Kernel-Level Threads</vt:lpstr>
      <vt:lpstr>Light-Weight Processes (LWP)</vt:lpstr>
      <vt:lpstr>LWP Advantages</vt:lpstr>
      <vt:lpstr>Threads and Distributed Systems</vt:lpstr>
      <vt:lpstr>Multi-Threaded Clients</vt:lpstr>
      <vt:lpstr>Multi-Threaded Servers (1)</vt:lpstr>
      <vt:lpstr>Multi-Threaded Servers (2)</vt:lpstr>
      <vt:lpstr>Java Threads (1)</vt:lpstr>
      <vt:lpstr>Java Threads (2)</vt:lpstr>
      <vt:lpstr>Creating Threads</vt:lpstr>
      <vt:lpstr>Running Threads</vt:lpstr>
      <vt:lpstr>Runnable Threads</vt:lpstr>
      <vt:lpstr>Threads Example</vt:lpstr>
      <vt:lpstr>Output (Solo-Core)</vt:lpstr>
      <vt:lpstr>Preempting Threads</vt:lpstr>
      <vt:lpstr>Output (Solo-Core)</vt:lpstr>
      <vt:lpstr>Java Thread States</vt:lpstr>
      <vt:lpstr>java.lang.Thread</vt:lpstr>
      <vt:lpstr>Thread Priorities</vt:lpstr>
      <vt:lpstr>Grouping Thread</vt:lpstr>
      <vt:lpstr>Separation of task submission from execution</vt:lpstr>
      <vt:lpstr>New Java Thread Model</vt:lpstr>
      <vt:lpstr>Creating Thread Pools</vt:lpstr>
      <vt:lpstr>Example – Defining Tasks</vt:lpstr>
      <vt:lpstr>Example – Thread Pool</vt:lpstr>
      <vt:lpstr>Getting the “Result” Back</vt:lpstr>
      <vt:lpstr>Concurrency</vt:lpstr>
      <vt:lpstr>Objectives</vt:lpstr>
      <vt:lpstr>Thread Example</vt:lpstr>
      <vt:lpstr>threadA</vt:lpstr>
      <vt:lpstr>threadB</vt:lpstr>
      <vt:lpstr>Order of Execution</vt:lpstr>
      <vt:lpstr>SharedBuffer Class</vt:lpstr>
      <vt:lpstr>Worker Class</vt:lpstr>
      <vt:lpstr>Server Class</vt:lpstr>
      <vt:lpstr>Possible Output</vt:lpstr>
      <vt:lpstr>Why the X</vt:lpstr>
      <vt:lpstr>Possible Scenario</vt:lpstr>
      <vt:lpstr>Race Conditions</vt:lpstr>
      <vt:lpstr>Making main thread Wait</vt:lpstr>
      <vt:lpstr>SharedBuffer Class</vt:lpstr>
      <vt:lpstr>Worker Class</vt:lpstr>
      <vt:lpstr>Server Class</vt:lpstr>
      <vt:lpstr>Possible Output</vt:lpstr>
      <vt:lpstr>Possible Scenario</vt:lpstr>
      <vt:lpstr>Possible Scenario (dual-core)</vt:lpstr>
      <vt:lpstr>Making main thread Wait (2)</vt:lpstr>
      <vt:lpstr>SharedBuffer Class</vt:lpstr>
      <vt:lpstr>Possible Output </vt:lpstr>
      <vt:lpstr>Beyond A’s and B’s</vt:lpstr>
      <vt:lpstr>Beyond A’s and B’s</vt:lpstr>
      <vt:lpstr>Beyond A’s and B’s Shared Stack</vt:lpstr>
      <vt:lpstr>Shared Stack</vt:lpstr>
      <vt:lpstr>A Simple Stack</vt:lpstr>
      <vt:lpstr>Stack continued</vt:lpstr>
      <vt:lpstr>Stacker Threads</vt:lpstr>
      <vt:lpstr>Possible Output</vt:lpstr>
      <vt:lpstr>Possible Output</vt:lpstr>
      <vt:lpstr>To See Race Conditions</vt:lpstr>
      <vt:lpstr>Scenario for a  Null Item</vt:lpstr>
      <vt:lpstr>Popping a “Non-Top” Item</vt:lpstr>
      <vt:lpstr>Producer Consumer Coordination</vt:lpstr>
      <vt:lpstr>Producer-Consumer Coordination</vt:lpstr>
      <vt:lpstr>Producer-Consumer Coordination</vt:lpstr>
      <vt:lpstr>Shared Buffer</vt:lpstr>
      <vt:lpstr>Producer</vt:lpstr>
      <vt:lpstr>Consumer</vt:lpstr>
      <vt:lpstr>Your Turn</vt:lpstr>
      <vt:lpstr>Race Condition</vt:lpstr>
      <vt:lpstr>Race Condition</vt:lpstr>
      <vt:lpstr>Race Condition</vt:lpstr>
      <vt:lpstr>Back to done!</vt:lpstr>
      <vt:lpstr>Java monitors</vt:lpstr>
      <vt:lpstr>Java Monitors (1)</vt:lpstr>
      <vt:lpstr>Java Monitors (2)</vt:lpstr>
      <vt:lpstr>Java Monitors</vt:lpstr>
      <vt:lpstr>static and Monitors</vt:lpstr>
      <vt:lpstr>Back to A’s and B’s</vt:lpstr>
      <vt:lpstr>Thread Example</vt:lpstr>
      <vt:lpstr>SharedBuffer Class</vt:lpstr>
      <vt:lpstr>Output</vt:lpstr>
      <vt:lpstr>Possible Scenario</vt:lpstr>
      <vt:lpstr>Waiting on an Object</vt:lpstr>
      <vt:lpstr>Notifying a Waiting Thread</vt:lpstr>
      <vt:lpstr>Notifying all Waiting Thread</vt:lpstr>
      <vt:lpstr>Concurrency</vt:lpstr>
      <vt:lpstr>Objectives</vt:lpstr>
      <vt:lpstr>Clients</vt:lpstr>
      <vt:lpstr>Client-Side Software</vt:lpstr>
      <vt:lpstr>Client-Side Software for Distribution Transparency</vt:lpstr>
      <vt:lpstr>Client S/W - Transparency</vt:lpstr>
      <vt:lpstr>Servers</vt:lpstr>
      <vt:lpstr>Stateless versus Stateful Servers</vt:lpstr>
      <vt:lpstr>Object Servers</vt:lpstr>
      <vt:lpstr>Activation Policies</vt:lpstr>
      <vt:lpstr>Transient Objects</vt:lpstr>
      <vt:lpstr>Memory Allocation</vt:lpstr>
      <vt:lpstr>Threads</vt:lpstr>
      <vt:lpstr>A Multithreaded Server in Java</vt:lpstr>
      <vt:lpstr>Multithreaded Server (1)</vt:lpstr>
      <vt:lpstr>Multithreaded Server (2)</vt:lpstr>
      <vt:lpstr>Multithreaded Server (3)</vt:lpstr>
      <vt:lpstr>Multithreaded Server (4)</vt:lpstr>
      <vt:lpstr>Concurrency</vt:lpstr>
      <vt:lpstr>Objectives</vt:lpstr>
      <vt:lpstr>Motivation – Load Balancing</vt:lpstr>
      <vt:lpstr>Motivation –  Minimizing Communication Cost</vt:lpstr>
      <vt:lpstr>Motivation – Flexibility (1)</vt:lpstr>
      <vt:lpstr>Motivation – Flexibility (2)</vt:lpstr>
      <vt:lpstr>Motivation – Flexibility (3)</vt:lpstr>
      <vt:lpstr>Code Migration</vt:lpstr>
      <vt:lpstr>Models for Code Migration</vt:lpstr>
      <vt:lpstr>Weak Mobility</vt:lpstr>
      <vt:lpstr>Strong Mobility</vt:lpstr>
      <vt:lpstr>Sender- versus Receiver-Initiated</vt:lpstr>
      <vt:lpstr>Executing the Migrated Code</vt:lpstr>
      <vt:lpstr>Migrating Local Resources (1)</vt:lpstr>
      <vt:lpstr>Migrating Local Resources (2)</vt:lpstr>
      <vt:lpstr>Migrating Local Resources (3)</vt:lpstr>
      <vt:lpstr>Migrating Local Resources (3)</vt:lpstr>
      <vt:lpstr>Migration in Heterogeneous Systems (1)</vt:lpstr>
    </vt:vector>
  </TitlesOfParts>
  <Company>The 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Jalal Kawash</dc:creator>
  <cp:lastModifiedBy>Jalal Kawash</cp:lastModifiedBy>
  <cp:revision>115</cp:revision>
  <dcterms:created xsi:type="dcterms:W3CDTF">2001-05-07T20:12:22Z</dcterms:created>
  <dcterms:modified xsi:type="dcterms:W3CDTF">2023-02-13T23:42:35Z</dcterms:modified>
</cp:coreProperties>
</file>