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F5412A-697E-4C05-B5AC-441ADBEA0D34}">
  <a:tblStyle styleId="{9DF5412A-697E-4C05-B5AC-441ADBEA0D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TSansNarrow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03f047d4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03f047d4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022f23c3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022f23c3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022f23c3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022f23c3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022f23c3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022f23c3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022f23c3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022f23c3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022f23c3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022f23c3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022f23c3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022f23c3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022f23c3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022f23c3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022f23c3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022f23c3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022f23c3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022f23c3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022f23c3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022f23c3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i.org/10.1093/jamia/ocw112" TargetMode="External"/><Relationship Id="rId4" Type="http://schemas.openxmlformats.org/officeDocument/2006/relationships/hyperlink" Target="https://physionet.org/content/mimiciii/1.4/" TargetMode="External"/><Relationship Id="rId5" Type="http://schemas.openxmlformats.org/officeDocument/2006/relationships/hyperlink" Target="https://mimic.mit.edu/docs/iii/tables/" TargetMode="External"/><Relationship Id="rId6" Type="http://schemas.openxmlformats.org/officeDocument/2006/relationships/hyperlink" Target="https://github.com/mp2893/rnn_predic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265525" y="945300"/>
            <a:ext cx="4066800" cy="32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/>
              <a:t>Team 83 Presentation - Using RNN models for early detection of heart failure onset</a:t>
            </a:r>
            <a:endParaRPr sz="4180"/>
          </a:p>
        </p:txBody>
      </p:sp>
      <p:sp>
        <p:nvSpPr>
          <p:cNvPr id="67" name="Google Shape;67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Sagar Dalwadi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Murtaza Lodgher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(cont.)</a:t>
            </a:r>
            <a:endParaRPr/>
          </a:p>
        </p:txBody>
      </p:sp>
      <p:graphicFrame>
        <p:nvGraphicFramePr>
          <p:cNvPr id="129" name="Google Shape;129;p2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{9DF5412A-697E-4C05-B5AC-441ADBEA0D34}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Model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Accuracy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Note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Logistic Regression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0.7467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These data were taken from the original paper. This is reading data from a 12 month observation window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SVM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0.7435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GRU (from paper)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0.7768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GRU (from implementation)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0.9734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Choi, E., Schuetz, A., Stewart, W. F., &amp; Sun, J. (2017). Using recurrent neural network models for early detection of heart failure onset. </a:t>
            </a:r>
            <a:r>
              <a:rPr i="1" lang="en"/>
              <a:t>Journal of the American Medical Informatics Association : JAMIA, 24</a:t>
            </a:r>
            <a:r>
              <a:rPr lang="en"/>
              <a:t>(2), 361–370.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https://doi.org/10.1093/jamia/ocw112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https://physionet.org/content/mimiciii/1.4/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https://mimic.mit.edu/docs/iii/tables/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https://github.com/mp2893/rnn_predict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Heart failure (HF) is a difficult disease to detect early on, as many as many of the early signs and symptoms are common across different kinds of common diseases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“onset of HF is associated with a high level of disability, health care costs, and mortality” (Choi et al., 2017, pg. 362)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chosen paper explores how RNN models can be used to detect HF as early as possible, more so than conventional DL methods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1725" y="118424"/>
            <a:ext cx="1292824" cy="1222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550" y="3597750"/>
            <a:ext cx="1449175" cy="14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9225" y="3388350"/>
            <a:ext cx="1543076" cy="154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Reproducibility and Ablations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Claim: RNN models using gated recurrent units (GRUs) were able to yield a higher area-under-the-curve (AUC) for predicting HF diagnoses through electronic health record (EHR) data over conventional deep learning methods, like logistic regression, SVM and KNN.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ablation to the original code we implemented is </a:t>
            </a:r>
            <a:r>
              <a:rPr lang="en"/>
              <a:t>changing</a:t>
            </a:r>
            <a:r>
              <a:rPr lang="en"/>
              <a:t> the activation function of the GRU to see if the </a:t>
            </a:r>
            <a:r>
              <a:rPr lang="en"/>
              <a:t>accuracy</a:t>
            </a:r>
            <a:r>
              <a:rPr lang="en"/>
              <a:t> differs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77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900"/>
              <a:t>Data sets are extracted from PhysioNet website, which includes the following:</a:t>
            </a:r>
            <a:r>
              <a:rPr lang="en" sz="2100"/>
              <a:t> 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Admissions: gives information regarding a patient’s admission to the hospital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Patients: Provides information on each patient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Diagnoses ICD: Contains ICD diagnoses for patients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ICU Stays: defines a single ICU stay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Lab events: Contains all laboratory measurements for a given patient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Statistics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75" y="1182850"/>
            <a:ext cx="4516500" cy="346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363" y="2853999"/>
            <a:ext cx="4153424" cy="179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0525" y="282163"/>
            <a:ext cx="4162149" cy="244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67500" y="144525"/>
            <a:ext cx="3490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Statistics (cont.)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800" y="152400"/>
            <a:ext cx="4702151" cy="45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50" y="1523600"/>
            <a:ext cx="3965299" cy="32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8520600" cy="3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97"/>
              <a:t>Our implementation was original code written by our team members</a:t>
            </a:r>
            <a:endParaRPr sz="1597"/>
          </a:p>
          <a:p>
            <a:pPr indent="-330041" lvl="0" marL="457200" rtl="0" algn="l">
              <a:spcBef>
                <a:spcPts val="1200"/>
              </a:spcBef>
              <a:spcAft>
                <a:spcPts val="0"/>
              </a:spcAft>
              <a:buSzPts val="1598"/>
              <a:buChar char="●"/>
            </a:pPr>
            <a:r>
              <a:rPr lang="en" sz="1597"/>
              <a:t>Step 1:</a:t>
            </a:r>
            <a:r>
              <a:rPr lang="en" sz="1597"/>
              <a:t> Read data files</a:t>
            </a:r>
            <a:endParaRPr sz="1597"/>
          </a:p>
          <a:p>
            <a:pPr indent="-330041" lvl="0" marL="457200" rtl="0" algn="l">
              <a:spcBef>
                <a:spcPts val="0"/>
              </a:spcBef>
              <a:spcAft>
                <a:spcPts val="0"/>
              </a:spcAft>
              <a:buSzPts val="1598"/>
              <a:buChar char="●"/>
            </a:pPr>
            <a:r>
              <a:rPr lang="en" sz="1597"/>
              <a:t>Step 2: Apply one hot vector encoding to data</a:t>
            </a:r>
            <a:endParaRPr sz="1597"/>
          </a:p>
          <a:p>
            <a:pPr indent="-330041" lvl="0" marL="457200" rtl="0" algn="l">
              <a:spcBef>
                <a:spcPts val="0"/>
              </a:spcBef>
              <a:spcAft>
                <a:spcPts val="0"/>
              </a:spcAft>
              <a:buSzPts val="1598"/>
              <a:buChar char="●"/>
            </a:pPr>
            <a:r>
              <a:rPr lang="en" sz="1597"/>
              <a:t>Step 3: Split data to training and testing datasets</a:t>
            </a:r>
            <a:endParaRPr sz="1597"/>
          </a:p>
          <a:p>
            <a:pPr indent="-330041" lvl="0" marL="457200" rtl="0" algn="l">
              <a:spcBef>
                <a:spcPts val="0"/>
              </a:spcBef>
              <a:spcAft>
                <a:spcPts val="0"/>
              </a:spcAft>
              <a:buSzPts val="1598"/>
              <a:buChar char="●"/>
            </a:pPr>
            <a:r>
              <a:rPr lang="en" sz="1597"/>
              <a:t>Step 4: Build the model with ablations</a:t>
            </a:r>
            <a:endParaRPr sz="1597"/>
          </a:p>
          <a:p>
            <a:pPr indent="-330041" lvl="1" marL="914400" rtl="0" algn="l">
              <a:spcBef>
                <a:spcPts val="0"/>
              </a:spcBef>
              <a:spcAft>
                <a:spcPts val="0"/>
              </a:spcAft>
              <a:buSzPts val="1598"/>
              <a:buChar char="○"/>
            </a:pPr>
            <a:r>
              <a:rPr lang="en" sz="1597"/>
              <a:t>Ablation 1: ReLU activation</a:t>
            </a:r>
            <a:endParaRPr sz="1597"/>
          </a:p>
          <a:p>
            <a:pPr indent="-330041" lvl="1" marL="914400" rtl="0" algn="l">
              <a:spcBef>
                <a:spcPts val="0"/>
              </a:spcBef>
              <a:spcAft>
                <a:spcPts val="0"/>
              </a:spcAft>
              <a:buSzPts val="1598"/>
              <a:buChar char="○"/>
            </a:pPr>
            <a:r>
              <a:rPr lang="en" sz="1597"/>
              <a:t>Ablation 2: Sigmoid activation</a:t>
            </a:r>
            <a:endParaRPr sz="1597"/>
          </a:p>
          <a:p>
            <a:pPr indent="-330041" lvl="0" marL="457200" rtl="0" algn="l">
              <a:spcBef>
                <a:spcPts val="0"/>
              </a:spcBef>
              <a:spcAft>
                <a:spcPts val="0"/>
              </a:spcAft>
              <a:buSzPts val="1598"/>
              <a:buChar char="●"/>
            </a:pPr>
            <a:r>
              <a:rPr lang="en" sz="1597"/>
              <a:t>Step 5: Compile and Train the model</a:t>
            </a:r>
            <a:endParaRPr sz="1597"/>
          </a:p>
          <a:p>
            <a:pPr indent="-330041" lvl="0" marL="457200" rtl="0" algn="l">
              <a:spcBef>
                <a:spcPts val="0"/>
              </a:spcBef>
              <a:spcAft>
                <a:spcPts val="0"/>
              </a:spcAft>
              <a:buSzPts val="1598"/>
              <a:buChar char="●"/>
            </a:pPr>
            <a:r>
              <a:rPr lang="en" sz="1597"/>
              <a:t>Step 6: Model evaluation</a:t>
            </a:r>
            <a:endParaRPr sz="1597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2721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results from this image are from a GRU </a:t>
            </a:r>
            <a:r>
              <a:rPr lang="en"/>
              <a:t>with</a:t>
            </a:r>
            <a:r>
              <a:rPr lang="en"/>
              <a:t> a ReLU activation function. This shows an </a:t>
            </a:r>
            <a:r>
              <a:rPr lang="en"/>
              <a:t>accuracy</a:t>
            </a:r>
            <a:r>
              <a:rPr lang="en"/>
              <a:t> of 0.97, with 3 epochs. This shows a high prediction factor for HF in the data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775" y="445033"/>
            <a:ext cx="5861298" cy="412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(cont.)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2809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results from this image are from a GRU with a Sigmoid activation function. This shows an accuracy of 0.94, with 3 epochs. This shows a high prediction factor for HF in the data, although slightly lower than with the ReLU activation.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200" y="1402500"/>
            <a:ext cx="5739751" cy="303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