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9" r:id="rId4"/>
    <p:sldId id="265" r:id="rId5"/>
    <p:sldId id="260" r:id="rId6"/>
    <p:sldId id="261" r:id="rId7"/>
    <p:sldId id="266" r:id="rId8"/>
    <p:sldId id="276" r:id="rId9"/>
    <p:sldId id="277" r:id="rId10"/>
    <p:sldId id="263" r:id="rId11"/>
    <p:sldId id="267" r:id="rId12"/>
    <p:sldId id="268" r:id="rId13"/>
    <p:sldId id="272" r:id="rId14"/>
    <p:sldId id="273" r:id="rId15"/>
    <p:sldId id="274" r:id="rId16"/>
    <p:sldId id="275" r:id="rId17"/>
    <p:sldId id="264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4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7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32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1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0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9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1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1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2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9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kersfield.com/news/photo-gallery-caught-in-a-sudden-storm-in-bakersfield/collection_aa279c0f-19f4-51b4-bf1e-8d766714a3a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09D94-3D74-4FD3-81D7-31E8DAE28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r>
              <a:rPr lang="en-US" dirty="0"/>
              <a:t>Predicting the Weather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FB438-CF87-4CA8-BFEC-037C57993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r>
              <a:rPr lang="en-US" dirty="0"/>
              <a:t>Max LoGalbo</a:t>
            </a:r>
          </a:p>
        </p:txBody>
      </p:sp>
      <p:pic>
        <p:nvPicPr>
          <p:cNvPr id="4" name="Picture 3" descr="Aerial photo of the river flowing through the forest">
            <a:extLst>
              <a:ext uri="{FF2B5EF4-FFF2-40B4-BE49-F238E27FC236}">
                <a16:creationId xmlns:a16="http://schemas.microsoft.com/office/drawing/2014/main" id="{C147B570-A717-1F01-724A-A3F2D33F1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77" r="661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91094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7E5A-1C2F-4CBD-AC43-5C009817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Analyzed for Each Time Diff.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8E751-895D-484D-BC52-50E9D53C8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Logistic Regression (avg over 50 iterations)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LDA (avg over 50 iterations)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QDA (avg over 50 iterations)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KNN (look for best k from 1-25)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Simple Decision Tree (depth chosen via CV)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Random Forest (</a:t>
            </a:r>
            <a:r>
              <a:rPr lang="en-US" dirty="0" err="1"/>
              <a:t>mtry</a:t>
            </a:r>
            <a:r>
              <a:rPr lang="en-US" dirty="0"/>
              <a:t> = 5)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GBM (stayed with 1 set of hyperparameters)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Sum of KNN &amp; RF – if 1 model says rains, model says rains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Sum of 1</a:t>
            </a:r>
            <a:r>
              <a:rPr lang="en-US" baseline="30000" dirty="0"/>
              <a:t>st</a:t>
            </a:r>
            <a:r>
              <a:rPr lang="en-US" dirty="0"/>
              <a:t> 7 Models – if 1 model said rains, model says rains</a:t>
            </a:r>
          </a:p>
        </p:txBody>
      </p:sp>
    </p:spTree>
    <p:extLst>
      <p:ext uri="{BB962C8B-B14F-4D97-AF65-F5344CB8AC3E}">
        <p14:creationId xmlns:p14="http://schemas.microsoft.com/office/powerpoint/2010/main" val="281232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F4F6-6113-4E65-AEEF-8AF371F8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if Model Successful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1E909-4934-455D-9E65-03E86D6E0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Mainly interested in whether to pack an umbrella</a:t>
            </a:r>
          </a:p>
          <a:p>
            <a:pPr lvl="1"/>
            <a:r>
              <a:rPr lang="en-US" dirty="0"/>
              <a:t>Accuracy is certainly important</a:t>
            </a:r>
          </a:p>
          <a:p>
            <a:pPr lvl="1"/>
            <a:r>
              <a:rPr lang="en-US" dirty="0"/>
              <a:t>But, better to look at false negative rate (FNR)</a:t>
            </a:r>
          </a:p>
          <a:p>
            <a:r>
              <a:rPr lang="en-US" dirty="0"/>
              <a:t>Goal: Have small FNR and small error</a:t>
            </a:r>
          </a:p>
          <a:p>
            <a:pPr lvl="1"/>
            <a:r>
              <a:rPr lang="en-US" dirty="0"/>
              <a:t>A smaller FNR with cost of accuracy perhaps better</a:t>
            </a:r>
          </a:p>
        </p:txBody>
      </p:sp>
    </p:spTree>
    <p:extLst>
      <p:ext uri="{BB962C8B-B14F-4D97-AF65-F5344CB8AC3E}">
        <p14:creationId xmlns:p14="http://schemas.microsoft.com/office/powerpoint/2010/main" val="1909122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3EF1-8956-4559-81DA-97B670AFF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Hour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8B0AEF-F049-44BC-A203-258B1EE3C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7" y="5342757"/>
            <a:ext cx="11954066" cy="5254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2F2D13-E998-475F-BABA-E88EFCD52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03" y="3206673"/>
            <a:ext cx="11767794" cy="6200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AFC2BB-98A8-4885-AC95-DDA85DD4AE1A}"/>
              </a:ext>
            </a:extLst>
          </p:cNvPr>
          <p:cNvSpPr txBox="1"/>
          <p:nvPr/>
        </p:nvSpPr>
        <p:spPr>
          <a:xfrm>
            <a:off x="838200" y="2366720"/>
            <a:ext cx="3121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Error: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0C381D-D226-4B6D-AD3E-ED018A3D28A5}"/>
              </a:ext>
            </a:extLst>
          </p:cNvPr>
          <p:cNvSpPr txBox="1"/>
          <p:nvPr/>
        </p:nvSpPr>
        <p:spPr>
          <a:xfrm>
            <a:off x="838200" y="4529036"/>
            <a:ext cx="3121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FNR:</a:t>
            </a:r>
          </a:p>
        </p:txBody>
      </p:sp>
    </p:spTree>
    <p:extLst>
      <p:ext uri="{BB962C8B-B14F-4D97-AF65-F5344CB8AC3E}">
        <p14:creationId xmlns:p14="http://schemas.microsoft.com/office/powerpoint/2010/main" val="1297492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3EF1-8956-4559-81DA-97B670AFF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 Hour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FC2BB-98A8-4885-AC95-DDA85DD4AE1A}"/>
              </a:ext>
            </a:extLst>
          </p:cNvPr>
          <p:cNvSpPr txBox="1"/>
          <p:nvPr/>
        </p:nvSpPr>
        <p:spPr>
          <a:xfrm>
            <a:off x="838200" y="2366720"/>
            <a:ext cx="3121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Error: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0C381D-D226-4B6D-AD3E-ED018A3D28A5}"/>
              </a:ext>
            </a:extLst>
          </p:cNvPr>
          <p:cNvSpPr txBox="1"/>
          <p:nvPr/>
        </p:nvSpPr>
        <p:spPr>
          <a:xfrm>
            <a:off x="838200" y="4529036"/>
            <a:ext cx="3121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FNR: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AF5AD75-DE61-47D1-94CB-50C3E20B7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8" y="5413101"/>
            <a:ext cx="11996463" cy="54731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08F985-0B9B-40A8-AC96-7A2EB842B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57" y="3335871"/>
            <a:ext cx="11501083" cy="4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9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3EF1-8956-4559-81DA-97B670AFF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24 Hour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FC2BB-98A8-4885-AC95-DDA85DD4AE1A}"/>
              </a:ext>
            </a:extLst>
          </p:cNvPr>
          <p:cNvSpPr txBox="1"/>
          <p:nvPr/>
        </p:nvSpPr>
        <p:spPr>
          <a:xfrm>
            <a:off x="838200" y="2366720"/>
            <a:ext cx="3121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Error: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0C381D-D226-4B6D-AD3E-ED018A3D28A5}"/>
              </a:ext>
            </a:extLst>
          </p:cNvPr>
          <p:cNvSpPr txBox="1"/>
          <p:nvPr/>
        </p:nvSpPr>
        <p:spPr>
          <a:xfrm>
            <a:off x="838200" y="4529036"/>
            <a:ext cx="3121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FNR: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B0BE875-1A85-40E2-B801-EA5CD6DED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2204"/>
            <a:ext cx="12228521" cy="53949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A3D0B6-41DB-4BAA-A40E-CDE2ADB1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" y="3231548"/>
            <a:ext cx="12053455" cy="53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99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3EF1-8956-4559-81DA-97B670AFF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48 Hour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FC2BB-98A8-4885-AC95-DDA85DD4AE1A}"/>
              </a:ext>
            </a:extLst>
          </p:cNvPr>
          <p:cNvSpPr txBox="1"/>
          <p:nvPr/>
        </p:nvSpPr>
        <p:spPr>
          <a:xfrm>
            <a:off x="838200" y="2366720"/>
            <a:ext cx="3121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Error: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0C381D-D226-4B6D-AD3E-ED018A3D28A5}"/>
              </a:ext>
            </a:extLst>
          </p:cNvPr>
          <p:cNvSpPr txBox="1"/>
          <p:nvPr/>
        </p:nvSpPr>
        <p:spPr>
          <a:xfrm>
            <a:off x="838200" y="4529036"/>
            <a:ext cx="3121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FNR: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80ADADF-9A6C-4402-A09C-6FB97B66F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" y="5497450"/>
            <a:ext cx="11154946" cy="54950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8265BB-180D-4164-A266-B0D79D8A6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" y="3179438"/>
            <a:ext cx="11198508" cy="47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69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75FE-A528-4326-BE18-A7BD9018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FCC3B-4634-4160-BF2B-92A12A229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1 tends to produce the best combination</a:t>
            </a:r>
          </a:p>
          <a:p>
            <a:pPr lvl="1"/>
            <a:r>
              <a:rPr lang="en-US" dirty="0"/>
              <a:t>Slightly higher error than RF, but significantly lower FNR</a:t>
            </a:r>
          </a:p>
          <a:p>
            <a:r>
              <a:rPr lang="en-US" dirty="0"/>
              <a:t>Many other models performed extremely poorly</a:t>
            </a:r>
          </a:p>
          <a:p>
            <a:pPr lvl="1"/>
            <a:r>
              <a:rPr lang="en-US" dirty="0"/>
              <a:t>QDA performed worse than other models on farther out data</a:t>
            </a:r>
          </a:p>
          <a:p>
            <a:r>
              <a:rPr lang="en-US" dirty="0"/>
              <a:t>Other than Ensembles – KNN &amp; RF performed admirably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98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6F59-1E83-4836-A131-59F3D97C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710AF-7606-47C2-9B37-891FD6EDC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Recurrent Neural Net (perfect for time series)</a:t>
            </a:r>
          </a:p>
          <a:p>
            <a:pPr lvl="1"/>
            <a:r>
              <a:rPr lang="en-US" dirty="0"/>
              <a:t>Would most likely have to impute data</a:t>
            </a:r>
          </a:p>
          <a:p>
            <a:r>
              <a:rPr lang="en-US" dirty="0"/>
              <a:t>Look into K-means Clustering</a:t>
            </a:r>
          </a:p>
          <a:p>
            <a:r>
              <a:rPr lang="en-US" dirty="0"/>
              <a:t>Cross-Validation for RF</a:t>
            </a:r>
          </a:p>
          <a:p>
            <a:r>
              <a:rPr lang="en-US" dirty="0"/>
              <a:t>Add Rain at Current Time as Covariate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86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7868-DA54-4E78-91F1-76F3B310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3CD58-A06D-48A1-A7AD-C0054A9C3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  <a:p>
            <a:pPr lvl="1"/>
            <a:r>
              <a:rPr lang="en-US" dirty="0">
                <a:hlinkClick r:id="rId2"/>
              </a:rPr>
              <a:t>https://www.bakersfield.com/news/photo-gallery-caught-in-a-sudden-storm-in-bakersfield/collection_aa279c0f-19f4-51b4-bf1e-8d766714a3ae.html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1AB98-739A-459D-BE2E-A6B23CB2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B0439-7FF5-420A-8D21-55C4BB0CA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4406153" cy="41605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Weather in Gainesville is Unpredictable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Idea:</a:t>
            </a:r>
          </a:p>
          <a:p>
            <a:r>
              <a:rPr lang="en-US" dirty="0"/>
              <a:t>Be able to predict if rain will occur or not</a:t>
            </a:r>
          </a:p>
          <a:p>
            <a:pPr lvl="1"/>
            <a:r>
              <a:rPr lang="en-US" dirty="0"/>
              <a:t>6 </a:t>
            </a:r>
            <a:r>
              <a:rPr lang="en-US" dirty="0" err="1"/>
              <a:t>hrs</a:t>
            </a:r>
            <a:endParaRPr lang="en-US" dirty="0"/>
          </a:p>
          <a:p>
            <a:pPr lvl="1"/>
            <a:r>
              <a:rPr lang="en-US" dirty="0"/>
              <a:t>12 </a:t>
            </a:r>
            <a:r>
              <a:rPr lang="en-US" dirty="0" err="1"/>
              <a:t>hrs</a:t>
            </a:r>
            <a:endParaRPr lang="en-US" dirty="0"/>
          </a:p>
          <a:p>
            <a:pPr lvl="1"/>
            <a:r>
              <a:rPr lang="en-US" dirty="0"/>
              <a:t>24 </a:t>
            </a:r>
            <a:r>
              <a:rPr lang="en-US" dirty="0" err="1"/>
              <a:t>hrs</a:t>
            </a:r>
            <a:endParaRPr lang="en-US" dirty="0"/>
          </a:p>
          <a:p>
            <a:pPr lvl="1"/>
            <a:r>
              <a:rPr lang="en-US" dirty="0"/>
              <a:t>48 </a:t>
            </a:r>
            <a:r>
              <a:rPr lang="en-US" dirty="0" err="1"/>
              <a:t>hrs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outdoor, person, rain&#10;&#10;Description automatically generated">
            <a:extLst>
              <a:ext uri="{FF2B5EF4-FFF2-40B4-BE49-F238E27FC236}">
                <a16:creationId xmlns:a16="http://schemas.microsoft.com/office/drawing/2014/main" id="{2F3E6BDB-E2EE-492A-911C-9132EB576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554" y="365125"/>
            <a:ext cx="5921188" cy="573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90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CC1D5-E862-4A43-A198-13E8A9D0E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63E0C-B5D6-4E40-93CD-A339AA111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dirty="0"/>
              <a:t>Found at https://alachua.weatherstem.com/data</a:t>
            </a:r>
          </a:p>
          <a:p>
            <a:r>
              <a:rPr lang="en-US" sz="2000" dirty="0"/>
              <a:t>Various covariates</a:t>
            </a:r>
          </a:p>
          <a:p>
            <a:pPr lvl="1"/>
            <a:r>
              <a:rPr lang="en-US" sz="2000" dirty="0"/>
              <a:t>Temp, Barometer, etc.</a:t>
            </a:r>
          </a:p>
          <a:p>
            <a:r>
              <a:rPr lang="en-US" sz="2000" dirty="0"/>
              <a:t>Chose 13 separate covariates</a:t>
            </a:r>
          </a:p>
          <a:p>
            <a:pPr lvl="1"/>
            <a:r>
              <a:rPr lang="en-US" sz="1600" dirty="0"/>
              <a:t>Initially worked with Data from UCF, prefer Data from UF.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D5E327D-BF46-40CD-9275-4914E4E47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986" y="1002216"/>
            <a:ext cx="4747547" cy="488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6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E6BC0-1BFE-42DB-9533-C598B0D6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dirty="0"/>
              <a:t>Intro to Data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38F86C-12AF-4070-898E-74A57FB1D929}"/>
              </a:ext>
            </a:extLst>
          </p:cNvPr>
          <p:cNvSpPr txBox="1">
            <a:spLocks/>
          </p:cNvSpPr>
          <p:nvPr/>
        </p:nvSpPr>
        <p:spPr>
          <a:xfrm>
            <a:off x="6800986" y="333003"/>
            <a:ext cx="3888528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900" dirty="0"/>
              <a:t>Various covariates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Timestamp Data interesting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Many Entries, small # of covariates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No Dimensionality Reduction techniques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Various Scales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Will have to Normalize later</a:t>
            </a:r>
          </a:p>
          <a:p>
            <a:pPr lvl="1"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900" dirty="0"/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BF68B75-5904-4FB6-960F-3E3D5E571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1" y="3012129"/>
            <a:ext cx="9490701" cy="351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1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70531-3DBC-48CD-BF6C-F7A6B23A6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4E187-A817-4480-ACAC-23CAEB9B6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Convert “Rain Gauge” variable to Boolean (rain or no)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Clean a couple other variables from string to float</a:t>
            </a:r>
            <a:endParaRPr lang="en-US" sz="2300" dirty="0"/>
          </a:p>
          <a:p>
            <a:pPr>
              <a:lnSpc>
                <a:spcPct val="90000"/>
              </a:lnSpc>
            </a:pPr>
            <a:r>
              <a:rPr lang="en-US" sz="1900" dirty="0"/>
              <a:t>Convert strings of dates to Date class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Convert dates to cyclic features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Take sin and cos of seconds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Period = 1 year</a:t>
            </a:r>
          </a:p>
          <a:p>
            <a:pPr>
              <a:lnSpc>
                <a:spcPct val="90000"/>
              </a:lnSpc>
            </a:pPr>
            <a:endParaRPr lang="en-US" sz="1900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8AC3BA1-7DDF-4733-BD38-73080B699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571" y="1942343"/>
            <a:ext cx="7300383" cy="371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6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1E057-8DA7-426C-BA1F-A5A62930F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Incomplete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75031-7547-4F2D-A8DE-73E97A8C1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dirty="0"/>
              <a:t>Lots of Data is Missing</a:t>
            </a:r>
          </a:p>
          <a:p>
            <a:pPr lvl="1"/>
            <a:r>
              <a:rPr lang="en-US" sz="1600" dirty="0"/>
              <a:t>UF misses every third hour of data!</a:t>
            </a:r>
          </a:p>
          <a:p>
            <a:r>
              <a:rPr lang="en-US" sz="2000" dirty="0"/>
              <a:t>Not a massive problem</a:t>
            </a:r>
          </a:p>
          <a:p>
            <a:pPr lvl="1"/>
            <a:r>
              <a:rPr lang="en-US" sz="1600" dirty="0"/>
              <a:t>Shifting the y variable by 6hrs, 12hrs, 24hrs, 48hrs will make no difference</a:t>
            </a:r>
          </a:p>
          <a:p>
            <a:pPr lvl="1"/>
            <a:endParaRPr lang="en-US" sz="2000" dirty="0"/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9572EB9C-7EF7-40DC-8CB6-698C30521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002" y="101999"/>
            <a:ext cx="6964950" cy="675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90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FB95-2EE9-474B-A1E7-8BCB357D3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(</a:t>
            </a:r>
            <a:r>
              <a:rPr lang="en-US" dirty="0" err="1"/>
              <a:t>cont</a:t>
            </a:r>
            <a:r>
              <a:rPr lang="en-US" dirty="0"/>
              <a:t>).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03AE-6C63-4B9A-8FF4-EDD01F3DE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Shifting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– Set up hash table -&gt; keys = date</a:t>
            </a:r>
          </a:p>
          <a:p>
            <a:pPr lvl="8"/>
            <a:r>
              <a:rPr lang="en-US" dirty="0"/>
              <a:t>Values = rain/no</a:t>
            </a:r>
          </a:p>
          <a:p>
            <a:pPr lvl="1"/>
            <a:r>
              <a:rPr lang="en-US" dirty="0"/>
              <a:t>For each Time Period Difference</a:t>
            </a:r>
          </a:p>
          <a:p>
            <a:pPr lvl="2"/>
            <a:r>
              <a:rPr lang="en-US" dirty="0"/>
              <a:t>If there exists a value at date + difference</a:t>
            </a:r>
          </a:p>
          <a:p>
            <a:pPr lvl="3"/>
            <a:r>
              <a:rPr lang="en-US" dirty="0"/>
              <a:t>Set </a:t>
            </a:r>
            <a:r>
              <a:rPr lang="en-US" dirty="0" err="1"/>
              <a:t>y_vals</a:t>
            </a:r>
            <a:r>
              <a:rPr lang="en-US" dirty="0"/>
              <a:t> appropriately</a:t>
            </a:r>
          </a:p>
          <a:p>
            <a:pPr lvl="2"/>
            <a:r>
              <a:rPr lang="en-US" dirty="0"/>
              <a:t>Else – add to array to delete from </a:t>
            </a:r>
            <a:r>
              <a:rPr lang="en-US" dirty="0" err="1"/>
              <a:t>y_vals</a:t>
            </a:r>
            <a:r>
              <a:rPr lang="en-US" dirty="0"/>
              <a:t> at end</a:t>
            </a:r>
          </a:p>
          <a:p>
            <a:r>
              <a:rPr lang="en-US" dirty="0"/>
              <a:t>Min-Max Normalize</a:t>
            </a:r>
          </a:p>
          <a:p>
            <a:pPr lvl="1"/>
            <a:r>
              <a:rPr lang="en-US" dirty="0"/>
              <a:t>Applied to </a:t>
            </a:r>
            <a:r>
              <a:rPr lang="en-US" u="sng" dirty="0"/>
              <a:t>all</a:t>
            </a:r>
            <a:r>
              <a:rPr lang="en-US" dirty="0"/>
              <a:t> covariates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89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885E-31FA-49D3-A8F5-A93685E3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150515-2411-42BF-B7A8-3DD0BDB17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51" y="5531030"/>
            <a:ext cx="11885697" cy="340380"/>
          </a:xfrm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E694C53A-06D6-400D-9681-CD83E5F72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074" y="1542388"/>
            <a:ext cx="8026674" cy="377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08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7753-B510-45AB-A427-F2075479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of Covariates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5C681A2-15E4-4A3F-BCCE-E9A89C0C7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99" y="1577831"/>
            <a:ext cx="10327451" cy="5139253"/>
          </a:xfrm>
        </p:spPr>
      </p:pic>
    </p:spTree>
    <p:extLst>
      <p:ext uri="{BB962C8B-B14F-4D97-AF65-F5344CB8AC3E}">
        <p14:creationId xmlns:p14="http://schemas.microsoft.com/office/powerpoint/2010/main" val="147398896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23C29"/>
      </a:dk2>
      <a:lt2>
        <a:srgbClr val="E8E3E2"/>
      </a:lt2>
      <a:accent1>
        <a:srgbClr val="4AB0BC"/>
      </a:accent1>
      <a:accent2>
        <a:srgbClr val="3BB18D"/>
      </a:accent2>
      <a:accent3>
        <a:srgbClr val="47B666"/>
      </a:accent3>
      <a:accent4>
        <a:srgbClr val="4CB13B"/>
      </a:accent4>
      <a:accent5>
        <a:srgbClr val="80AF45"/>
      </a:accent5>
      <a:accent6>
        <a:srgbClr val="A4A637"/>
      </a:accent6>
      <a:hlink>
        <a:srgbClr val="559030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504</Words>
  <Application>Microsoft Office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Century Gothic</vt:lpstr>
      <vt:lpstr>BrushVTI</vt:lpstr>
      <vt:lpstr>Predicting the Weather</vt:lpstr>
      <vt:lpstr>Initial Problem</vt:lpstr>
      <vt:lpstr>Data</vt:lpstr>
      <vt:lpstr>Intro to Data</vt:lpstr>
      <vt:lpstr>Data Cleaning</vt:lpstr>
      <vt:lpstr>Incomplete Data</vt:lpstr>
      <vt:lpstr>Data Cleaning (cont). </vt:lpstr>
      <vt:lpstr>Correlation Exploration</vt:lpstr>
      <vt:lpstr>Exploration of Covariates</vt:lpstr>
      <vt:lpstr>Models – Analyzed for Each Time Diff.</vt:lpstr>
      <vt:lpstr>Analyzing if Model Successful</vt:lpstr>
      <vt:lpstr>6 Hour Analysis</vt:lpstr>
      <vt:lpstr>12 Hour Analysis</vt:lpstr>
      <vt:lpstr>24 Hour Analysis</vt:lpstr>
      <vt:lpstr>48 Hour Analysis</vt:lpstr>
      <vt:lpstr>Conclusions:</vt:lpstr>
      <vt:lpstr>What’s Next?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Weather</dc:title>
  <dc:creator>LoGalbo, Max A.</dc:creator>
  <cp:lastModifiedBy>LoGalbo, Max A.</cp:lastModifiedBy>
  <cp:revision>4</cp:revision>
  <dcterms:created xsi:type="dcterms:W3CDTF">2022-04-20T03:57:17Z</dcterms:created>
  <dcterms:modified xsi:type="dcterms:W3CDTF">2022-04-20T15:19:05Z</dcterms:modified>
</cp:coreProperties>
</file>