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Ex3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ppt/charts/chartEx4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29"/>
  </p:notesMasterIdLst>
  <p:sldIdLst>
    <p:sldId id="268" r:id="rId5"/>
    <p:sldId id="271" r:id="rId6"/>
    <p:sldId id="315" r:id="rId7"/>
    <p:sldId id="301" r:id="rId8"/>
    <p:sldId id="303" r:id="rId9"/>
    <p:sldId id="304" r:id="rId10"/>
    <p:sldId id="316" r:id="rId11"/>
    <p:sldId id="299" r:id="rId12"/>
    <p:sldId id="306" r:id="rId13"/>
    <p:sldId id="317" r:id="rId14"/>
    <p:sldId id="307" r:id="rId15"/>
    <p:sldId id="308" r:id="rId16"/>
    <p:sldId id="305" r:id="rId17"/>
    <p:sldId id="309" r:id="rId18"/>
    <p:sldId id="310" r:id="rId19"/>
    <p:sldId id="313" r:id="rId20"/>
    <p:sldId id="312" r:id="rId21"/>
    <p:sldId id="319" r:id="rId22"/>
    <p:sldId id="320" r:id="rId23"/>
    <p:sldId id="293" r:id="rId24"/>
    <p:sldId id="302" r:id="rId25"/>
    <p:sldId id="314" r:id="rId26"/>
    <p:sldId id="288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2509B5-FDA0-AD3D-B4D9-58283F41843B}" name="Sarah Bergstrom" initials="SB" userId="Sarah Bergstro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terial\McGill\Course%20content\Fall%202022\Global%20Land%20and%20Water%20Resources\Term%20paper\Heavy%20metal%20pollution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terial\McGill\Course%20content\Fall%202022\Global%20Land%20and%20Water%20Resources\Term%20paper\Heavy%20metal%20pollution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aterial\McGill\Course%20content\Fall%202022\Global%20Land%20and%20Water%20Resources\Term%20paper\Heavy%20metal%20pollution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E:\Material\McGill\Course%20content\Fall%202022\Global%20Land%20and%20Water%20Resources\Term%20paper\Heavy%20metal%20pollution%20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E:\Material\McGill\Course%20content\Fall%202022\Global%20Land%20and%20Water%20Resources\Term%20paper\Heavy%20metal%20pollution%20da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E:\Material\McGill\Course%20content\Fall%202022\Global%20Land%20and%20Water%20Resources\Term%20paper\Heavy%20metal%20pollution%20da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E:\Material\McGill\Course%20content\Fall%202022\Global%20Land%20and%20Water%20Resources\Term%20paper\Heavy%20metal%20pollution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pPr>
            <a:r>
              <a:rPr lang="en-US" b="1" i="0" baseline="0">
                <a:solidFill>
                  <a:schemeClr val="tx1"/>
                </a:solidFill>
              </a:rPr>
              <a:t>Regions of study (in 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Tahoma" panose="020B060403050404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'Regions and Types'!$N$2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5A-406D-93B2-DBAAF3D401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5A-406D-93B2-DBAAF3D401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5A-406D-93B2-DBAAF3D401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5A-406D-93B2-DBAAF3D401B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D5A-406D-93B2-DBAAF3D401B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D5A-406D-93B2-DBAAF3D401B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D5A-406D-93B2-DBAAF3D401B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D5A-406D-93B2-DBAAF3D401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'Regions and Types'!$L$3:$L$10</c:f>
              <c:strCache>
                <c:ptCount val="8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</c:strCache>
            </c:strRef>
          </c:cat>
          <c:val>
            <c:numRef>
              <c:f>'Regions and Types'!$N$3:$N$10</c:f>
              <c:numCache>
                <c:formatCode>0.0</c:formatCode>
                <c:ptCount val="8"/>
                <c:pt idx="0">
                  <c:v>15.923566878980891</c:v>
                </c:pt>
                <c:pt idx="1">
                  <c:v>14.012738853503185</c:v>
                </c:pt>
                <c:pt idx="2">
                  <c:v>5.0955414012738851</c:v>
                </c:pt>
                <c:pt idx="3">
                  <c:v>12.101910828025478</c:v>
                </c:pt>
                <c:pt idx="4">
                  <c:v>5.0955414012738851</c:v>
                </c:pt>
                <c:pt idx="5">
                  <c:v>19.108280254777071</c:v>
                </c:pt>
                <c:pt idx="6">
                  <c:v>7.0063694267515926</c:v>
                </c:pt>
                <c:pt idx="7">
                  <c:v>21.656050955414013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D5A-406D-93B2-DBAAF3D401B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ahoma" panose="020B060403050404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 sz="1500" b="0" i="0" baseline="0">
          <a:latin typeface="Tahoma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pPr>
            <a:r>
              <a:rPr lang="en-US" b="1" i="0" baseline="0">
                <a:solidFill>
                  <a:schemeClr val="tx1"/>
                </a:solidFill>
              </a:rPr>
              <a:t>Vegetable type (in 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Tahoma" panose="020B060403050404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'Regions and Types'!$R$2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073-4F8B-B9EB-D863401F7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073-4F8B-B9EB-D863401F7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073-4F8B-B9EB-D863401F7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073-4F8B-B9EB-D863401F7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073-4F8B-B9EB-D863401F7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073-4F8B-B9EB-D863401F7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073-4F8B-B9EB-D863401F73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'Regions and Types'!$P$3:$P$9</c:f>
              <c:strCache>
                <c:ptCount val="7"/>
                <c:pt idx="0">
                  <c:v>Bulb vegetable</c:v>
                </c:pt>
                <c:pt idx="1">
                  <c:v>Fruit vegetable</c:v>
                </c:pt>
                <c:pt idx="2">
                  <c:v>Leafy vegetable</c:v>
                </c:pt>
                <c:pt idx="3">
                  <c:v>Legume vegetable</c:v>
                </c:pt>
                <c:pt idx="4">
                  <c:v>Root vegetable</c:v>
                </c:pt>
                <c:pt idx="5">
                  <c:v>Stem vegetable</c:v>
                </c:pt>
                <c:pt idx="6">
                  <c:v>Tuber vegetable</c:v>
                </c:pt>
              </c:strCache>
            </c:strRef>
          </c:cat>
          <c:val>
            <c:numRef>
              <c:f>'Regions and Types'!$R$3:$R$9</c:f>
              <c:numCache>
                <c:formatCode>0.0</c:formatCode>
                <c:ptCount val="7"/>
                <c:pt idx="0">
                  <c:v>8.695652173913043</c:v>
                </c:pt>
                <c:pt idx="1">
                  <c:v>19.565217391304348</c:v>
                </c:pt>
                <c:pt idx="2">
                  <c:v>32.608695652173914</c:v>
                </c:pt>
                <c:pt idx="3">
                  <c:v>11.594202898550725</c:v>
                </c:pt>
                <c:pt idx="4">
                  <c:v>17.391304347826086</c:v>
                </c:pt>
                <c:pt idx="5">
                  <c:v>7.9710144927536231</c:v>
                </c:pt>
                <c:pt idx="6">
                  <c:v>2.1739130434782608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073-4F8B-B9EB-D863401F738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ahoma" panose="020B060403050404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 sz="1500" baseline="0">
          <a:latin typeface="Tahoma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pPr>
            <a:r>
              <a:rPr lang="en-US" b="1" i="0" baseline="0" dirty="0">
                <a:solidFill>
                  <a:schemeClr val="tx1"/>
                </a:solidFill>
              </a:rPr>
              <a:t>Variation of Cd concentration in different types of vegetables with soil Cd concentration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/>
              </a:solidFill>
              <a:latin typeface="Tahoma" panose="020B060403050404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77402510220813"/>
          <c:y val="0.1568267928202523"/>
          <c:w val="0.85763149496250057"/>
          <c:h val="0.73218098241752039"/>
        </c:manualLayout>
      </c:layout>
      <c:scatterChart>
        <c:scatterStyle val="lineMarker"/>
        <c:varyColors val="0"/>
        <c:ser>
          <c:idx val="0"/>
          <c:order val="0"/>
          <c:tx>
            <c:strRef>
              <c:f>Correlations!$S$115</c:f>
              <c:strCache>
                <c:ptCount val="1"/>
                <c:pt idx="0">
                  <c:v>Leafy vegetables (blue)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12700">
                <a:noFill/>
              </a:ln>
              <a:effectLst/>
            </c:spPr>
          </c:marker>
          <c:trendline>
            <c:spPr>
              <a:ln w="31750" cap="rnd">
                <a:solidFill>
                  <a:schemeClr val="accent1"/>
                </a:solidFill>
                <a:prstDash val="dash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6.8655942378271897E-2"/>
                  <c:y val="9.811969068382581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Correlations!$R$116:$R$156</c:f>
              <c:numCache>
                <c:formatCode>General</c:formatCode>
                <c:ptCount val="41"/>
                <c:pt idx="0">
                  <c:v>2.5499999999999998</c:v>
                </c:pt>
                <c:pt idx="1">
                  <c:v>1.8</c:v>
                </c:pt>
                <c:pt idx="2">
                  <c:v>1.514</c:v>
                </c:pt>
                <c:pt idx="3">
                  <c:v>1.38</c:v>
                </c:pt>
                <c:pt idx="4">
                  <c:v>1.34</c:v>
                </c:pt>
                <c:pt idx="5">
                  <c:v>1.1000000000000001</c:v>
                </c:pt>
                <c:pt idx="6">
                  <c:v>1.07</c:v>
                </c:pt>
                <c:pt idx="7">
                  <c:v>1</c:v>
                </c:pt>
                <c:pt idx="8">
                  <c:v>0.97</c:v>
                </c:pt>
                <c:pt idx="9">
                  <c:v>0.84</c:v>
                </c:pt>
                <c:pt idx="10">
                  <c:v>0.753</c:v>
                </c:pt>
                <c:pt idx="11">
                  <c:v>0.56000000000000005</c:v>
                </c:pt>
                <c:pt idx="12">
                  <c:v>0.47</c:v>
                </c:pt>
                <c:pt idx="13">
                  <c:v>0.45</c:v>
                </c:pt>
                <c:pt idx="14">
                  <c:v>0.44727272727272721</c:v>
                </c:pt>
                <c:pt idx="15">
                  <c:v>0.4</c:v>
                </c:pt>
                <c:pt idx="16">
                  <c:v>0.4</c:v>
                </c:pt>
                <c:pt idx="17">
                  <c:v>0.28999999999999998</c:v>
                </c:pt>
                <c:pt idx="18">
                  <c:v>0.27</c:v>
                </c:pt>
                <c:pt idx="19">
                  <c:v>0.22909090909090907</c:v>
                </c:pt>
                <c:pt idx="20">
                  <c:v>0.2</c:v>
                </c:pt>
                <c:pt idx="21">
                  <c:v>2.14</c:v>
                </c:pt>
                <c:pt idx="22">
                  <c:v>1.72</c:v>
                </c:pt>
                <c:pt idx="23">
                  <c:v>1.07</c:v>
                </c:pt>
                <c:pt idx="24">
                  <c:v>1</c:v>
                </c:pt>
                <c:pt idx="25">
                  <c:v>0.56000000000000005</c:v>
                </c:pt>
                <c:pt idx="26">
                  <c:v>0.4</c:v>
                </c:pt>
                <c:pt idx="27">
                  <c:v>0.35409090909090907</c:v>
                </c:pt>
                <c:pt idx="28">
                  <c:v>0.27</c:v>
                </c:pt>
                <c:pt idx="29">
                  <c:v>0.2</c:v>
                </c:pt>
                <c:pt idx="30">
                  <c:v>0.18136363636363637</c:v>
                </c:pt>
                <c:pt idx="31">
                  <c:v>1.8</c:v>
                </c:pt>
                <c:pt idx="32">
                  <c:v>1.08</c:v>
                </c:pt>
                <c:pt idx="33">
                  <c:v>0.97</c:v>
                </c:pt>
                <c:pt idx="34">
                  <c:v>0.71</c:v>
                </c:pt>
                <c:pt idx="35">
                  <c:v>0.4</c:v>
                </c:pt>
                <c:pt idx="36">
                  <c:v>0.28999999999999998</c:v>
                </c:pt>
                <c:pt idx="37">
                  <c:v>0.27</c:v>
                </c:pt>
                <c:pt idx="38">
                  <c:v>0.26</c:v>
                </c:pt>
                <c:pt idx="39">
                  <c:v>0.4</c:v>
                </c:pt>
                <c:pt idx="40">
                  <c:v>0.2</c:v>
                </c:pt>
              </c:numCache>
            </c:numRef>
          </c:xVal>
          <c:yVal>
            <c:numRef>
              <c:f>Correlations!$S$116:$S$156</c:f>
              <c:numCache>
                <c:formatCode>General</c:formatCode>
                <c:ptCount val="41"/>
                <c:pt idx="0">
                  <c:v>0.39</c:v>
                </c:pt>
                <c:pt idx="1">
                  <c:v>0.12</c:v>
                </c:pt>
                <c:pt idx="2">
                  <c:v>0.26100000000000001</c:v>
                </c:pt>
                <c:pt idx="3">
                  <c:v>5.0000000000000001E-3</c:v>
                </c:pt>
                <c:pt idx="4">
                  <c:v>0.4</c:v>
                </c:pt>
                <c:pt idx="5">
                  <c:v>0.1</c:v>
                </c:pt>
                <c:pt idx="6">
                  <c:v>0.09</c:v>
                </c:pt>
                <c:pt idx="7">
                  <c:v>0.23</c:v>
                </c:pt>
                <c:pt idx="8">
                  <c:v>0.05</c:v>
                </c:pt>
                <c:pt idx="9">
                  <c:v>0.21</c:v>
                </c:pt>
                <c:pt idx="10">
                  <c:v>4.2999999999999997E-2</c:v>
                </c:pt>
                <c:pt idx="11">
                  <c:v>0.16</c:v>
                </c:pt>
                <c:pt idx="12">
                  <c:v>0.14000000000000001</c:v>
                </c:pt>
                <c:pt idx="13">
                  <c:v>5.0000000000000001E-3</c:v>
                </c:pt>
                <c:pt idx="14">
                  <c:v>8.3354838709677428E-2</c:v>
                </c:pt>
                <c:pt idx="15">
                  <c:v>0.04</c:v>
                </c:pt>
                <c:pt idx="16">
                  <c:v>0.11</c:v>
                </c:pt>
                <c:pt idx="17">
                  <c:v>4.3999999999999997E-2</c:v>
                </c:pt>
                <c:pt idx="18">
                  <c:v>8.5000000000000006E-2</c:v>
                </c:pt>
                <c:pt idx="19">
                  <c:v>3.0645161290322586E-2</c:v>
                </c:pt>
                <c:pt idx="20">
                  <c:v>0.02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161-47B5-82F1-45D974343ED5}"/>
            </c:ext>
          </c:extLst>
        </c:ser>
        <c:ser>
          <c:idx val="1"/>
          <c:order val="1"/>
          <c:tx>
            <c:strRef>
              <c:f>Correlations!$T$115</c:f>
              <c:strCache>
                <c:ptCount val="1"/>
                <c:pt idx="0">
                  <c:v>Root vegetables (orange)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dash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8.6737703384561202E-2"/>
                  <c:y val="-5.423704597409195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Correlations!$R$116:$R$156</c:f>
              <c:numCache>
                <c:formatCode>General</c:formatCode>
                <c:ptCount val="41"/>
                <c:pt idx="0">
                  <c:v>2.5499999999999998</c:v>
                </c:pt>
                <c:pt idx="1">
                  <c:v>1.8</c:v>
                </c:pt>
                <c:pt idx="2">
                  <c:v>1.514</c:v>
                </c:pt>
                <c:pt idx="3">
                  <c:v>1.38</c:v>
                </c:pt>
                <c:pt idx="4">
                  <c:v>1.34</c:v>
                </c:pt>
                <c:pt idx="5">
                  <c:v>1.1000000000000001</c:v>
                </c:pt>
                <c:pt idx="6">
                  <c:v>1.07</c:v>
                </c:pt>
                <c:pt idx="7">
                  <c:v>1</c:v>
                </c:pt>
                <c:pt idx="8">
                  <c:v>0.97</c:v>
                </c:pt>
                <c:pt idx="9">
                  <c:v>0.84</c:v>
                </c:pt>
                <c:pt idx="10">
                  <c:v>0.753</c:v>
                </c:pt>
                <c:pt idx="11">
                  <c:v>0.56000000000000005</c:v>
                </c:pt>
                <c:pt idx="12">
                  <c:v>0.47</c:v>
                </c:pt>
                <c:pt idx="13">
                  <c:v>0.45</c:v>
                </c:pt>
                <c:pt idx="14">
                  <c:v>0.44727272727272721</c:v>
                </c:pt>
                <c:pt idx="15">
                  <c:v>0.4</c:v>
                </c:pt>
                <c:pt idx="16">
                  <c:v>0.4</c:v>
                </c:pt>
                <c:pt idx="17">
                  <c:v>0.28999999999999998</c:v>
                </c:pt>
                <c:pt idx="18">
                  <c:v>0.27</c:v>
                </c:pt>
                <c:pt idx="19">
                  <c:v>0.22909090909090907</c:v>
                </c:pt>
                <c:pt idx="20">
                  <c:v>0.2</c:v>
                </c:pt>
                <c:pt idx="21">
                  <c:v>2.14</c:v>
                </c:pt>
                <c:pt idx="22">
                  <c:v>1.72</c:v>
                </c:pt>
                <c:pt idx="23">
                  <c:v>1.07</c:v>
                </c:pt>
                <c:pt idx="24">
                  <c:v>1</c:v>
                </c:pt>
                <c:pt idx="25">
                  <c:v>0.56000000000000005</c:v>
                </c:pt>
                <c:pt idx="26">
                  <c:v>0.4</c:v>
                </c:pt>
                <c:pt idx="27">
                  <c:v>0.35409090909090907</c:v>
                </c:pt>
                <c:pt idx="28">
                  <c:v>0.27</c:v>
                </c:pt>
                <c:pt idx="29">
                  <c:v>0.2</c:v>
                </c:pt>
                <c:pt idx="30">
                  <c:v>0.18136363636363637</c:v>
                </c:pt>
                <c:pt idx="31">
                  <c:v>1.8</c:v>
                </c:pt>
                <c:pt idx="32">
                  <c:v>1.08</c:v>
                </c:pt>
                <c:pt idx="33">
                  <c:v>0.97</c:v>
                </c:pt>
                <c:pt idx="34">
                  <c:v>0.71</c:v>
                </c:pt>
                <c:pt idx="35">
                  <c:v>0.4</c:v>
                </c:pt>
                <c:pt idx="36">
                  <c:v>0.28999999999999998</c:v>
                </c:pt>
                <c:pt idx="37">
                  <c:v>0.27</c:v>
                </c:pt>
                <c:pt idx="38">
                  <c:v>0.26</c:v>
                </c:pt>
                <c:pt idx="39">
                  <c:v>0.4</c:v>
                </c:pt>
                <c:pt idx="40">
                  <c:v>0.2</c:v>
                </c:pt>
              </c:numCache>
            </c:numRef>
          </c:xVal>
          <c:yVal>
            <c:numRef>
              <c:f>Correlations!$T$116:$T$156</c:f>
              <c:numCache>
                <c:formatCode>General</c:formatCode>
                <c:ptCount val="41"/>
                <c:pt idx="21">
                  <c:v>0.56999999999999995</c:v>
                </c:pt>
                <c:pt idx="22">
                  <c:v>0.68</c:v>
                </c:pt>
                <c:pt idx="23">
                  <c:v>0.11</c:v>
                </c:pt>
                <c:pt idx="24">
                  <c:v>0.08</c:v>
                </c:pt>
                <c:pt idx="25">
                  <c:v>0.04</c:v>
                </c:pt>
                <c:pt idx="26">
                  <c:v>0.02</c:v>
                </c:pt>
                <c:pt idx="27">
                  <c:v>2.6322580645161291E-2</c:v>
                </c:pt>
                <c:pt idx="28">
                  <c:v>8.2000000000000003E-2</c:v>
                </c:pt>
                <c:pt idx="29">
                  <c:v>0.02</c:v>
                </c:pt>
                <c:pt idx="30">
                  <c:v>9.6774193548387101E-3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161-47B5-82F1-45D974343ED5}"/>
            </c:ext>
          </c:extLst>
        </c:ser>
        <c:ser>
          <c:idx val="2"/>
          <c:order val="2"/>
          <c:tx>
            <c:strRef>
              <c:f>Correlations!$U$115</c:f>
              <c:strCache>
                <c:ptCount val="1"/>
                <c:pt idx="0">
                  <c:v>Stem vegetables (black)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tx1"/>
                </a:solidFill>
                <a:prstDash val="dash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0.11634986271370167"/>
                  <c:y val="-5.664493551209324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Correlations!$R$116:$R$156</c:f>
              <c:numCache>
                <c:formatCode>General</c:formatCode>
                <c:ptCount val="41"/>
                <c:pt idx="0">
                  <c:v>2.5499999999999998</c:v>
                </c:pt>
                <c:pt idx="1">
                  <c:v>1.8</c:v>
                </c:pt>
                <c:pt idx="2">
                  <c:v>1.514</c:v>
                </c:pt>
                <c:pt idx="3">
                  <c:v>1.38</c:v>
                </c:pt>
                <c:pt idx="4">
                  <c:v>1.34</c:v>
                </c:pt>
                <c:pt idx="5">
                  <c:v>1.1000000000000001</c:v>
                </c:pt>
                <c:pt idx="6">
                  <c:v>1.07</c:v>
                </c:pt>
                <c:pt idx="7">
                  <c:v>1</c:v>
                </c:pt>
                <c:pt idx="8">
                  <c:v>0.97</c:v>
                </c:pt>
                <c:pt idx="9">
                  <c:v>0.84</c:v>
                </c:pt>
                <c:pt idx="10">
                  <c:v>0.753</c:v>
                </c:pt>
                <c:pt idx="11">
                  <c:v>0.56000000000000005</c:v>
                </c:pt>
                <c:pt idx="12">
                  <c:v>0.47</c:v>
                </c:pt>
                <c:pt idx="13">
                  <c:v>0.45</c:v>
                </c:pt>
                <c:pt idx="14">
                  <c:v>0.44727272727272721</c:v>
                </c:pt>
                <c:pt idx="15">
                  <c:v>0.4</c:v>
                </c:pt>
                <c:pt idx="16">
                  <c:v>0.4</c:v>
                </c:pt>
                <c:pt idx="17">
                  <c:v>0.28999999999999998</c:v>
                </c:pt>
                <c:pt idx="18">
                  <c:v>0.27</c:v>
                </c:pt>
                <c:pt idx="19">
                  <c:v>0.22909090909090907</c:v>
                </c:pt>
                <c:pt idx="20">
                  <c:v>0.2</c:v>
                </c:pt>
                <c:pt idx="21">
                  <c:v>2.14</c:v>
                </c:pt>
                <c:pt idx="22">
                  <c:v>1.72</c:v>
                </c:pt>
                <c:pt idx="23">
                  <c:v>1.07</c:v>
                </c:pt>
                <c:pt idx="24">
                  <c:v>1</c:v>
                </c:pt>
                <c:pt idx="25">
                  <c:v>0.56000000000000005</c:v>
                </c:pt>
                <c:pt idx="26">
                  <c:v>0.4</c:v>
                </c:pt>
                <c:pt idx="27">
                  <c:v>0.35409090909090907</c:v>
                </c:pt>
                <c:pt idx="28">
                  <c:v>0.27</c:v>
                </c:pt>
                <c:pt idx="29">
                  <c:v>0.2</c:v>
                </c:pt>
                <c:pt idx="30">
                  <c:v>0.18136363636363637</c:v>
                </c:pt>
                <c:pt idx="31">
                  <c:v>1.8</c:v>
                </c:pt>
                <c:pt idx="32">
                  <c:v>1.08</c:v>
                </c:pt>
                <c:pt idx="33">
                  <c:v>0.97</c:v>
                </c:pt>
                <c:pt idx="34">
                  <c:v>0.71</c:v>
                </c:pt>
                <c:pt idx="35">
                  <c:v>0.4</c:v>
                </c:pt>
                <c:pt idx="36">
                  <c:v>0.28999999999999998</c:v>
                </c:pt>
                <c:pt idx="37">
                  <c:v>0.27</c:v>
                </c:pt>
                <c:pt idx="38">
                  <c:v>0.26</c:v>
                </c:pt>
                <c:pt idx="39">
                  <c:v>0.4</c:v>
                </c:pt>
                <c:pt idx="40">
                  <c:v>0.2</c:v>
                </c:pt>
              </c:numCache>
            </c:numRef>
          </c:xVal>
          <c:yVal>
            <c:numRef>
              <c:f>Correlations!$U$116:$U$156</c:f>
              <c:numCache>
                <c:formatCode>General</c:formatCode>
                <c:ptCount val="41"/>
                <c:pt idx="31">
                  <c:v>0.18</c:v>
                </c:pt>
                <c:pt idx="32">
                  <c:v>0.4</c:v>
                </c:pt>
                <c:pt idx="33">
                  <c:v>0.1</c:v>
                </c:pt>
                <c:pt idx="34">
                  <c:v>0.2</c:v>
                </c:pt>
                <c:pt idx="35">
                  <c:v>3.5000000000000003E-2</c:v>
                </c:pt>
                <c:pt idx="36">
                  <c:v>0.04</c:v>
                </c:pt>
                <c:pt idx="37">
                  <c:v>6.5000000000000002E-2</c:v>
                </c:pt>
                <c:pt idx="38">
                  <c:v>5.8999999999999999E-3</c:v>
                </c:pt>
                <c:pt idx="39">
                  <c:v>0.14000000000000001</c:v>
                </c:pt>
                <c:pt idx="40">
                  <c:v>0.05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161-47B5-82F1-45D974343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8683112"/>
        <c:axId val="608686392"/>
      </c:scatterChart>
      <c:valAx>
        <c:axId val="608683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pPr>
                <a:r>
                  <a:rPr lang="en-US"/>
                  <a:t>Soil Cd concentration (mg/kg)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+mn-cs"/>
              </a:defRPr>
            </a:pPr>
            <a:endParaRPr lang="en-US"/>
          </a:p>
        </c:txPr>
        <c:crossAx val="608686392"/>
        <c:crosses val="autoZero"/>
        <c:crossBetween val="midCat"/>
      </c:valAx>
      <c:valAx>
        <c:axId val="608686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pPr>
                <a:r>
                  <a:rPr lang="en-US"/>
                  <a:t>Cd concentration</a:t>
                </a:r>
                <a:r>
                  <a:rPr lang="en-US" baseline="0"/>
                  <a:t> in vegetable (mg/kg)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+mn-ea"/>
                <a:cs typeface="+mn-cs"/>
              </a:defRPr>
            </a:pPr>
            <a:endParaRPr lang="en-US"/>
          </a:p>
        </c:txPr>
        <c:crossAx val="608683112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2481594281846843"/>
          <c:y val="0.18292199362176503"/>
          <c:w val="0.37825071394377591"/>
          <c:h val="0.275921127639923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>
          <a:latin typeface="Tahoma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'Soil summary'!$J$3:$J$20</cx:f>
        <cx:lvl ptCount="18" formatCode="General">
          <cx:pt idx="0">3.7999999999999998</cx:pt>
          <cx:pt idx="1">3.7999999999999998</cx:pt>
          <cx:pt idx="2">1.72</cx:pt>
          <cx:pt idx="3">1.3799999999999999</cx:pt>
          <cx:pt idx="4">1.3799999999999999</cx:pt>
          <cx:pt idx="5">1.3400000000000001</cx:pt>
          <cx:pt idx="6">1.3400000000000001</cx:pt>
          <cx:pt idx="7">1.1000000000000001</cx:pt>
          <cx:pt idx="8">1.1000000000000001</cx:pt>
          <cx:pt idx="9">1.0189999999999999</cx:pt>
          <cx:pt idx="10">0.51300000000000001</cx:pt>
          <cx:pt idx="11">0.45000000000000001</cx:pt>
          <cx:pt idx="12">0.45000000000000001</cx:pt>
          <cx:pt idx="13">0.40000000000000002</cx:pt>
          <cx:pt idx="14">0.40000000000000002</cx:pt>
          <cx:pt idx="15">0.193</cx:pt>
          <cx:pt idx="16">0.16900000000000001</cx:pt>
          <cx:pt idx="17">0.067000000000000004</cx:pt>
        </cx:lvl>
      </cx:numDim>
    </cx:data>
    <cx:data id="1">
      <cx:numDim type="val">
        <cx:f>'Soil summary'!$K$3:$K$20</cx:f>
        <cx:lvl ptCount="18" formatCode="General">
          <cx:pt idx="0">1.514</cx:pt>
          <cx:pt idx="1">0.96999999999999997</cx:pt>
          <cx:pt idx="2">0.96999999999999997</cx:pt>
          <cx:pt idx="3">0.96999999999999997</cx:pt>
          <cx:pt idx="4">0.83999999999999997</cx:pt>
          <cx:pt idx="5">0.753</cx:pt>
          <cx:pt idx="6">0.28999999999999998</cx:pt>
          <cx:pt idx="7">0.28999999999999998</cx:pt>
          <cx:pt idx="8">0.22909090909090907</cx:pt>
          <cx:pt idx="9">0.20999999999999999</cx:pt>
          <cx:pt idx="10">0.19600000000000001</cx:pt>
          <cx:pt idx="11">0.18136363636363637</cx:pt>
        </cx:lvl>
      </cx:numDim>
    </cx:data>
    <cx:data id="2">
      <cx:numDim type="val">
        <cx:f>'Soil summary'!$L$3:$L$20</cx:f>
        <cx:lvl ptCount="18" formatCode="General">
          <cx:pt idx="0">0.112</cx:pt>
          <cx:pt idx="1">0.072999999999999995</cx:pt>
        </cx:lvl>
      </cx:numDim>
    </cx:data>
    <cx:data id="3">
      <cx:numDim type="val">
        <cx:f>'Soil summary'!$M$3:$M$20</cx:f>
        <cx:lvl ptCount="18" formatCode="General">
          <cx:pt idx="0">2.1200000000000001</cx:pt>
          <cx:pt idx="1">1.0700000000000001</cx:pt>
          <cx:pt idx="2">1.0700000000000001</cx:pt>
          <cx:pt idx="3">0.20000000000000001</cx:pt>
          <cx:pt idx="4">0.14399999999999999</cx:pt>
          <cx:pt idx="5">0.078</cx:pt>
          <cx:pt idx="6">0.047</cx:pt>
        </cx:lvl>
      </cx:numDim>
    </cx:data>
    <cx:data id="4">
      <cx:numDim type="val">
        <cx:f>'Soil summary'!$N$3:$N$20</cx:f>
        <cx:lvl ptCount="18" formatCode="General">
          <cx:pt idx="0">0.26000000000000001</cx:pt>
          <cx:pt idx="1">0.15490000000000001</cx:pt>
        </cx:lvl>
      </cx:numDim>
    </cx:data>
    <cx:data id="5">
      <cx:numDim type="val">
        <cx:f>'Soil summary'!$O$3:$O$20</cx:f>
        <cx:lvl ptCount="18" formatCode="General">
          <cx:pt idx="0">2.1400000000000001</cx:pt>
          <cx:pt idx="1">1.8</cx:pt>
          <cx:pt idx="2">1.8</cx:pt>
          <cx:pt idx="3">1</cx:pt>
          <cx:pt idx="4">1</cx:pt>
          <cx:pt idx="5">1</cx:pt>
          <cx:pt idx="6">0.56000000000000005</cx:pt>
          <cx:pt idx="7">0.56000000000000005</cx:pt>
          <cx:pt idx="8">0.56000000000000005</cx:pt>
          <cx:pt idx="9">0.56000000000000005</cx:pt>
          <cx:pt idx="10">0.27000000000000002</cx:pt>
          <cx:pt idx="11">0.27000000000000002</cx:pt>
          <cx:pt idx="12">0.27000000000000002</cx:pt>
          <cx:pt idx="13">0.27000000000000002</cx:pt>
          <cx:pt idx="14">0.27000000000000002</cx:pt>
          <cx:pt idx="15">1.462</cx:pt>
          <cx:pt idx="16">0.313</cx:pt>
        </cx:lvl>
      </cx:numDim>
    </cx:data>
    <cx:data id="6">
      <cx:numDim type="val">
        <cx:f>'Soil summary'!$P$3:$P$20</cx:f>
        <cx:lvl ptCount="18" formatCode="General">
          <cx:pt idx="0">2.0299999999999998</cx:pt>
          <cx:pt idx="1">2.0299999999999998</cx:pt>
          <cx:pt idx="2">1.0800000000000001</cx:pt>
          <cx:pt idx="3">0.376</cx:pt>
          <cx:pt idx="4">0.20699999999999999</cx:pt>
          <cx:pt idx="5">0.17499999999999999</cx:pt>
          <cx:pt idx="6">0.12</cx:pt>
        </cx:lvl>
      </cx:numDim>
    </cx:data>
    <cx:data id="7">
      <cx:numDim type="val">
        <cx:f>'Soil summary'!$Q$3:$Q$20</cx:f>
        <cx:lvl ptCount="18" formatCode="General">
          <cx:pt idx="0">2.5499999999999998</cx:pt>
          <cx:pt idx="1">1.121</cx:pt>
          <cx:pt idx="2">0.98999999999999999</cx:pt>
          <cx:pt idx="3">0.98999999999999999</cx:pt>
          <cx:pt idx="4">0.98999999999999999</cx:pt>
          <cx:pt idx="5">0.70999999999999996</cx:pt>
          <cx:pt idx="6">0.46999999999999997</cx:pt>
          <cx:pt idx="7">0.44727272727272721</cx:pt>
          <cx:pt idx="8">0.42999999999999999</cx:pt>
          <cx:pt idx="9">0.40999999999999992</cx:pt>
          <cx:pt idx="10">0.40000000000000002</cx:pt>
          <cx:pt idx="11">0.40000000000000002</cx:pt>
          <cx:pt idx="12">0.40000000000000002</cx:pt>
          <cx:pt idx="13">0.35409090909090907</cx:pt>
          <cx:pt idx="14">0.20000000000000001</cx:pt>
          <cx:pt idx="15">0.20000000000000001</cx:pt>
          <cx:pt idx="16">0.20000000000000001</cx:pt>
        </cx:lvl>
      </cx:numDim>
    </cx:data>
  </cx:chartData>
  <cx:chart>
    <cx:title pos="t" align="ctr" overlay="0">
      <cx:tx>
        <cx:txData>
          <cx:v>Concentration of Cd in soils in different parts of China (in mg/kg)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aseline="0">
              <a:latin typeface="Tahoma" panose="020B0604030504040204" pitchFamily="34" charset="0"/>
            </a:defRPr>
          </a:pPr>
          <a:r>
            <a:rPr lang="en-US" sz="1400" b="1" i="0" u="sng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ahoma" panose="020B0604030504040204" pitchFamily="34" charset="0"/>
            </a:rPr>
            <a:t>Concentration of Cd in soils in different parts of China (in mg/kg)</a:t>
          </a:r>
        </a:p>
      </cx:txPr>
    </cx:title>
    <cx:plotArea>
      <cx:plotAreaRegion>
        <cx:plotSurface>
          <cx:spPr>
            <a:ln w="25400">
              <a:solidFill>
                <a:schemeClr val="tx1"/>
              </a:solidFill>
            </a:ln>
          </cx:spPr>
        </cx:plotSurface>
        <cx:series layoutId="boxWhisker" uniqueId="{65A3996B-9EC5-4ED3-809A-E044FBB126CE}">
          <cx:tx>
            <cx:txData>
              <cx:f>'Soil summary'!$J$2</cx:f>
              <cx:v>Central</cx:v>
            </cx:txData>
          </cx:tx>
          <cx:spPr>
            <a:solidFill>
              <a:schemeClr val="bg2"/>
            </a:solidFill>
            <a:ln w="19050">
              <a:solidFill>
                <a:schemeClr val="tx1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131690E1-59A8-404A-8625-D19D51981699}">
          <cx:tx>
            <cx:txData>
              <cx:f>'Soil summary'!$K$2</cx:f>
              <cx:v>East</cx:v>
            </cx:txData>
          </cx:tx>
          <cx:spPr>
            <a:ln w="19050">
              <a:solidFill>
                <a:schemeClr val="tx1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DAFC433B-D1DD-4E12-82DD-68BDECB351EC}">
          <cx:tx>
            <cx:txData>
              <cx:f>'Soil summary'!$L$2</cx:f>
              <cx:v>North</cx:v>
            </cx:txData>
          </cx:tx>
          <cx:spPr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7A5AC213-75E8-470B-9864-768019C8376E}">
          <cx:tx>
            <cx:txData>
              <cx:f>'Soil summary'!$M$2</cx:f>
              <cx:v>Northeast</cx:v>
            </cx:txData>
          </cx:tx>
          <cx:spPr>
            <a:ln w="19050">
              <a:solidFill>
                <a:schemeClr val="tx1"/>
              </a:solidFill>
            </a:ln>
          </cx:spPr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39B2E661-265F-486D-9525-E39659D61A91}">
          <cx:tx>
            <cx:txData>
              <cx:f>'Soil summary'!$N$2</cx:f>
              <cx:v>Northwest</cx:v>
            </cx:txData>
          </cx:tx>
          <cx:spPr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cx:spPr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E6897632-BCC9-47C1-9A48-A8EBECBB0D86}">
          <cx:tx>
            <cx:txData>
              <cx:f>'Soil summary'!$O$2</cx:f>
              <cx:v>South</cx:v>
            </cx:txData>
          </cx:tx>
          <cx:spPr>
            <a:ln w="19050">
              <a:solidFill>
                <a:schemeClr val="accent1">
                  <a:lumMod val="50000"/>
                </a:schemeClr>
              </a:solidFill>
            </a:ln>
          </cx:spPr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F8D5DB64-F37A-435C-9191-F6CDAD8C489B}">
          <cx:tx>
            <cx:txData>
              <cx:f>'Soil summary'!$P$2</cx:f>
              <cx:v>Southeast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cx:spPr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BB2F1D3E-51C3-4990-B8CC-22DDED6E9FA7}">
          <cx:tx>
            <cx:txData>
              <cx:f>'Soil summary'!$Q$2</cx:f>
              <cx:v>Southwest</cx:v>
            </cx:txData>
          </cx:tx>
          <cx:spPr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cx:spPr>
          <cx:dataId val="7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100000001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 baseline="0">
                <a:solidFill>
                  <a:srgbClr val="595959"/>
                </a:solidFill>
                <a:latin typeface="Tahom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baseline="0">
              <a:latin typeface="Tahoma" panose="020B0604030504040204" pitchFamily="34" charset="0"/>
            </a:endParaRPr>
          </a:p>
        </cx:txPr>
      </cx:axis>
      <cx:axis id="1">
        <cx:valScaling/>
        <cx:tickLabels/>
        <cx:spPr>
          <a:ln w="9525">
            <a:solidFill>
              <a:schemeClr val="tx1"/>
            </a:solidFill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1400" b="0" i="0" baseline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aseline="0">
              <a:solidFill>
                <a:schemeClr val="tx1"/>
              </a:solidFill>
              <a:latin typeface="Tahoma" panose="020B0604030504040204" pitchFamily="34" charset="0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1400" b="0" i="0" baseline="0">
              <a:solidFill>
                <a:schemeClr val="tx1"/>
              </a:solidFill>
              <a:latin typeface="Tahoma" panose="020B060403050404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 sz="1400" baseline="0">
            <a:solidFill>
              <a:schemeClr val="tx1"/>
            </a:solidFill>
            <a:latin typeface="Tahoma" panose="020B0604030504040204" pitchFamily="34" charset="0"/>
          </a:endParaRPr>
        </a:p>
      </cx:txPr>
    </cx:legend>
  </cx:chart>
  <cx:spPr>
    <a:ln w="19050">
      <a:noFill/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'Veg summary'!$A$146:$A$190</cx:f>
        <cx:lvl ptCount="45" formatCode="0.00">
          <cx:pt idx="0">0.19</cx:pt>
          <cx:pt idx="1">0.012699999999999999</cx:pt>
          <cx:pt idx="2">0.0064000000000000003</cx:pt>
          <cx:pt idx="3">0.017000000000000001</cx:pt>
          <cx:pt idx="4">0.016899999999999998</cx:pt>
          <cx:pt idx="5">0.014500000000000001</cx:pt>
          <cx:pt idx="6">0.0095999999999999992</cx:pt>
          <cx:pt idx="7">0.0101</cx:pt>
          <cx:pt idx="8">0.14000000000000001</cx:pt>
          <cx:pt idx="9">0.050000000000000003</cx:pt>
          <cx:pt idx="10">0.017999999999999999</cx:pt>
          <cx:pt idx="11">0.023400000000000001</cx:pt>
        </cx:lvl>
      </cx:numDim>
    </cx:data>
    <cx:data id="1">
      <cx:numDim type="val">
        <cx:f>'Veg summary'!$B$146:$B$190</cx:f>
        <cx:lvl ptCount="45" formatCode="0.00">
          <cx:pt idx="0">0.0043010752688172043</cx:pt>
          <cx:pt idx="1">0.011698924731182796</cx:pt>
          <cx:pt idx="2">0.040000000000000001</cx:pt>
          <cx:pt idx="3">0.0085000000000000006</cx:pt>
          <cx:pt idx="4">0.0057000000000000002</cx:pt>
          <cx:pt idx="5">0.0097000000000000003</cx:pt>
          <cx:pt idx="6">0.0141</cx:pt>
          <cx:pt idx="7">0.0101</cx:pt>
          <cx:pt idx="8">0.0064000000000000003</cx:pt>
          <cx:pt idx="9">0.018200000000000001</cx:pt>
          <cx:pt idx="10">0.0030000000000000001</cx:pt>
          <cx:pt idx="11">0.14999999999999999</cx:pt>
          <cx:pt idx="12">0.011900000000000001</cx:pt>
          <cx:pt idx="13">0.050000000000000003</cx:pt>
          <cx:pt idx="14">0.002</cx:pt>
          <cx:pt idx="15">0.0050000000000000001</cx:pt>
          <cx:pt idx="16">0.002</cx:pt>
          <cx:pt idx="17">0.0030000000000000001</cx:pt>
          <cx:pt idx="18">0.12</cx:pt>
          <cx:pt idx="19">0.17999999999999999</cx:pt>
          <cx:pt idx="20">0.070000000000000007</cx:pt>
          <cx:pt idx="21">0.040000000000000001</cx:pt>
          <cx:pt idx="22">0.050000000000000003</cx:pt>
          <cx:pt idx="23">0.22</cx:pt>
          <cx:pt idx="24">0.059999999999999998</cx:pt>
          <cx:pt idx="25">0.059999999999999998</cx:pt>
          <cx:pt idx="26">0.032000000000000001</cx:pt>
        </cx:lvl>
      </cx:numDim>
    </cx:data>
    <cx:data id="2">
      <cx:numDim type="val">
        <cx:f>'Veg summary'!$C$146:$C$190</cx:f>
        <cx:lvl ptCount="45" formatCode="0.00">
          <cx:pt idx="0">0.25</cx:pt>
          <cx:pt idx="1">0.030645161290322586</cx:pt>
          <cx:pt idx="2">0.083354838709677428</cx:pt>
          <cx:pt idx="3">0.24800000000000005</cx:pt>
          <cx:pt idx="4">0.12</cx:pt>
          <cx:pt idx="5">0.20999999999999999</cx:pt>
          <cx:pt idx="6">0.23000000000000001</cx:pt>
          <cx:pt idx="7">0.02</cx:pt>
          <cx:pt idx="8">0.70999999999999996</cx:pt>
          <cx:pt idx="9">0.0201</cx:pt>
          <cx:pt idx="10">0.0147</cx:pt>
          <cx:pt idx="11">0.022800000000000001</cx:pt>
          <cx:pt idx="12">0.030700000000000002</cx:pt>
          <cx:pt idx="13">0.0167</cx:pt>
          <cx:pt idx="14">0.021499999999999998</cx:pt>
          <cx:pt idx="15">0.0424</cx:pt>
          <cx:pt idx="16">0.040000000000000001</cx:pt>
          <cx:pt idx="17">0.02</cx:pt>
          <cx:pt idx="18">0.035000000000000003</cx:pt>
          <cx:pt idx="19">0.0080000000000000002</cx:pt>
          <cx:pt idx="20">0.0050000000000000001</cx:pt>
          <cx:pt idx="21">0.017999999999999999</cx:pt>
          <cx:pt idx="22">0.0121</cx:pt>
          <cx:pt idx="23">0.0080000000000000002</cx:pt>
          <cx:pt idx="24">0.032099999999999997</cx:pt>
          <cx:pt idx="25">0.0035000000000000001</cx:pt>
          <cx:pt idx="26">0.66000000000000003</cx:pt>
          <cx:pt idx="27">0.39000000000000001</cx:pt>
          <cx:pt idx="28">0.41999999999999998</cx:pt>
          <cx:pt idx="29">0.14000000000000001</cx:pt>
          <cx:pt idx="30">0.29999999999999999</cx:pt>
          <cx:pt idx="31">0.40000000000000002</cx:pt>
          <cx:pt idx="32">0.10000000000000001</cx:pt>
          <cx:pt idx="33">0.0050000000000000001</cx:pt>
          <cx:pt idx="34">0.5</cx:pt>
          <cx:pt idx="35">0.043999999999999997</cx:pt>
          <cx:pt idx="36">0.16</cx:pt>
          <cx:pt idx="37">0.050000000000000003</cx:pt>
          <cx:pt idx="38">0.11</cx:pt>
          <cx:pt idx="39">0.26100000000000001</cx:pt>
          <cx:pt idx="40">0.042999999999999997</cx:pt>
          <cx:pt idx="41">0.085000000000000006</cx:pt>
          <cx:pt idx="42">0.089999999999999997</cx:pt>
          <cx:pt idx="43">0.12</cx:pt>
          <cx:pt idx="44">0.089999999999999997</cx:pt>
        </cx:lvl>
      </cx:numDim>
    </cx:data>
    <cx:data id="3">
      <cx:numDim type="val">
        <cx:f>'Veg summary'!$D$146:$D$190</cx:f>
        <cx:lvl ptCount="45" formatCode="0.00">
          <cx:pt idx="0">0.02</cx:pt>
          <cx:pt idx="1">0.080000000000000002</cx:pt>
          <cx:pt idx="2">0.0079000000000000008</cx:pt>
          <cx:pt idx="3">0.0051000000000000004</cx:pt>
          <cx:pt idx="4">0.0043</cx:pt>
          <cx:pt idx="5">0.0057000000000000002</cx:pt>
          <cx:pt idx="6">0.0047999999999999996</cx:pt>
          <cx:pt idx="7">0.0058999999999999999</cx:pt>
          <cx:pt idx="8">0.0061999999999999998</cx:pt>
          <cx:pt idx="9">0.014</cx:pt>
          <cx:pt idx="10">0.0028999999999999998</cx:pt>
          <cx:pt idx="11">0.012999999999999999</cx:pt>
          <cx:pt idx="12">0.059999999999999998</cx:pt>
          <cx:pt idx="13">0.050000000000000003</cx:pt>
          <cx:pt idx="14">0.080000000000000002</cx:pt>
          <cx:pt idx="15">0.066000000000000003</cx:pt>
        </cx:lvl>
      </cx:numDim>
    </cx:data>
    <cx:data id="4">
      <cx:numDim type="val">
        <cx:f>'Veg summary'!$E$146:$E$190</cx:f>
        <cx:lvl ptCount="45" formatCode="0.00">
          <cx:pt idx="0">0.0096774193548387101</cx:pt>
          <cx:pt idx="1">0.026322580645161291</cx:pt>
          <cx:pt idx="2">0.16</cx:pt>
          <cx:pt idx="3">0.080000000000000002</cx:pt>
          <cx:pt idx="4">0.01</cx:pt>
          <cx:pt idx="5">0.014200000000000001</cx:pt>
          <cx:pt idx="6">0.023300000000000001</cx:pt>
          <cx:pt idx="7">0.019699999999999999</cx:pt>
          <cx:pt idx="8">0.032199999999999999</cx:pt>
          <cx:pt idx="9">0.0126</cx:pt>
          <cx:pt idx="10">0.017399999999999999</cx:pt>
          <cx:pt idx="11">0.0241</cx:pt>
          <cx:pt idx="12">0.02</cx:pt>
          <cx:pt idx="13">0.02</cx:pt>
          <cx:pt idx="14">0.0117</cx:pt>
          <cx:pt idx="15">0.0183</cx:pt>
          <cx:pt idx="16">0.0030000000000000001</cx:pt>
          <cx:pt idx="17">0.66000000000000003</cx:pt>
          <cx:pt idx="18">0.56999999999999995</cx:pt>
          <cx:pt idx="19">0.040000000000000001</cx:pt>
          <cx:pt idx="20">0.082000000000000003</cx:pt>
          <cx:pt idx="21">0.68000000000000005</cx:pt>
          <cx:pt idx="22">0.12</cx:pt>
          <cx:pt idx="23">0.11</cx:pt>
        </cx:lvl>
      </cx:numDim>
    </cx:data>
    <cx:data id="5">
      <cx:numDim type="val">
        <cx:f>'Veg summary'!$F$146:$F$190</cx:f>
        <cx:lvl ptCount="45" formatCode="0.00">
          <cx:pt idx="0">0.0183</cx:pt>
          <cx:pt idx="1">0.0060000000000000001</cx:pt>
          <cx:pt idx="2">0.040000000000000001</cx:pt>
          <cx:pt idx="3">0.10000000000000001</cx:pt>
          <cx:pt idx="4">0.0058999999999999999</cx:pt>
          <cx:pt idx="5">0.40000000000000002</cx:pt>
          <cx:pt idx="6">0.035000000000000003</cx:pt>
          <cx:pt idx="7">0.065000000000000002</cx:pt>
          <cx:pt idx="8">0.084000000000000005</cx:pt>
          <cx:pt idx="9">0.20000000000000001</cx:pt>
          <cx:pt idx="10">0.17999999999999999</cx:pt>
        </cx:lvl>
      </cx:numDim>
    </cx:data>
    <cx:data id="6">
      <cx:numDim type="val">
        <cx:f>'Veg summary'!$G$146:$G$190</cx:f>
        <cx:lvl ptCount="45" formatCode="0.00">
          <cx:pt idx="0">0.01</cx:pt>
          <cx:pt idx="1">0.0094999999999999998</cx:pt>
          <cx:pt idx="2">0.10000000000000001</cx:pt>
        </cx:lvl>
      </cx:numDim>
    </cx:data>
  </cx:chartData>
  <cx:chart>
    <cx:title pos="t" align="ctr" overlay="0">
      <cx:tx>
        <cx:txData>
          <cx:v>Concentration of Cd in different types of vegetables (in mg/kg)</cx:v>
        </cx:txData>
      </cx:tx>
      <cx:txPr>
        <a:bodyPr vertOverflow="overflow" horzOverflow="overflow" wrap="square" lIns="0" tIns="0" rIns="0" bIns="0"/>
        <a:lstStyle/>
        <a:p>
          <a:pPr algn="ctr" rtl="0">
            <a:defRPr sz="1600" b="0" i="0" baseline="0">
              <a:solidFill>
                <a:srgbClr val="595959"/>
              </a:solidFill>
              <a:latin typeface="Tahoma" panose="020B060403050404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r>
            <a:rPr lang="en-US" sz="1600" b="1" u="sng" baseline="0">
              <a:latin typeface="Tahoma" panose="020B0604030504040204" pitchFamily="34" charset="0"/>
            </a:rPr>
            <a:t>Concentration of Cd in different types of vegetables (in mg/kg)</a:t>
          </a:r>
        </a:p>
      </cx:txPr>
    </cx:title>
    <cx:plotArea>
      <cx:plotAreaRegion>
        <cx:plotSurface>
          <cx:spPr>
            <a:ln w="19050">
              <a:solidFill>
                <a:schemeClr val="tx1"/>
              </a:solidFill>
            </a:ln>
          </cx:spPr>
        </cx:plotSurface>
        <cx:series layoutId="boxWhisker" uniqueId="{4681E6F6-09F6-4F9B-BCB5-6FFDEBE4F5F4}">
          <cx:tx>
            <cx:txData>
              <cx:f>'Veg summary'!$A$145</cx:f>
              <cx:v>Bulb</cx:v>
            </cx:txData>
          </cx:tx>
          <cx:spPr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D3381227-79EB-4AE1-BDA8-4F22EF9438D9}">
          <cx:tx>
            <cx:txData>
              <cx:f>'Veg summary'!$B$145</cx:f>
              <cx:v>Fruit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2CCA909D-1C06-4B0B-B92A-ACDBAF75A849}">
          <cx:tx>
            <cx:txData>
              <cx:f>'Veg summary'!$C$145</cx:f>
              <cx:v>Leafy</cx:v>
            </cx:txData>
          </cx:tx>
          <cx:spPr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4BC9A236-C800-4B0E-A056-865BBA9ABE3E}">
          <cx:tx>
            <cx:txData>
              <cx:f>'Veg summary'!$D$145</cx:f>
              <cx:v>Legume</cx:v>
            </cx:txData>
          </cx:tx>
          <cx:spPr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cx:spPr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092D7725-EA99-4987-B905-FF66AAACEEC8}">
          <cx:tx>
            <cx:txData>
              <cx:f>'Veg summary'!$E$145</cx:f>
              <cx:v> Root</cx:v>
            </cx:txData>
          </cx:tx>
          <cx:spPr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cx:spPr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2D4E9650-6457-4DD8-ADA3-FD1C46861DB8}">
          <cx:tx>
            <cx:txData>
              <cx:f>'Veg summary'!$F$145</cx:f>
              <cx:v>Stem</cx:v>
            </cx:txData>
          </cx:tx>
          <cx:spPr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cx:spPr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559DB16A-5EDF-47EE-B87E-D947CD5CF85D}">
          <cx:tx>
            <cx:txData>
              <cx:f>'Veg summary'!$G$145</cx:f>
              <cx:v>Tuber</cx:v>
            </cx:txData>
          </cx:tx>
          <cx:spPr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cx:spPr>
          <cx:dataId val="6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100000001"/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 i="0" baseline="0">
                <a:solidFill>
                  <a:srgbClr val="595959"/>
                </a:solidFill>
                <a:latin typeface="Tahom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 baseline="0">
              <a:latin typeface="Tahoma" panose="020B0604030504040204" pitchFamily="34" charset="0"/>
            </a:endParaRPr>
          </a:p>
        </cx:txPr>
      </cx:axis>
      <cx:axis id="1">
        <cx:valScaling/>
        <cx:tickLabels/>
        <cx:spPr>
          <a:ln w="9525">
            <a:solidFill>
              <a:schemeClr val="tx1"/>
            </a:solidFill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1600" b="0" i="0" baseline="0">
                <a:solidFill>
                  <a:srgbClr val="595959"/>
                </a:solidFill>
                <a:latin typeface="Tahom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 baseline="0">
              <a:latin typeface="Tahoma" panose="020B0604030504040204" pitchFamily="34" charset="0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1800" b="0" i="0" baseline="0">
              <a:solidFill>
                <a:srgbClr val="595959"/>
              </a:solidFill>
              <a:latin typeface="Tahoma" panose="020B060403050404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 sz="1800" baseline="0">
            <a:latin typeface="Tahoma" panose="020B0604030504040204" pitchFamily="34" charset="0"/>
          </a:endParaRPr>
        </a:p>
      </cx:txPr>
    </cx:legend>
  </cx:chart>
  <cx:spPr>
    <a:ln w="19050">
      <a:noFill/>
    </a:ln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Threshold!$J$3:$J$11</cx:f>
        <cx:lvl ptCount="9" formatCode="General">
          <cx:pt idx="0">0.81399999999999995</cx:pt>
          <cx:pt idx="1">0.749</cx:pt>
          <cx:pt idx="2">0.45400000000000001</cx:pt>
          <cx:pt idx="3">0.45500000000000002</cx:pt>
          <cx:pt idx="4">0.629</cx:pt>
        </cx:lvl>
      </cx:numDim>
    </cx:data>
    <cx:data id="1">
      <cx:numDim type="val">
        <cx:f>Threshold!$K$3:$K$11</cx:f>
        <cx:lvl ptCount="9" formatCode="General">
          <cx:pt idx="0">3.8279569892473124</cx:pt>
          <cx:pt idx="1">1.5107526881720432</cx:pt>
          <cx:pt idx="2">0.72043010752688186</cx:pt>
          <cx:pt idx="3">0.435</cx:pt>
        </cx:lvl>
      </cx:numDim>
    </cx:data>
    <cx:data id="2">
      <cx:numDim type="val">
        <cx:f>Threshold!$L$3:$L$11</cx:f>
        <cx:lvl ptCount="9" formatCode="General">
          <cx:pt idx="0">0.66900000000000004</cx:pt>
          <cx:pt idx="1">0.66700000000000004</cx:pt>
        </cx:lvl>
      </cx:numDim>
    </cx:data>
    <cx:data id="3">
      <cx:numDim type="val">
        <cx:f>Threshold!$M$3:$M$11</cx:f>
        <cx:lvl ptCount="9" formatCode="General">
          <cx:pt idx="0">0.54500000000000004</cx:pt>
          <cx:pt idx="1">0.66700000000000004</cx:pt>
          <cx:pt idx="2">0.42499999999999999</cx:pt>
          <cx:pt idx="3">0.96599999999999997</cx:pt>
        </cx:lvl>
      </cx:numDim>
    </cx:data>
    <cx:data id="4">
      <cx:numDim type="val">
        <cx:f>Threshold!$N$3:$N$11</cx:f>
        <cx:lvl ptCount="9" formatCode="General">
          <cx:pt idx="0">0.48399999999999999</cx:pt>
        </cx:lvl>
      </cx:numDim>
    </cx:data>
    <cx:data id="5">
      <cx:numDim type="val">
        <cx:f>Threshold!$O$3:$O$11</cx:f>
        <cx:lvl ptCount="9" formatCode="General">
          <cx:pt idx="0">1.4299999999999999</cx:pt>
          <cx:pt idx="1">0.79900000000000004</cx:pt>
          <cx:pt idx="2">0.38100000000000001</cx:pt>
        </cx:lvl>
      </cx:numDim>
    </cx:data>
    <cx:data id="6">
      <cx:numDim type="val">
        <cx:f>Threshold!$P$3:$P$11</cx:f>
        <cx:lvl ptCount="9" formatCode="General">
          <cx:pt idx="0">0.23999999999999999</cx:pt>
          <cx:pt idx="1">0.13</cx:pt>
          <cx:pt idx="2">0.23000000000000001</cx:pt>
          <cx:pt idx="3">0.32000000000000001</cx:pt>
          <cx:pt idx="4">0.37</cx:pt>
          <cx:pt idx="5">0.25800000000000001</cx:pt>
          <cx:pt idx="6">0.53400000000000003</cx:pt>
          <cx:pt idx="7">1.23</cx:pt>
          <cx:pt idx="8">0.52800000000000002</cx:pt>
        </cx:lvl>
      </cx:numDim>
    </cx:data>
    <cx:data id="7">
      <cx:numDim type="val">
        <cx:f>Threshold!$Q$3:$Q$11</cx:f>
        <cx:lvl ptCount="9" formatCode="General">
          <cx:pt idx="0">0.77000000000000002</cx:pt>
          <cx:pt idx="1">10.41204301075269</cx:pt>
          <cx:pt idx="2">4.1092473118279571</cx:pt>
          <cx:pt idx="3">1.9595698924731184</cx:pt>
          <cx:pt idx="4">0.379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 baseline="0">
                <a:latin typeface="Tahoma" panose="020B0604030504040204" pitchFamily="34" charset="0"/>
              </a:defRPr>
            </a:pPr>
            <a:r>
              <a:rPr lang="en-US" sz="1600" b="1" i="0" u="sng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ahoma" panose="020B0604030504040204" pitchFamily="34" charset="0"/>
              </a:rPr>
              <a:t>Suggested thresholds for soil Cd concentration in different parts of China </a:t>
            </a:r>
            <a:r>
              <a:rPr lang="en-US" sz="16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ahoma" panose="020B0604030504040204" pitchFamily="34" charset="0"/>
              </a:rPr>
              <a:t>(in mg/kg)</a:t>
            </a:r>
          </a:p>
        </cx:rich>
      </cx:tx>
    </cx:title>
    <cx:plotArea>
      <cx:plotAreaRegion>
        <cx:plotSurface>
          <cx:spPr>
            <a:ln w="19050">
              <a:solidFill>
                <a:schemeClr val="tx1"/>
              </a:solidFill>
            </a:ln>
          </cx:spPr>
        </cx:plotSurface>
        <cx:series layoutId="boxWhisker" uniqueId="{9890AC4B-2974-4934-9C02-29DC34BF7B10}">
          <cx:tx>
            <cx:txData>
              <cx:f>Threshold!$J$2</cx:f>
              <cx:v>Central</cx:v>
            </cx:txData>
          </cx:tx>
          <cx:spPr>
            <a:solidFill>
              <a:schemeClr val="accent4"/>
            </a:solidFill>
            <a:ln w="19050">
              <a:solidFill>
                <a:schemeClr val="tx1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8FC148AC-08E6-4C72-8BF8-2F57BE490BB7}">
          <cx:tx>
            <cx:txData>
              <cx:f>Threshold!$K$2</cx:f>
              <cx:v>East</cx:v>
            </cx:txData>
          </cx:tx>
          <cx:spPr>
            <a:solidFill>
              <a:schemeClr val="accent2"/>
            </a:solidFill>
            <a:ln w="19050">
              <a:solidFill>
                <a:schemeClr val="tx1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0F19CA7E-B17B-4CCC-865B-4F2FDCFDB432}">
          <cx:tx>
            <cx:txData>
              <cx:f>Threshold!$L$2</cx:f>
              <cx:v>North</cx:v>
            </cx:txData>
          </cx:tx>
          <cx:spPr>
            <a:solidFill>
              <a:schemeClr val="tx2"/>
            </a:solidFill>
            <a:ln w="19050">
              <a:solidFill>
                <a:schemeClr val="tx1"/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C425EF1C-913B-4DD1-8012-B8D160E5EB3E}">
          <cx:tx>
            <cx:txData>
              <cx:f>Threshold!$M$2</cx:f>
              <cx:v>Northeast</cx:v>
            </cx:txData>
          </cx:tx>
          <cx:spPr>
            <a:solidFill>
              <a:schemeClr val="accent4">
                <a:lumMod val="50000"/>
              </a:schemeClr>
            </a:solidFill>
            <a:ln w="19050">
              <a:solidFill>
                <a:schemeClr val="tx1"/>
              </a:solidFill>
            </a:ln>
          </cx:spPr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C303D2D6-2BE4-44BE-B8C1-58E23CCC25AC}">
          <cx:tx>
            <cx:txData>
              <cx:f>Threshold!$N$2</cx:f>
              <cx:v>Northwest</cx:v>
            </cx:txData>
          </cx:tx>
          <cx:spPr>
            <a:solidFill>
              <a:schemeClr val="accent5"/>
            </a:solidFill>
            <a:ln w="19050">
              <a:solidFill>
                <a:schemeClr val="tx1"/>
              </a:solidFill>
            </a:ln>
          </cx:spPr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25415DE2-A999-4CC6-BD17-5FC0C3FF341F}">
          <cx:tx>
            <cx:txData>
              <cx:f>Threshold!$O$2</cx:f>
              <cx:v>South</cx:v>
            </cx:txData>
          </cx:tx>
          <cx:spPr>
            <a:solidFill>
              <a:schemeClr val="accent6"/>
            </a:solidFill>
            <a:ln w="19050">
              <a:solidFill>
                <a:schemeClr val="tx1"/>
              </a:solidFill>
            </a:ln>
          </cx:spPr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39886829-8766-4EED-8AC0-AA5D520634D2}">
          <cx:tx>
            <cx:txData>
              <cx:f>Threshold!$P$2</cx:f>
              <cx:v>Southeast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cx:spPr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BC84005F-90BB-45E2-8784-1E17374916F1}">
          <cx:tx>
            <cx:txData>
              <cx:f>Threshold!$Q$2</cx:f>
              <cx:v>Southwest</cx:v>
            </cx:txData>
          </cx:tx>
          <cx:spPr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cx:spPr>
          <cx:dataId val="7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100000001"/>
        <cx:tickLabels/>
        <cx:txPr>
          <a:bodyPr vertOverflow="overflow" horzOverflow="overflow" wrap="square" lIns="0" tIns="0" rIns="0" bIns="0"/>
          <a:lstStyle/>
          <a:p>
            <a:pPr algn="ctr" rtl="0">
              <a:defRPr sz="1100" b="0" i="0" baseline="0">
                <a:solidFill>
                  <a:srgbClr val="595959"/>
                </a:solidFill>
                <a:latin typeface="Tahom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100" baseline="0">
              <a:latin typeface="Tahoma" panose="020B0604030504040204" pitchFamily="34" charset="0"/>
            </a:endParaRPr>
          </a:p>
        </cx:txPr>
      </cx:axis>
      <cx:axis id="1">
        <cx:valScaling/>
        <cx:tickLabels/>
        <cx:spPr>
          <a:ln w="9525">
            <a:solidFill>
              <a:schemeClr val="tx1"/>
            </a:solidFill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1400" b="0" i="0" baseline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aseline="0">
              <a:solidFill>
                <a:schemeClr val="tx1"/>
              </a:solidFill>
              <a:latin typeface="Tahoma" panose="020B0604030504040204" pitchFamily="34" charset="0"/>
            </a:endParaRPr>
          </a:p>
        </cx:txPr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500" baseline="0">
              <a:solidFill>
                <a:schemeClr val="tx1"/>
              </a:solidFill>
              <a:latin typeface="Tahoma" panose="020B0604030504040204" pitchFamily="34" charset="0"/>
            </a:defRPr>
          </a:pPr>
          <a:endParaRPr lang="en-US" sz="1500" b="0" i="0" u="none" strike="noStrike" baseline="0">
            <a:solidFill>
              <a:schemeClr val="tx1"/>
            </a:solidFill>
            <a:latin typeface="Tahoma" panose="020B0604030504040204" pitchFamily="34" charset="0"/>
          </a:endParaRPr>
        </a:p>
      </cx:txPr>
    </cx:legend>
  </cx:chart>
  <cx:spPr>
    <a:ln w="19050">
      <a:noFill/>
    </a:ln>
  </cx:spPr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'Soil summary'!$J$3:$J$20</cx:f>
        <cx:lvl ptCount="18" formatCode="General">
          <cx:pt idx="0">3.7999999999999998</cx:pt>
          <cx:pt idx="1">3.7999999999999998</cx:pt>
          <cx:pt idx="2">1.72</cx:pt>
          <cx:pt idx="3">1.3799999999999999</cx:pt>
          <cx:pt idx="4">1.3799999999999999</cx:pt>
          <cx:pt idx="5">1.3400000000000001</cx:pt>
          <cx:pt idx="6">1.3400000000000001</cx:pt>
          <cx:pt idx="7">1.1000000000000001</cx:pt>
          <cx:pt idx="8">1.1000000000000001</cx:pt>
          <cx:pt idx="9">1.0189999999999999</cx:pt>
          <cx:pt idx="10">0.51300000000000001</cx:pt>
          <cx:pt idx="11">0.45000000000000001</cx:pt>
          <cx:pt idx="12">0.45000000000000001</cx:pt>
          <cx:pt idx="13">0.40000000000000002</cx:pt>
          <cx:pt idx="14">0.40000000000000002</cx:pt>
          <cx:pt idx="15">0.193</cx:pt>
          <cx:pt idx="16">0.16900000000000001</cx:pt>
          <cx:pt idx="17">0.067000000000000004</cx:pt>
        </cx:lvl>
      </cx:numDim>
    </cx:data>
    <cx:data id="1">
      <cx:numDim type="val">
        <cx:f>'Soil summary'!$K$3:$K$20</cx:f>
        <cx:lvl ptCount="18" formatCode="General">
          <cx:pt idx="0">1.514</cx:pt>
          <cx:pt idx="1">0.96999999999999997</cx:pt>
          <cx:pt idx="2">0.96999999999999997</cx:pt>
          <cx:pt idx="3">0.96999999999999997</cx:pt>
          <cx:pt idx="4">0.83999999999999997</cx:pt>
          <cx:pt idx="5">0.753</cx:pt>
          <cx:pt idx="6">0.28999999999999998</cx:pt>
          <cx:pt idx="7">0.28999999999999998</cx:pt>
          <cx:pt idx="8">0.22909090909090907</cx:pt>
          <cx:pt idx="9">0.20999999999999999</cx:pt>
          <cx:pt idx="10">0.19600000000000001</cx:pt>
          <cx:pt idx="11">0.18136363636363637</cx:pt>
        </cx:lvl>
      </cx:numDim>
    </cx:data>
    <cx:data id="2">
      <cx:numDim type="val">
        <cx:f>'Soil summary'!$L$3:$L$20</cx:f>
        <cx:lvl ptCount="18" formatCode="General">
          <cx:pt idx="0">0.112</cx:pt>
          <cx:pt idx="1">0.072999999999999995</cx:pt>
        </cx:lvl>
      </cx:numDim>
    </cx:data>
    <cx:data id="3">
      <cx:numDim type="val">
        <cx:f>'Soil summary'!$M$3:$M$20</cx:f>
        <cx:lvl ptCount="18" formatCode="General">
          <cx:pt idx="0">2.1200000000000001</cx:pt>
          <cx:pt idx="1">1.0700000000000001</cx:pt>
          <cx:pt idx="2">1.0700000000000001</cx:pt>
          <cx:pt idx="3">0.20000000000000001</cx:pt>
          <cx:pt idx="4">0.14399999999999999</cx:pt>
          <cx:pt idx="5">0.078</cx:pt>
          <cx:pt idx="6">0.047</cx:pt>
        </cx:lvl>
      </cx:numDim>
    </cx:data>
    <cx:data id="4">
      <cx:numDim type="val">
        <cx:f>'Soil summary'!$N$3:$N$20</cx:f>
        <cx:lvl ptCount="18" formatCode="General">
          <cx:pt idx="0">0.26000000000000001</cx:pt>
          <cx:pt idx="1">0.15490000000000001</cx:pt>
        </cx:lvl>
      </cx:numDim>
    </cx:data>
    <cx:data id="5">
      <cx:numDim type="val">
        <cx:f>'Soil summary'!$O$3:$O$20</cx:f>
        <cx:lvl ptCount="18" formatCode="General">
          <cx:pt idx="0">2.1400000000000001</cx:pt>
          <cx:pt idx="1">1.8</cx:pt>
          <cx:pt idx="2">1.8</cx:pt>
          <cx:pt idx="3">1</cx:pt>
          <cx:pt idx="4">1</cx:pt>
          <cx:pt idx="5">1</cx:pt>
          <cx:pt idx="6">0.56000000000000005</cx:pt>
          <cx:pt idx="7">0.56000000000000005</cx:pt>
          <cx:pt idx="8">0.56000000000000005</cx:pt>
          <cx:pt idx="9">0.56000000000000005</cx:pt>
          <cx:pt idx="10">0.27000000000000002</cx:pt>
          <cx:pt idx="11">0.27000000000000002</cx:pt>
          <cx:pt idx="12">0.27000000000000002</cx:pt>
          <cx:pt idx="13">0.27000000000000002</cx:pt>
          <cx:pt idx="14">0.27000000000000002</cx:pt>
          <cx:pt idx="15">1.462</cx:pt>
          <cx:pt idx="16">0.313</cx:pt>
        </cx:lvl>
      </cx:numDim>
    </cx:data>
    <cx:data id="6">
      <cx:numDim type="val">
        <cx:f>'Soil summary'!$P$3:$P$20</cx:f>
        <cx:lvl ptCount="18" formatCode="General">
          <cx:pt idx="0">2.0299999999999998</cx:pt>
          <cx:pt idx="1">2.0299999999999998</cx:pt>
          <cx:pt idx="2">1.0800000000000001</cx:pt>
          <cx:pt idx="3">0.376</cx:pt>
          <cx:pt idx="4">0.20699999999999999</cx:pt>
          <cx:pt idx="5">0.17499999999999999</cx:pt>
          <cx:pt idx="6">0.12</cx:pt>
        </cx:lvl>
      </cx:numDim>
    </cx:data>
    <cx:data id="7">
      <cx:numDim type="val">
        <cx:f>'Soil summary'!$Q$3:$Q$20</cx:f>
        <cx:lvl ptCount="18" formatCode="General">
          <cx:pt idx="0">2.5499999999999998</cx:pt>
          <cx:pt idx="1">1.121</cx:pt>
          <cx:pt idx="2">0.98999999999999999</cx:pt>
          <cx:pt idx="3">0.98999999999999999</cx:pt>
          <cx:pt idx="4">0.98999999999999999</cx:pt>
          <cx:pt idx="5">0.70999999999999996</cx:pt>
          <cx:pt idx="6">0.46999999999999997</cx:pt>
          <cx:pt idx="7">0.44727272727272721</cx:pt>
          <cx:pt idx="8">0.42999999999999999</cx:pt>
          <cx:pt idx="9">0.40999999999999992</cx:pt>
          <cx:pt idx="10">0.40000000000000002</cx:pt>
          <cx:pt idx="11">0.40000000000000002</cx:pt>
          <cx:pt idx="12">0.40000000000000002</cx:pt>
          <cx:pt idx="13">0.35409090909090907</cx:pt>
          <cx:pt idx="14">0.20000000000000001</cx:pt>
          <cx:pt idx="15">0.20000000000000001</cx:pt>
          <cx:pt idx="16">0.20000000000000001</cx:pt>
        </cx:lvl>
      </cx:numDim>
    </cx:data>
  </cx:chartData>
  <cx:chart>
    <cx:title pos="t" align="ctr" overlay="0">
      <cx:tx>
        <cx:txData>
          <cx:v>Concentration of Cd in soils in different parts of China (in mg/kg)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aseline="0">
              <a:latin typeface="Tahoma" panose="020B0604030504040204" pitchFamily="34" charset="0"/>
            </a:defRPr>
          </a:pPr>
          <a:r>
            <a:rPr lang="en-US" sz="1400" b="1" i="0" u="sng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ahoma" panose="020B0604030504040204" pitchFamily="34" charset="0"/>
            </a:rPr>
            <a:t>Concentration of Cd in soils in different parts of China (in mg/kg)</a:t>
          </a:r>
        </a:p>
      </cx:txPr>
    </cx:title>
    <cx:plotArea>
      <cx:plotAreaRegion>
        <cx:plotSurface>
          <cx:spPr>
            <a:ln w="25400">
              <a:solidFill>
                <a:schemeClr val="tx1"/>
              </a:solidFill>
            </a:ln>
          </cx:spPr>
        </cx:plotSurface>
        <cx:series layoutId="boxWhisker" uniqueId="{65A3996B-9EC5-4ED3-809A-E044FBB126CE}">
          <cx:tx>
            <cx:txData>
              <cx:f>'Soil summary'!$J$2</cx:f>
              <cx:v>Central</cx:v>
            </cx:txData>
          </cx:tx>
          <cx:spPr>
            <a:solidFill>
              <a:schemeClr val="bg2"/>
            </a:solidFill>
            <a:ln w="19050">
              <a:solidFill>
                <a:schemeClr val="tx1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131690E1-59A8-404A-8625-D19D51981699}">
          <cx:tx>
            <cx:txData>
              <cx:f>'Soil summary'!$K$2</cx:f>
              <cx:v>East</cx:v>
            </cx:txData>
          </cx:tx>
          <cx:spPr>
            <a:ln w="19050">
              <a:solidFill>
                <a:schemeClr val="tx1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DAFC433B-D1DD-4E12-82DD-68BDECB351EC}">
          <cx:tx>
            <cx:txData>
              <cx:f>'Soil summary'!$L$2</cx:f>
              <cx:v>North</cx:v>
            </cx:txData>
          </cx:tx>
          <cx:spPr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7A5AC213-75E8-470B-9864-768019C8376E}">
          <cx:tx>
            <cx:txData>
              <cx:f>'Soil summary'!$M$2</cx:f>
              <cx:v>Northeast</cx:v>
            </cx:txData>
          </cx:tx>
          <cx:spPr>
            <a:ln w="19050">
              <a:solidFill>
                <a:schemeClr val="tx1"/>
              </a:solidFill>
            </a:ln>
          </cx:spPr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39B2E661-265F-486D-9525-E39659D61A91}">
          <cx:tx>
            <cx:txData>
              <cx:f>'Soil summary'!$N$2</cx:f>
              <cx:v>Northwest</cx:v>
            </cx:txData>
          </cx:tx>
          <cx:spPr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cx:spPr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E6897632-BCC9-47C1-9A48-A8EBECBB0D86}">
          <cx:tx>
            <cx:txData>
              <cx:f>'Soil summary'!$O$2</cx:f>
              <cx:v>South</cx:v>
            </cx:txData>
          </cx:tx>
          <cx:spPr>
            <a:ln w="19050">
              <a:solidFill>
                <a:schemeClr val="accent1">
                  <a:lumMod val="50000"/>
                </a:schemeClr>
              </a:solidFill>
            </a:ln>
          </cx:spPr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F8D5DB64-F37A-435C-9191-F6CDAD8C489B}">
          <cx:tx>
            <cx:txData>
              <cx:f>'Soil summary'!$P$2</cx:f>
              <cx:v>Southeast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cx:spPr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BB2F1D3E-51C3-4990-B8CC-22DDED6E9FA7}">
          <cx:tx>
            <cx:txData>
              <cx:f>'Soil summary'!$Q$2</cx:f>
              <cx:v>Southwest</cx:v>
            </cx:txData>
          </cx:tx>
          <cx:spPr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cx:spPr>
          <cx:dataId val="7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100000001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 baseline="0">
                <a:solidFill>
                  <a:srgbClr val="595959"/>
                </a:solidFill>
                <a:latin typeface="Tahom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baseline="0">
              <a:latin typeface="Tahoma" panose="020B0604030504040204" pitchFamily="34" charset="0"/>
            </a:endParaRPr>
          </a:p>
        </cx:txPr>
      </cx:axis>
      <cx:axis id="1">
        <cx:valScaling/>
        <cx:tickLabels/>
        <cx:spPr>
          <a:ln w="9525">
            <a:solidFill>
              <a:schemeClr val="tx1"/>
            </a:solidFill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1400" b="0" i="0" baseline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400" baseline="0">
              <a:solidFill>
                <a:schemeClr val="tx1"/>
              </a:solidFill>
              <a:latin typeface="Tahoma" panose="020B0604030504040204" pitchFamily="34" charset="0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1400" b="0" i="0" baseline="0">
              <a:solidFill>
                <a:schemeClr val="tx1"/>
              </a:solidFill>
              <a:latin typeface="Tahoma" panose="020B060403050404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 sz="1400" baseline="0">
            <a:solidFill>
              <a:schemeClr val="tx1"/>
            </a:solidFill>
            <a:latin typeface="Tahoma" panose="020B0604030504040204" pitchFamily="34" charset="0"/>
          </a:endParaRPr>
        </a:p>
      </cx:txPr>
    </cx:legend>
  </cx:chart>
  <cx:spPr>
    <a:ln w="19050"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6E021-B5B7-49DA-BC2F-22708A81C23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F345B-9FA3-4B01-87F8-C061407E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79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109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098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311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101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63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202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85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539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560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3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04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488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530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07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34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86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75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91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9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63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345B-9FA3-4B01-87F8-C061407E4F3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6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1098-C144-45FB-90EC-5E3D53308913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DDDB-397A-4168-B4F9-0CD405670DC2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5B-4E42-4625-84BB-C4F357F51679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8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D1A5-644D-41CF-9807-94FE6AA8C55B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7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12B1-C0E3-470A-AD9A-85A07C79BF81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2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BEB-0CAE-4368-9451-55AD290C1CF8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5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16B4-4951-4502-A297-0D3415D8C6B6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94F0-E042-4D74-A993-EDCAF8C4CD7A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07F7-E45B-40B1-9BF3-01E21CE0A41C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0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4EC3-A3B6-46EE-993F-C164F4FB22FF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C99-2421-45EB-90C1-DF34E96E2D70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984F-42E6-4B45-B57B-5D8DFBBA8720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14/relationships/chartEx" Target="../charts/chartEx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14/relationships/chartEx" Target="../charts/chartEx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14/relationships/chartEx" Target="../charts/chartEx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microsoft.com/office/2014/relationships/chartEx" Target="../charts/chartEx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odsystemsdashboard.org/indicators/supply-of-vegetables/map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174A7588-80ED-47E8-9910-32FC78C78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9245"/>
            <a:ext cx="9144000" cy="76478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Verdana Pro Black" panose="020B0A04030504040204" pitchFamily="34" charset="0"/>
                <a:cs typeface="Calibri Light"/>
              </a:rPr>
              <a:t>GEOG 530: Global Land and Water 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02795"/>
            <a:ext cx="12192000" cy="517405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Impacts of Cadmium-related soil pollution on vegetable production in China: A meta-analysis</a:t>
            </a:r>
          </a:p>
          <a:p>
            <a:endParaRPr lang="en-US" sz="3200" dirty="0">
              <a:latin typeface="Arial Nova"/>
              <a:cs typeface="Calibri"/>
            </a:endParaRPr>
          </a:p>
          <a:p>
            <a:r>
              <a:rPr lang="en-US" sz="3200" dirty="0">
                <a:latin typeface="Arial Nova"/>
                <a:cs typeface="Calibri"/>
              </a:rPr>
              <a:t>Malolan R</a:t>
            </a:r>
          </a:p>
          <a:p>
            <a:r>
              <a:rPr lang="en-US" sz="3200" dirty="0">
                <a:latin typeface="Arial Nova"/>
                <a:cs typeface="Calibri"/>
              </a:rPr>
              <a:t>261014344</a:t>
            </a:r>
            <a:br>
              <a:rPr lang="en-US" sz="3200" dirty="0">
                <a:latin typeface="Arial Nova"/>
                <a:cs typeface="Calibri"/>
              </a:rPr>
            </a:br>
            <a:r>
              <a:rPr lang="en-US" sz="3200" dirty="0">
                <a:latin typeface="Arial Nova"/>
                <a:cs typeface="Calibri"/>
              </a:rPr>
              <a:t>MASc Bioresource Engineering: Environmental Engineering</a:t>
            </a:r>
          </a:p>
        </p:txBody>
      </p:sp>
    </p:spTree>
    <p:extLst>
      <p:ext uri="{BB962C8B-B14F-4D97-AF65-F5344CB8AC3E}">
        <p14:creationId xmlns:p14="http://schemas.microsoft.com/office/powerpoint/2010/main" val="418872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2473007"/>
            <a:ext cx="10515600" cy="853406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</p:spTree>
    <p:extLst>
      <p:ext uri="{BB962C8B-B14F-4D97-AF65-F5344CB8AC3E}">
        <p14:creationId xmlns:p14="http://schemas.microsoft.com/office/powerpoint/2010/main" val="226452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53000"/>
            <a:ext cx="10515600" cy="85340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of data points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8E4F57-785A-F338-95C4-7D8E24EFDF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293574"/>
              </p:ext>
            </p:extLst>
          </p:nvPr>
        </p:nvGraphicFramePr>
        <p:xfrm>
          <a:off x="389107" y="1429966"/>
          <a:ext cx="5645717" cy="413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ED8D9D2-7A53-CFCC-79A2-2B1B56785A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084576"/>
              </p:ext>
            </p:extLst>
          </p:nvPr>
        </p:nvGraphicFramePr>
        <p:xfrm>
          <a:off x="6245157" y="1429966"/>
          <a:ext cx="5645717" cy="413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1860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53000"/>
            <a:ext cx="10515600" cy="85340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Cadmium in Soil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F4982C-675E-0A8B-4B0D-09C2484AC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48772"/>
              </p:ext>
            </p:extLst>
          </p:nvPr>
        </p:nvGraphicFramePr>
        <p:xfrm>
          <a:off x="6856160" y="1284642"/>
          <a:ext cx="4736400" cy="42887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78800">
                  <a:extLst>
                    <a:ext uri="{9D8B030D-6E8A-4147-A177-3AD203B41FA5}">
                      <a16:colId xmlns:a16="http://schemas.microsoft.com/office/drawing/2014/main" val="2094694129"/>
                    </a:ext>
                  </a:extLst>
                </a:gridCol>
                <a:gridCol w="1578800">
                  <a:extLst>
                    <a:ext uri="{9D8B030D-6E8A-4147-A177-3AD203B41FA5}">
                      <a16:colId xmlns:a16="http://schemas.microsoft.com/office/drawing/2014/main" val="3736268927"/>
                    </a:ext>
                  </a:extLst>
                </a:gridCol>
                <a:gridCol w="1578800">
                  <a:extLst>
                    <a:ext uri="{9D8B030D-6E8A-4147-A177-3AD203B41FA5}">
                      <a16:colId xmlns:a16="http://schemas.microsoft.com/office/drawing/2014/main" val="2976690783"/>
                    </a:ext>
                  </a:extLst>
                </a:gridCol>
              </a:tblGrid>
              <a:tr h="8452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Median Cd concentration (mg/kg)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Mean Cd concentration (mg/kg)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8697781"/>
                  </a:ext>
                </a:extLst>
              </a:tr>
              <a:tr h="360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Central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68827"/>
                  </a:ext>
                </a:extLst>
              </a:tr>
              <a:tr h="360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0519185"/>
                  </a:ext>
                </a:extLst>
              </a:tr>
              <a:tr h="360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North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1361783"/>
                  </a:ext>
                </a:extLst>
              </a:tr>
              <a:tr h="360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Northeast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3857045"/>
                  </a:ext>
                </a:extLst>
              </a:tr>
              <a:tr h="349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Northwest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7583991"/>
                  </a:ext>
                </a:extLst>
              </a:tr>
              <a:tr h="360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South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6964435"/>
                  </a:ext>
                </a:extLst>
              </a:tr>
              <a:tr h="360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Southeast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0.86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5698259"/>
                  </a:ext>
                </a:extLst>
              </a:tr>
              <a:tr h="322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Southwest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9055441"/>
                  </a:ext>
                </a:extLst>
              </a:tr>
              <a:tr h="29170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8209117"/>
                  </a:ext>
                </a:extLst>
              </a:tr>
              <a:tr h="317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Overall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20122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FD7380A4-1630-C016-2D34-EA2E977CD0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84991280"/>
                  </p:ext>
                </p:extLst>
              </p:nvPr>
            </p:nvGraphicFramePr>
            <p:xfrm>
              <a:off x="700391" y="1284642"/>
              <a:ext cx="5865779" cy="45580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3" name="Chart 12">
                <a:extLst>
                  <a:ext uri="{FF2B5EF4-FFF2-40B4-BE49-F238E27FC236}">
                    <a16:creationId xmlns:a16="http://schemas.microsoft.com/office/drawing/2014/main" id="{FD7380A4-1630-C016-2D34-EA2E977CD0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391" y="1284642"/>
                <a:ext cx="5865779" cy="455801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651E128-4DE7-D931-2741-3B3C11715B43}"/>
              </a:ext>
            </a:extLst>
          </p:cNvPr>
          <p:cNvSpPr txBox="1"/>
          <p:nvPr/>
        </p:nvSpPr>
        <p:spPr>
          <a:xfrm>
            <a:off x="521618" y="5920301"/>
            <a:ext cx="765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Mean 							Upper limit of box = 75</a:t>
            </a:r>
            <a:r>
              <a:rPr lang="en-US" sz="12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percentile                                              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Horizontal line inside the box = Median			Lower limit of box = 25</a:t>
            </a:r>
            <a:r>
              <a:rPr lang="en-US" sz="12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percentile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Vertical lines = Theoretical maximum and minimum based on data distribution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Dots outside the box = Outliers</a:t>
            </a:r>
          </a:p>
        </p:txBody>
      </p:sp>
    </p:spTree>
    <p:extLst>
      <p:ext uri="{BB962C8B-B14F-4D97-AF65-F5344CB8AC3E}">
        <p14:creationId xmlns:p14="http://schemas.microsoft.com/office/powerpoint/2010/main" val="260140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53000"/>
            <a:ext cx="10515600" cy="85340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Cadmium in Vegetables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C51003F-5D07-1883-30F7-895ADD7D6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93553"/>
              </p:ext>
            </p:extLst>
          </p:nvPr>
        </p:nvGraphicFramePr>
        <p:xfrm>
          <a:off x="6857999" y="1506406"/>
          <a:ext cx="4834647" cy="41301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68856">
                  <a:extLst>
                    <a:ext uri="{9D8B030D-6E8A-4147-A177-3AD203B41FA5}">
                      <a16:colId xmlns:a16="http://schemas.microsoft.com/office/drawing/2014/main" val="387843387"/>
                    </a:ext>
                  </a:extLst>
                </a:gridCol>
                <a:gridCol w="1823979">
                  <a:extLst>
                    <a:ext uri="{9D8B030D-6E8A-4147-A177-3AD203B41FA5}">
                      <a16:colId xmlns:a16="http://schemas.microsoft.com/office/drawing/2014/main" val="1165967208"/>
                    </a:ext>
                  </a:extLst>
                </a:gridCol>
                <a:gridCol w="1741812">
                  <a:extLst>
                    <a:ext uri="{9D8B030D-6E8A-4147-A177-3AD203B41FA5}">
                      <a16:colId xmlns:a16="http://schemas.microsoft.com/office/drawing/2014/main" val="3892689666"/>
                    </a:ext>
                  </a:extLst>
                </a:gridCol>
              </a:tblGrid>
              <a:tr h="992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Vegetable 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Median Cd concentration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(mg/kg)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Mean Cd concentration (mg/kg)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0404214"/>
                  </a:ext>
                </a:extLst>
              </a:tr>
              <a:tr h="309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Bulb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4981644"/>
                  </a:ext>
                </a:extLst>
              </a:tr>
              <a:tr h="303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Fruit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0573467"/>
                  </a:ext>
                </a:extLst>
              </a:tr>
              <a:tr h="323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Leafy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192870"/>
                  </a:ext>
                </a:extLst>
              </a:tr>
              <a:tr h="332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Legume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3055317"/>
                  </a:ext>
                </a:extLst>
              </a:tr>
              <a:tr h="349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792457"/>
                  </a:ext>
                </a:extLst>
              </a:tr>
              <a:tr h="393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6687270"/>
                  </a:ext>
                </a:extLst>
              </a:tr>
              <a:tr h="361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2000006"/>
                  </a:ext>
                </a:extLst>
              </a:tr>
              <a:tr h="28315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8015046"/>
                  </a:ext>
                </a:extLst>
              </a:tr>
              <a:tr h="480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Overall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686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85467ACB-257A-AA22-85BF-FCE45C70EA5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57824058"/>
                  </p:ext>
                </p:extLst>
              </p:nvPr>
            </p:nvGraphicFramePr>
            <p:xfrm>
              <a:off x="599440" y="1358180"/>
              <a:ext cx="6034823" cy="44844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26" name="Chart 25">
                <a:extLst>
                  <a:ext uri="{FF2B5EF4-FFF2-40B4-BE49-F238E27FC236}">
                    <a16:creationId xmlns:a16="http://schemas.microsoft.com/office/drawing/2014/main" id="{85467ACB-257A-AA22-85BF-FCE45C70EA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440" y="1358180"/>
                <a:ext cx="6034823" cy="44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15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53000"/>
            <a:ext cx="10515600" cy="85340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62A3E-89E2-1B04-340E-032BCFAC9BAD}"/>
              </a:ext>
            </a:extLst>
          </p:cNvPr>
          <p:cNvSpPr txBox="1"/>
          <p:nvPr/>
        </p:nvSpPr>
        <p:spPr>
          <a:xfrm>
            <a:off x="679098" y="1506406"/>
            <a:ext cx="10583694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Expected pre-analysis outcomes: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should be a correlation between soil cadmium concentration and vegetable cadmium concentration.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correlation should vary depending upon the type of vegetable. </a:t>
            </a:r>
          </a:p>
          <a:p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papers which have data for </a:t>
            </a:r>
            <a:r>
              <a:rPr lang="en-US" sz="1500" b="1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</a:t>
            </a:r>
            <a:r>
              <a:rPr lang="en-US" sz="1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vegetable and soil concentrations have been considered for this section.</a:t>
            </a:r>
          </a:p>
          <a:p>
            <a:r>
              <a:rPr lang="en-US" sz="1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vegetables types with a sample size of 10 or more were chosen for this section.</a:t>
            </a:r>
          </a:p>
        </p:txBody>
      </p:sp>
    </p:spTree>
    <p:extLst>
      <p:ext uri="{BB962C8B-B14F-4D97-AF65-F5344CB8AC3E}">
        <p14:creationId xmlns:p14="http://schemas.microsoft.com/office/powerpoint/2010/main" val="116377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50117CB-D280-E90D-ECBE-0738998CF2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790625"/>
              </p:ext>
            </p:extLst>
          </p:nvPr>
        </p:nvGraphicFramePr>
        <p:xfrm>
          <a:off x="1653702" y="594359"/>
          <a:ext cx="8463064" cy="517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9573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53000"/>
            <a:ext cx="10515600" cy="85340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Thresholds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62A3E-89E2-1B04-340E-032BCFAC9BAD}"/>
              </a:ext>
            </a:extLst>
          </p:cNvPr>
          <p:cNvSpPr txBox="1"/>
          <p:nvPr/>
        </p:nvSpPr>
        <p:spPr>
          <a:xfrm>
            <a:off x="669370" y="1506406"/>
            <a:ext cx="1058369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Cd concentration of 0.2 mg/kg in vegetables is the maximum allowed in China.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impacted by soil Cd concentration, its pH, its organic matter among other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there is no stipulated standard for soil Cd concentration in China.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to keep in mind that soil Cd concentration is </a:t>
            </a:r>
            <a:r>
              <a:rPr lang="en-US" sz="1500" b="1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sz="1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only determining factor for vegetable Cd concentration.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62AA9-9564-A127-A9AE-C2D4F8F10012}"/>
              </a:ext>
            </a:extLst>
          </p:cNvPr>
          <p:cNvSpPr txBox="1"/>
          <p:nvPr/>
        </p:nvSpPr>
        <p:spPr>
          <a:xfrm>
            <a:off x="741734" y="5842660"/>
            <a:ext cx="6094378" cy="33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(Xiao et al., 2018)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472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1" y="653000"/>
            <a:ext cx="10515600" cy="853406"/>
          </a:xfrm>
        </p:spPr>
        <p:txBody>
          <a:bodyPr>
            <a:normAutofit fontScale="90000"/>
          </a:bodyPr>
          <a:lstStyle/>
          <a:p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Threshold concentrations from studies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1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1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7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1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8E683634-176A-2589-518E-63493CBBF1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500255"/>
                  </p:ext>
                </p:extLst>
              </p:nvPr>
            </p:nvGraphicFramePr>
            <p:xfrm>
              <a:off x="258919" y="1293796"/>
              <a:ext cx="6326708" cy="46414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8E683634-176A-2589-518E-63493CBBF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919" y="1293796"/>
                <a:ext cx="6326708" cy="464140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A2A395-20E9-5D4D-6C13-6487B388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3264"/>
              </p:ext>
            </p:extLst>
          </p:nvPr>
        </p:nvGraphicFramePr>
        <p:xfrm>
          <a:off x="6660689" y="1777496"/>
          <a:ext cx="5272392" cy="37586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7464">
                  <a:extLst>
                    <a:ext uri="{9D8B030D-6E8A-4147-A177-3AD203B41FA5}">
                      <a16:colId xmlns:a16="http://schemas.microsoft.com/office/drawing/2014/main" val="3201906517"/>
                    </a:ext>
                  </a:extLst>
                </a:gridCol>
                <a:gridCol w="1757464">
                  <a:extLst>
                    <a:ext uri="{9D8B030D-6E8A-4147-A177-3AD203B41FA5}">
                      <a16:colId xmlns:a16="http://schemas.microsoft.com/office/drawing/2014/main" val="3963973977"/>
                    </a:ext>
                  </a:extLst>
                </a:gridCol>
                <a:gridCol w="1757464">
                  <a:extLst>
                    <a:ext uri="{9D8B030D-6E8A-4147-A177-3AD203B41FA5}">
                      <a16:colId xmlns:a16="http://schemas.microsoft.com/office/drawing/2014/main" val="3182175990"/>
                    </a:ext>
                  </a:extLst>
                </a:gridCol>
              </a:tblGrid>
              <a:tr h="593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Median Cd threshold in soil (mg/kg)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Mean Cd threshold in soil (mg/kg)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7754933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Central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5381689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East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4790199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North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1110166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Northeast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8615597"/>
                  </a:ext>
                </a:extLst>
              </a:tr>
              <a:tr h="306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Northwest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5903576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South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0.87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5116232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Southeast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3431753"/>
                  </a:ext>
                </a:extLst>
              </a:tr>
              <a:tr h="35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Southwest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1.96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3.53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0290865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6972428"/>
                  </a:ext>
                </a:extLst>
              </a:tr>
              <a:tr h="412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Overall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158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57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53000"/>
            <a:ext cx="10515600" cy="853406"/>
          </a:xfrm>
        </p:spPr>
        <p:txBody>
          <a:bodyPr>
            <a:normAutofit/>
          </a:bodyPr>
          <a:lstStyle/>
          <a:p>
            <a:r>
              <a:rPr lang="en-US" sz="3800" b="1" i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Rewind: </a:t>
            </a:r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Cadmium in Soil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F4982C-675E-0A8B-4B0D-09C2484AC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6390"/>
              </p:ext>
            </p:extLst>
          </p:nvPr>
        </p:nvGraphicFramePr>
        <p:xfrm>
          <a:off x="6856160" y="1284642"/>
          <a:ext cx="4736400" cy="42887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78800">
                  <a:extLst>
                    <a:ext uri="{9D8B030D-6E8A-4147-A177-3AD203B41FA5}">
                      <a16:colId xmlns:a16="http://schemas.microsoft.com/office/drawing/2014/main" val="2094694129"/>
                    </a:ext>
                  </a:extLst>
                </a:gridCol>
                <a:gridCol w="1578800">
                  <a:extLst>
                    <a:ext uri="{9D8B030D-6E8A-4147-A177-3AD203B41FA5}">
                      <a16:colId xmlns:a16="http://schemas.microsoft.com/office/drawing/2014/main" val="3736268927"/>
                    </a:ext>
                  </a:extLst>
                </a:gridCol>
                <a:gridCol w="1578800">
                  <a:extLst>
                    <a:ext uri="{9D8B030D-6E8A-4147-A177-3AD203B41FA5}">
                      <a16:colId xmlns:a16="http://schemas.microsoft.com/office/drawing/2014/main" val="2976690783"/>
                    </a:ext>
                  </a:extLst>
                </a:gridCol>
              </a:tblGrid>
              <a:tr h="8452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Median Cd concentration (mg/kg)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Mean Cd concentration (mg/kg)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8697781"/>
                  </a:ext>
                </a:extLst>
              </a:tr>
              <a:tr h="360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Central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68827"/>
                  </a:ext>
                </a:extLst>
              </a:tr>
              <a:tr h="360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0519185"/>
                  </a:ext>
                </a:extLst>
              </a:tr>
              <a:tr h="360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North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1361783"/>
                  </a:ext>
                </a:extLst>
              </a:tr>
              <a:tr h="360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Northeast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3857045"/>
                  </a:ext>
                </a:extLst>
              </a:tr>
              <a:tr h="349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Northwest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7583991"/>
                  </a:ext>
                </a:extLst>
              </a:tr>
              <a:tr h="360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South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6964435"/>
                  </a:ext>
                </a:extLst>
              </a:tr>
              <a:tr h="360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Southeast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0.86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5698259"/>
                  </a:ext>
                </a:extLst>
              </a:tr>
              <a:tr h="322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Southwest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9055441"/>
                  </a:ext>
                </a:extLst>
              </a:tr>
              <a:tr h="291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Overall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8209117"/>
                  </a:ext>
                </a:extLst>
              </a:tr>
              <a:tr h="317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Threshold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20122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FD7380A4-1630-C016-2D34-EA2E977CD0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16494755"/>
                  </p:ext>
                </p:extLst>
              </p:nvPr>
            </p:nvGraphicFramePr>
            <p:xfrm>
              <a:off x="700391" y="1284642"/>
              <a:ext cx="5865779" cy="45580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3" name="Chart 12">
                <a:extLst>
                  <a:ext uri="{FF2B5EF4-FFF2-40B4-BE49-F238E27FC236}">
                    <a16:creationId xmlns:a16="http://schemas.microsoft.com/office/drawing/2014/main" id="{FD7380A4-1630-C016-2D34-EA2E977CD0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391" y="1284642"/>
                <a:ext cx="5865779" cy="45580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42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53000"/>
            <a:ext cx="10515600" cy="853406"/>
          </a:xfrm>
        </p:spPr>
        <p:txBody>
          <a:bodyPr>
            <a:normAutofit fontScale="90000"/>
          </a:bodyPr>
          <a:lstStyle/>
          <a:p>
            <a:r>
              <a:rPr lang="en-US" sz="3800" b="1" i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Rewind: </a:t>
            </a:r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Cadmium concentrations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10DFD41-91E7-68C8-ADD3-BDB152AC3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562201"/>
              </p:ext>
            </p:extLst>
          </p:nvPr>
        </p:nvGraphicFramePr>
        <p:xfrm>
          <a:off x="838200" y="1689438"/>
          <a:ext cx="10515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0976610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06316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Selected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Cadmium concentration in soil (mg/kg)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5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76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8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 – 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70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Netherlands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7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Global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1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Threshold from this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0.63 median, 1.15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1699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AACE0-EDC1-159D-0438-01455ED27093}"/>
              </a:ext>
            </a:extLst>
          </p:cNvPr>
          <p:cNvSpPr txBox="1"/>
          <p:nvPr/>
        </p:nvSpPr>
        <p:spPr>
          <a:xfrm>
            <a:off x="702823" y="5876808"/>
            <a:ext cx="6094378" cy="33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Kubier</a:t>
            </a:r>
            <a:r>
              <a:rPr lang="en-US" sz="15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2019)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3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53000"/>
            <a:ext cx="10515600" cy="85340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of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B42A-C68E-4E13-8A43-0BC64F51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600577"/>
            <a:ext cx="11272736" cy="3981617"/>
          </a:xfrm>
        </p:spPr>
        <p:txBody>
          <a:bodyPr>
            <a:noAutofit/>
          </a:bodyPr>
          <a:lstStyle/>
          <a:p>
            <a:r>
              <a:rPr lang="en-US" sz="3500" baseline="30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Narrowed the target from all crops to just vegetables, to go through studies in greater depth.</a:t>
            </a:r>
          </a:p>
          <a:p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baseline="30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Narrowed the region of study from the whole world to China.</a:t>
            </a:r>
          </a:p>
          <a:p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baseline="30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Focused the study on one specific heavy metal – Cadmium.</a:t>
            </a:r>
          </a:p>
          <a:p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baseline="30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Remediation has not been looked at since it does not pertain to this course.</a:t>
            </a:r>
          </a:p>
          <a:p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</p:spTree>
    <p:extLst>
      <p:ext uri="{BB962C8B-B14F-4D97-AF65-F5344CB8AC3E}">
        <p14:creationId xmlns:p14="http://schemas.microsoft.com/office/powerpoint/2010/main" val="1024943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576448"/>
            <a:ext cx="10515600" cy="85340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B42A-C68E-4E13-8A43-0BC64F51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627739"/>
            <a:ext cx="11272736" cy="3981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baseline="30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some limitations with the study that could be addressed with more time:</a:t>
            </a:r>
          </a:p>
          <a:p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baseline="30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Granularity in vegetable types – There are several “leafy vegetables” (for example) and it would be nice to go further in depth.</a:t>
            </a:r>
          </a:p>
          <a:p>
            <a:pPr marL="0" indent="0">
              <a:buNone/>
            </a:pPr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baseline="30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Greater sample size to reduce statistical noise (through analyzing more Chinese data from pre-2018 as well as considering other countries).</a:t>
            </a:r>
          </a:p>
          <a:p>
            <a:pPr marL="0" indent="0">
              <a:buNone/>
            </a:pPr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</p:spTree>
    <p:extLst>
      <p:ext uri="{BB962C8B-B14F-4D97-AF65-F5344CB8AC3E}">
        <p14:creationId xmlns:p14="http://schemas.microsoft.com/office/powerpoint/2010/main" val="305411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576448"/>
            <a:ext cx="10515600" cy="85340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B42A-C68E-4E13-8A43-0BC64F51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627739"/>
            <a:ext cx="11272736" cy="3981617"/>
          </a:xfrm>
        </p:spPr>
        <p:txBody>
          <a:bodyPr>
            <a:noAutofit/>
          </a:bodyPr>
          <a:lstStyle/>
          <a:p>
            <a:r>
              <a:rPr lang="en-US" sz="3500" baseline="30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Statistical analysis – More advanced techniques can be used (such as component analysis) to arrive at even better insights.</a:t>
            </a:r>
          </a:p>
          <a:p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baseline="30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Exposure analysis – To see how much Cd people are consuming on a daily basis, rather than seeing how much is present in the soil or vegetables.</a:t>
            </a:r>
          </a:p>
          <a:p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</p:spTree>
    <p:extLst>
      <p:ext uri="{BB962C8B-B14F-4D97-AF65-F5344CB8AC3E}">
        <p14:creationId xmlns:p14="http://schemas.microsoft.com/office/powerpoint/2010/main" val="94533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53000"/>
            <a:ext cx="10515600" cy="85340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takeaways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62A3E-89E2-1B04-340E-032BCFAC9BAD}"/>
              </a:ext>
            </a:extLst>
          </p:cNvPr>
          <p:cNvSpPr txBox="1"/>
          <p:nvPr/>
        </p:nvSpPr>
        <p:spPr>
          <a:xfrm>
            <a:off x="727736" y="1459230"/>
            <a:ext cx="105836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soil Cd levels are too close to thresholds for comfort.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Agriculture near active/recently closed mining zones is not a good idea. </a:t>
            </a: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Uniform Cd standards across regions – be it countries or continents – are required to prevent further pollution, especially for fertilizers.</a:t>
            </a: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fertilizer standards are insufficient to prevent Cd pollution, especially in the EU.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link has been established – now more studies are needed to eliminate noise from statistical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ED857-AE1D-2089-0E76-A714B18186BD}"/>
              </a:ext>
            </a:extLst>
          </p:cNvPr>
          <p:cNvSpPr txBox="1"/>
          <p:nvPr/>
        </p:nvSpPr>
        <p:spPr>
          <a:xfrm>
            <a:off x="599440" y="5883096"/>
            <a:ext cx="6094378" cy="33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(Ulrich, 2019)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4032-FB23-4C50-A154-70AB2C6F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37" y="511243"/>
            <a:ext cx="10515600" cy="906916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Verdana Pro Black" panose="020B0A04030504040204" pitchFamily="34" charset="0"/>
                <a:cs typeface="Calibri Light"/>
              </a:rPr>
              <a:t>References</a:t>
            </a:r>
            <a:endParaRPr lang="en-US" sz="3800" dirty="0">
              <a:latin typeface="Verdana Pro Black" panose="020B0A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DAA3-5E3E-4A3C-9249-F9E69BA3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39" y="1541982"/>
            <a:ext cx="113169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B7FB67-BCAE-457E-A7D6-74005A3C8A9E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889925-4CD6-49BC-B12C-0F54414AF439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EDA077-5709-4241-A0B7-0E2340B5E8CA}"/>
              </a:ext>
            </a:extLst>
          </p:cNvPr>
          <p:cNvSpPr txBox="1"/>
          <p:nvPr/>
        </p:nvSpPr>
        <p:spPr>
          <a:xfrm>
            <a:off x="599440" y="209684"/>
            <a:ext cx="21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A93897E0-682D-487B-9B32-D27DA8C8C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5AFB4-0AB4-41AA-9642-494BB0CD057E}"/>
              </a:ext>
            </a:extLst>
          </p:cNvPr>
          <p:cNvSpPr txBox="1"/>
          <p:nvPr/>
        </p:nvSpPr>
        <p:spPr>
          <a:xfrm>
            <a:off x="599438" y="1181574"/>
            <a:ext cx="11079040" cy="505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marR="0" indent="-304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Genchi</a:t>
            </a: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G., </a:t>
            </a:r>
            <a:r>
              <a:rPr lang="en-US" sz="14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Sinicropi</a:t>
            </a: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M.S., </a:t>
            </a:r>
            <a:r>
              <a:rPr lang="en-US" sz="14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Lauria</a:t>
            </a: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G., </a:t>
            </a:r>
            <a:r>
              <a:rPr lang="en-US" sz="14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Carocci</a:t>
            </a: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Catalano, A., 2020. The effects of cadmium toxicity. Int. J. Environ. Res. Public Health 17, 1–24. https://doi.org/10.3390/ijerph17113782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marR="0" indent="-304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Kubier</a:t>
            </a: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Wilkin, R.T., Pichler, T., 2019. Cadmium in soils and groundwater: A review. Appl. Geochemistry 108, 1–42. https://doi.org/10.1016/j.apgeochem.2019.104388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marR="0" indent="-304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Lado, L.R., </a:t>
            </a:r>
            <a:r>
              <a:rPr lang="en-US" sz="14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Hengl</a:t>
            </a: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T., Reuter, H.I., 2008. Heavy metals in European soils: A geostatistical analysis of the FOREGS Geochemical database. </a:t>
            </a:r>
            <a:r>
              <a:rPr lang="en-US" sz="14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Geoderma</a:t>
            </a: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148, 189–199. https://doi.org/10.1016/j.geoderma.2008.09.020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marR="0" indent="-304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Sigel, A., Sigel, H., Sigel, R.K.O., 2013. Cadmium: From toxicity to essentiality, Metal Ions in Life Sciences.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marR="0" indent="-304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Smith, D.B., Solano, F., Woodruff, L.G., Cannon, W.F., </a:t>
            </a:r>
            <a:r>
              <a:rPr lang="en-US" sz="14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Ellefsen</a:t>
            </a: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K.J., 2019. Geochemical and mineralogical maps, with interpretation, for soils of the conterminous United States, Scientific Investigations Report. Reston, VA. https://doi.org/10.3133/sir20175118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marR="0" indent="-304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Ulrich, A.E., 2019. Cadmium governance in Europe’s phosphate fertilizers: Not so fast? Sci. Total Environ. 650, 541–545. https://doi.org/10.1016/j.scitotenv.2018.09.014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marR="0" indent="-304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Health Organization, 2000. Cadmium.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marR="0" indent="-304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Xiao, W., Ye, X., Zhang, Q., Chen, D., Hu, J., Gao, N., 2018. Evaluation of cadmium transfer from soil to leafy vegetables: Influencing factors, transfer models, and indication of soil threshold contents. </a:t>
            </a:r>
            <a:r>
              <a:rPr lang="en-US" sz="14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Ecotoxicol</a:t>
            </a: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Environ. </a:t>
            </a:r>
            <a:r>
              <a:rPr lang="en-US" sz="14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</a:t>
            </a:r>
            <a:r>
              <a:rPr lang="en-US" sz="1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164, 355–362. https://doi.org/10.1016/j.ecoenv.2018.08.041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marR="0" indent="-406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10EC1-90E1-EB8C-799B-B9BC46BA361F}"/>
              </a:ext>
            </a:extLst>
          </p:cNvPr>
          <p:cNvSpPr txBox="1"/>
          <p:nvPr/>
        </p:nvSpPr>
        <p:spPr>
          <a:xfrm>
            <a:off x="599436" y="5893320"/>
            <a:ext cx="872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41 papers involved in the meta-analysis have not been cited due to time and space constraints. These will be mentioned in the final paper.</a:t>
            </a:r>
          </a:p>
        </p:txBody>
      </p:sp>
    </p:spTree>
    <p:extLst>
      <p:ext uri="{BB962C8B-B14F-4D97-AF65-F5344CB8AC3E}">
        <p14:creationId xmlns:p14="http://schemas.microsoft.com/office/powerpoint/2010/main" val="2775841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C9E9-D81A-42AD-A3F6-8B239CA5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221" y="2424662"/>
            <a:ext cx="6108970" cy="12499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dirty="0">
                <a:latin typeface="Verdana Pro Black" panose="020B0A04030504040204" pitchFamily="34" charset="0"/>
                <a:cs typeface="Calibri Light"/>
              </a:rPr>
              <a:t>Thank you!</a:t>
            </a:r>
            <a:br>
              <a:rPr lang="en-US" sz="3800" dirty="0">
                <a:latin typeface="Verdana Pro Black" panose="020B0A04030504040204" pitchFamily="34" charset="0"/>
                <a:cs typeface="Calibri Light"/>
              </a:rPr>
            </a:br>
            <a:br>
              <a:rPr lang="en-US" sz="3800" dirty="0">
                <a:latin typeface="Verdana Pro Black" panose="020B0A04030504040204" pitchFamily="34" charset="0"/>
                <a:cs typeface="Calibri Light"/>
              </a:rPr>
            </a:br>
            <a:r>
              <a:rPr lang="en-US" sz="3800" dirty="0">
                <a:latin typeface="Verdana Pro Black" panose="020B0A04030504040204" pitchFamily="34" charset="0"/>
                <a:cs typeface="Calibri Light"/>
              </a:rPr>
              <a:t>Questions and feedback welcome.</a:t>
            </a:r>
            <a:endParaRPr lang="en-US" sz="3800" dirty="0">
              <a:latin typeface="Verdana Pro Black" panose="020B0A0403050404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E09D18-4059-43C6-B990-8D8FDCD769E9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50BA26-189E-4B6C-A2F1-6EA8089E2F3D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EBBB1B-7772-4BDF-AFE1-00C7DF0BAA15}"/>
              </a:ext>
            </a:extLst>
          </p:cNvPr>
          <p:cNvSpPr txBox="1"/>
          <p:nvPr/>
        </p:nvSpPr>
        <p:spPr>
          <a:xfrm>
            <a:off x="599440" y="209684"/>
            <a:ext cx="21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595360C6-6A75-43D0-8FD4-019EC1B6F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97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458"/>
            <a:ext cx="10515600" cy="853406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and a Global Picture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</p:spTree>
    <p:extLst>
      <p:ext uri="{BB962C8B-B14F-4D97-AF65-F5344CB8AC3E}">
        <p14:creationId xmlns:p14="http://schemas.microsoft.com/office/powerpoint/2010/main" val="67987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53000"/>
            <a:ext cx="10515600" cy="85340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Cadmium contamination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B42A-C68E-4E13-8A43-0BC64F51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600577"/>
            <a:ext cx="11272736" cy="3981617"/>
          </a:xfrm>
        </p:spPr>
        <p:txBody>
          <a:bodyPr>
            <a:noAutofit/>
          </a:bodyPr>
          <a:lstStyle/>
          <a:p>
            <a:r>
              <a:rPr lang="en-US" sz="3500" baseline="30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Cadmium is a known carcinogen, primarily affecting the lungs.</a:t>
            </a:r>
          </a:p>
          <a:p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baseline="30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Studies have also shown Cadmium’s capacity to affect the renal system, cause tissue damage and compromise reproductive health.</a:t>
            </a:r>
          </a:p>
          <a:p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baseline="30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Cadmium enters soil through mining, smelting, use of fertilizers and wastewater/sludge for farming; and moves to vegetables from soil.</a:t>
            </a:r>
          </a:p>
          <a:p>
            <a:endParaRPr lang="en-US" sz="3500" baseline="30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baseline="30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Cadmium concentration (in soil) above 1 mg/kg is viewed as excessive.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AC79E-0D25-663E-ADA8-632908A16C3C}"/>
              </a:ext>
            </a:extLst>
          </p:cNvPr>
          <p:cNvSpPr txBox="1"/>
          <p:nvPr/>
        </p:nvSpPr>
        <p:spPr>
          <a:xfrm>
            <a:off x="599440" y="5920828"/>
            <a:ext cx="6307198" cy="71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5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Genchi</a:t>
            </a:r>
            <a:r>
              <a:rPr lang="en-US" sz="15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al., 2020; Sigel et al., 2013; World Health Organization, 2000)</a:t>
            </a:r>
          </a:p>
          <a:p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53000"/>
            <a:ext cx="10515600" cy="85340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Cadmium concentrations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10DFD41-91E7-68C8-ADD3-BDB152AC3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903805"/>
              </p:ext>
            </p:extLst>
          </p:nvPr>
        </p:nvGraphicFramePr>
        <p:xfrm>
          <a:off x="838200" y="1689438"/>
          <a:ext cx="10515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0847">
                  <a:extLst>
                    <a:ext uri="{9D8B030D-6E8A-4147-A177-3AD203B41FA5}">
                      <a16:colId xmlns:a16="http://schemas.microsoft.com/office/drawing/2014/main" val="1409766105"/>
                    </a:ext>
                  </a:extLst>
                </a:gridCol>
                <a:gridCol w="5604753">
                  <a:extLst>
                    <a:ext uri="{9D8B030D-6E8A-4147-A177-3AD203B41FA5}">
                      <a16:colId xmlns:a16="http://schemas.microsoft.com/office/drawing/2014/main" val="4206316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Selected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Cadmium concentration in soil (mg Cd/kg soil)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5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76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8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 – 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70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Netherlands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7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1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Global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1699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40A8D-7FC7-BD6F-0A39-C6E21FC06BA6}"/>
              </a:ext>
            </a:extLst>
          </p:cNvPr>
          <p:cNvSpPr txBox="1"/>
          <p:nvPr/>
        </p:nvSpPr>
        <p:spPr>
          <a:xfrm>
            <a:off x="673640" y="5960993"/>
            <a:ext cx="6094378" cy="33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Kubier</a:t>
            </a:r>
            <a:r>
              <a:rPr lang="en-US" sz="15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2019)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5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AFC48BD-8515-8DBB-E27F-D6CD44A87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538" y="1324260"/>
            <a:ext cx="5820823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562689"/>
            <a:ext cx="10515600" cy="85340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Cadmium in US and European Soils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59ABD2D-BE98-AE7F-03BF-20D59CE6F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982" y="1469993"/>
            <a:ext cx="3487964" cy="4283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630B34-15AC-D0AC-3AFD-9D54B4EC96EF}"/>
              </a:ext>
            </a:extLst>
          </p:cNvPr>
          <p:cNvSpPr txBox="1"/>
          <p:nvPr/>
        </p:nvSpPr>
        <p:spPr>
          <a:xfrm>
            <a:off x="734983" y="5905974"/>
            <a:ext cx="6094378" cy="33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(Lado et al., 2008; Smith et al., 2019)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0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0" y="2575594"/>
            <a:ext cx="10515600" cy="853406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</p:spTree>
    <p:extLst>
      <p:ext uri="{BB962C8B-B14F-4D97-AF65-F5344CB8AC3E}">
        <p14:creationId xmlns:p14="http://schemas.microsoft.com/office/powerpoint/2010/main" val="20068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34672"/>
            <a:ext cx="10515600" cy="85340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China?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F111BF-0FF8-9B3B-0DB0-319FF6AF9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1397782"/>
            <a:ext cx="8583471" cy="4350688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E7657-E0DB-E20A-A410-EA4A99ADB271}"/>
              </a:ext>
            </a:extLst>
          </p:cNvPr>
          <p:cNvSpPr txBox="1"/>
          <p:nvPr/>
        </p:nvSpPr>
        <p:spPr>
          <a:xfrm>
            <a:off x="9296833" y="2274838"/>
            <a:ext cx="2295727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China has the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highest supply of vegetables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the world – 1059.9 g/capita/day.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same data is also available as food “consumption” in the website Our World in Data.</a:t>
            </a:r>
          </a:p>
        </p:txBody>
      </p:sp>
    </p:spTree>
    <p:extLst>
      <p:ext uri="{BB962C8B-B14F-4D97-AF65-F5344CB8AC3E}">
        <p14:creationId xmlns:p14="http://schemas.microsoft.com/office/powerpoint/2010/main" val="393501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7CB-99A2-42FA-AD68-E67B2BA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53000"/>
            <a:ext cx="10515600" cy="853406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Verdana Pro Black" panose="020B0A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B42A-C68E-4E13-8A43-0BC64F51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438191"/>
            <a:ext cx="11272736" cy="3981617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“Cadmium China Vegetables” was used as the key search phrase on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of Science,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a timeframe of 2018 to present.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494 papers were obtained from the search, all of which were examined.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41 out of 494 papers were found to be relevant to this study.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572 data points were generated.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criteria for selecting papers: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have mentioned the </a:t>
            </a:r>
            <a:r>
              <a:rPr lang="en-US" sz="1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vegetable polluted.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 range must be between 6 and 7.5.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bio-available/extractable soil Cd concentration has been considered in this study, as opposed to total soil Cd concentration.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be a field study and not a meta-analysis. If it is a meta-analysis, it must lead back to original field research.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Pollution must be due to industrial sources (mining, smelting and so on) or agriculture (fertilizers).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Observed pattern: A lot of the studies showing high Cd concentrations in soil are near mines, smelting or other metal processing plants.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F621C-AB5D-4E33-820E-49A38309CFA3}"/>
              </a:ext>
            </a:extLst>
          </p:cNvPr>
          <p:cNvCxnSpPr>
            <a:cxnSpLocks/>
          </p:cNvCxnSpPr>
          <p:nvPr/>
        </p:nvCxnSpPr>
        <p:spPr>
          <a:xfrm flipH="1">
            <a:off x="599440" y="5807241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2ACDA-B7BF-4674-A580-14F51547165B}"/>
              </a:ext>
            </a:extLst>
          </p:cNvPr>
          <p:cNvCxnSpPr>
            <a:cxnSpLocks/>
          </p:cNvCxnSpPr>
          <p:nvPr/>
        </p:nvCxnSpPr>
        <p:spPr>
          <a:xfrm flipH="1">
            <a:off x="599440" y="635067"/>
            <a:ext cx="1099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Les logos de McGill | Identité visuelle de McGill - McGill University">
            <a:extLst>
              <a:ext uri="{FF2B5EF4-FFF2-40B4-BE49-F238E27FC236}">
                <a16:creationId xmlns:a16="http://schemas.microsoft.com/office/drawing/2014/main" id="{D6504E2A-5E7D-4858-B8B4-11CA251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56" y="5842660"/>
            <a:ext cx="3125343" cy="10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0BE-8605-6A71-FD1C-0FA191E3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9440" y="233683"/>
            <a:ext cx="2743200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30, 2022</a:t>
            </a:r>
          </a:p>
        </p:txBody>
      </p:sp>
    </p:spTree>
    <p:extLst>
      <p:ext uri="{BB962C8B-B14F-4D97-AF65-F5344CB8AC3E}">
        <p14:creationId xmlns:p14="http://schemas.microsoft.com/office/powerpoint/2010/main" val="359173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42ADDBA53BB498677EB4895C11177" ma:contentTypeVersion="2" ma:contentTypeDescription="Create a new document." ma:contentTypeScope="" ma:versionID="3296a8aed72d4fc8dd475c34115eecb8">
  <xsd:schema xmlns:xsd="http://www.w3.org/2001/XMLSchema" xmlns:xs="http://www.w3.org/2001/XMLSchema" xmlns:p="http://schemas.microsoft.com/office/2006/metadata/properties" xmlns:ns2="972ad31e-1b14-43b2-a6e8-6845f85463e5" targetNamespace="http://schemas.microsoft.com/office/2006/metadata/properties" ma:root="true" ma:fieldsID="f1d3ba7ace38c4235b26fe137cea9354" ns2:_="">
    <xsd:import namespace="972ad31e-1b14-43b2-a6e8-6845f85463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2ad31e-1b14-43b2-a6e8-6845f85463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EEAC93-E5D4-4F6D-A8E5-3257C1909BBA}">
  <ds:schemaRefs>
    <ds:schemaRef ds:uri="972ad31e-1b14-43b2-a6e8-6845f85463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814A981-3A74-4EC9-B502-7673D372B8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F2DF88-D6DD-4E3F-8A7B-2FDFF9E778FA}">
  <ds:schemaRefs>
    <ds:schemaRef ds:uri="http://schemas.microsoft.com/office/2006/documentManagement/types"/>
    <ds:schemaRef ds:uri="http://schemas.microsoft.com/office/2006/metadata/properties"/>
    <ds:schemaRef ds:uri="972ad31e-1b14-43b2-a6e8-6845f85463e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</TotalTime>
  <Words>1745</Words>
  <Application>Microsoft Office PowerPoint</Application>
  <PresentationFormat>Widescreen</PresentationFormat>
  <Paragraphs>329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Nova</vt:lpstr>
      <vt:lpstr>Calibri</vt:lpstr>
      <vt:lpstr>Calibri Light</vt:lpstr>
      <vt:lpstr>Tahoma</vt:lpstr>
      <vt:lpstr>Verdana Pro Black</vt:lpstr>
      <vt:lpstr>Wingdings</vt:lpstr>
      <vt:lpstr>Office Theme</vt:lpstr>
      <vt:lpstr>GEOG 530: Global Land and Water Resources</vt:lpstr>
      <vt:lpstr>Changing of scope</vt:lpstr>
      <vt:lpstr>Introduction and a Global Picture</vt:lpstr>
      <vt:lpstr>Cadmium contamination</vt:lpstr>
      <vt:lpstr>Global Cadmium concentrations</vt:lpstr>
      <vt:lpstr>Cadmium in US and European Soils</vt:lpstr>
      <vt:lpstr>Methodology</vt:lpstr>
      <vt:lpstr>Why China?</vt:lpstr>
      <vt:lpstr>Data Collection</vt:lpstr>
      <vt:lpstr>Analysis</vt:lpstr>
      <vt:lpstr>Analysis of data points</vt:lpstr>
      <vt:lpstr>Cadmium in Soil</vt:lpstr>
      <vt:lpstr>Cadmium in Vegetables</vt:lpstr>
      <vt:lpstr>Correlation Analysis</vt:lpstr>
      <vt:lpstr>PowerPoint Presentation</vt:lpstr>
      <vt:lpstr>Thresholds</vt:lpstr>
      <vt:lpstr>Threshold concentrations from studies</vt:lpstr>
      <vt:lpstr>Rewind: Cadmium in Soil</vt:lpstr>
      <vt:lpstr>Rewind: Global Cadmium concentrations</vt:lpstr>
      <vt:lpstr>Limitations</vt:lpstr>
      <vt:lpstr>Limitations</vt:lpstr>
      <vt:lpstr>Main takeaways</vt:lpstr>
      <vt:lpstr>References</vt:lpstr>
      <vt:lpstr>Thank you!  Questions and feedback welcome.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Malolan Rajagopal</cp:lastModifiedBy>
  <cp:revision>364</cp:revision>
  <dcterms:created xsi:type="dcterms:W3CDTF">2021-11-24T00:46:09Z</dcterms:created>
  <dcterms:modified xsi:type="dcterms:W3CDTF">2022-12-07T17:28:48Z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0x0101003BA42ADDBA53BB498677EB4895C11177</vt:lpwstr>
  </property>
</Properties>
</file>