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Montserrat Medium"/>
      <p:regular r:id="rId15"/>
      <p:bold r:id="rId16"/>
      <p:italic r:id="rId17"/>
      <p:boldItalic r:id="rId18"/>
    </p:embeddedFon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font" Target="fonts/Montserrat-regular.fntdata"/><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Medium-regular.fntdata"/><Relationship Id="rId14" Type="http://schemas.openxmlformats.org/officeDocument/2006/relationships/font" Target="fonts/Montserrat-boldItalic.fntdata"/><Relationship Id="rId17" Type="http://schemas.openxmlformats.org/officeDocument/2006/relationships/font" Target="fonts/MontserratMedium-italic.fntdata"/><Relationship Id="rId16" Type="http://schemas.openxmlformats.org/officeDocument/2006/relationships/font" Target="fonts/MontserratMedium-bold.fntdata"/><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font" Target="fonts/MontserratMedium-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cc953ba5d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cc953ba5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cc953ba5d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cc953ba5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www.kaggle.com/datasets/arshkon/linkedin-job-posting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www.kaggle.com/datasets/maharshipandya/-spotify-tracks-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www.kaggle.com/datasets/shivamb/real-or-fake-fake-jobposting-predic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Challenge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latin typeface="Montserrat"/>
                <a:ea typeface="Montserrat"/>
                <a:cs typeface="Montserrat"/>
                <a:sym typeface="Montserrat"/>
              </a:rPr>
              <a:t>Data Science I: Fundamentos para la Ciencia de Datos</a:t>
            </a:r>
            <a:endParaRPr>
              <a:latin typeface="Montserrat"/>
              <a:ea typeface="Montserrat"/>
              <a:cs typeface="Montserrat"/>
              <a:sym typeface="Montserrat"/>
            </a:endParaRPr>
          </a:p>
        </p:txBody>
      </p:sp>
      <p:sp>
        <p:nvSpPr>
          <p:cNvPr id="61" name="Google Shape;61;p13"/>
          <p:cNvSpPr txBox="1"/>
          <p:nvPr>
            <p:ph idx="1" type="subTitle"/>
          </p:nvPr>
        </p:nvSpPr>
        <p:spPr>
          <a:xfrm>
            <a:off x="4627650" y="4363025"/>
            <a:ext cx="3900300" cy="410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419" sz="1200">
                <a:latin typeface="Montserrat Medium"/>
                <a:ea typeface="Montserrat Medium"/>
                <a:cs typeface="Montserrat Medium"/>
                <a:sym typeface="Montserrat Medium"/>
              </a:rPr>
              <a:t>Coderhouse - febrero </a:t>
            </a:r>
            <a:r>
              <a:rPr lang="es-419" sz="1200">
                <a:latin typeface="Montserrat Medium"/>
                <a:ea typeface="Montserrat Medium"/>
                <a:cs typeface="Montserrat Medium"/>
                <a:sym typeface="Montserrat Medium"/>
              </a:rPr>
              <a:t>de 2024</a:t>
            </a:r>
            <a:endParaRPr sz="1200">
              <a:latin typeface="Montserrat Medium"/>
              <a:ea typeface="Montserrat Medium"/>
              <a:cs typeface="Montserrat Medium"/>
              <a:sym typeface="Montserrat Medium"/>
            </a:endParaRPr>
          </a:p>
        </p:txBody>
      </p:sp>
      <p:sp>
        <p:nvSpPr>
          <p:cNvPr id="62" name="Google Shape;62;p13"/>
          <p:cNvSpPr txBox="1"/>
          <p:nvPr>
            <p:ph idx="1" type="subTitle"/>
          </p:nvPr>
        </p:nvSpPr>
        <p:spPr>
          <a:xfrm>
            <a:off x="727350" y="3902475"/>
            <a:ext cx="3900300" cy="87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sz="1200">
                <a:latin typeface="Montserrat Medium"/>
                <a:ea typeface="Montserrat Medium"/>
                <a:cs typeface="Montserrat Medium"/>
                <a:sym typeface="Montserrat Medium"/>
              </a:rPr>
              <a:t>Alumno: Javier López Malone</a:t>
            </a:r>
            <a:endParaRPr sz="1200">
              <a:latin typeface="Montserrat Medium"/>
              <a:ea typeface="Montserrat Medium"/>
              <a:cs typeface="Montserrat Medium"/>
              <a:sym typeface="Montserrat Medium"/>
            </a:endParaRPr>
          </a:p>
          <a:p>
            <a:pPr indent="0" lvl="0" marL="0" rtl="0" algn="l">
              <a:spcBef>
                <a:spcPts val="0"/>
              </a:spcBef>
              <a:spcAft>
                <a:spcPts val="0"/>
              </a:spcAft>
              <a:buNone/>
            </a:pPr>
            <a:r>
              <a:rPr lang="es-419" sz="1200">
                <a:latin typeface="Montserrat Medium"/>
                <a:ea typeface="Montserrat Medium"/>
                <a:cs typeface="Montserrat Medium"/>
                <a:sym typeface="Montserrat Medium"/>
              </a:rPr>
              <a:t>Prof.: Estefania Karina Susanj</a:t>
            </a:r>
            <a:endParaRPr sz="1200">
              <a:latin typeface="Montserrat Medium"/>
              <a:ea typeface="Montserrat Medium"/>
              <a:cs typeface="Montserrat Medium"/>
              <a:sym typeface="Montserrat Medium"/>
            </a:endParaRPr>
          </a:p>
          <a:p>
            <a:pPr indent="0" lvl="0" marL="0" rtl="0" algn="l">
              <a:spcBef>
                <a:spcPts val="0"/>
              </a:spcBef>
              <a:spcAft>
                <a:spcPts val="0"/>
              </a:spcAft>
              <a:buNone/>
            </a:pPr>
            <a:r>
              <a:rPr lang="es-419" sz="1200">
                <a:latin typeface="Montserrat Medium"/>
                <a:ea typeface="Montserrat Medium"/>
                <a:cs typeface="Montserrat Medium"/>
                <a:sym typeface="Montserrat Medium"/>
              </a:rPr>
              <a:t>Tutor: </a:t>
            </a:r>
            <a:r>
              <a:rPr lang="es-419" sz="1200">
                <a:latin typeface="Montserrat Medium"/>
                <a:ea typeface="Montserrat Medium"/>
                <a:cs typeface="Montserrat Medium"/>
                <a:sym typeface="Montserrat Medium"/>
              </a:rPr>
              <a:t>Rubén</a:t>
            </a:r>
            <a:r>
              <a:rPr lang="es-419" sz="1200">
                <a:latin typeface="Montserrat Medium"/>
                <a:ea typeface="Montserrat Medium"/>
                <a:cs typeface="Montserrat Medium"/>
                <a:sym typeface="Montserrat Medium"/>
              </a:rPr>
              <a:t> Baquel</a:t>
            </a:r>
            <a:endParaRPr sz="1200">
              <a:latin typeface="Montserrat Medium"/>
              <a:ea typeface="Montserrat Medium"/>
              <a:cs typeface="Montserrat Medium"/>
              <a:sym typeface="Montserra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Elección de datasets </a:t>
            </a:r>
            <a:r>
              <a:rPr lang="es-419"/>
              <a:t>potenciales</a:t>
            </a:r>
            <a:endParaRPr/>
          </a:p>
        </p:txBody>
      </p:sp>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latin typeface="Montserrat"/>
                <a:ea typeface="Montserrat"/>
                <a:cs typeface="Montserrat"/>
                <a:sym typeface="Montserrat"/>
              </a:rPr>
              <a:t>Consigna</a:t>
            </a:r>
            <a:endParaRPr b="1">
              <a:latin typeface="Montserrat"/>
              <a:ea typeface="Montserrat"/>
              <a:cs typeface="Montserrat"/>
              <a:sym typeface="Montserrat"/>
            </a:endParaRPr>
          </a:p>
          <a:p>
            <a:pPr indent="0" lvl="0" marL="0" rtl="0" algn="l">
              <a:spcBef>
                <a:spcPts val="1600"/>
              </a:spcBef>
              <a:spcAft>
                <a:spcPts val="0"/>
              </a:spcAft>
              <a:buNone/>
            </a:pPr>
            <a:r>
              <a:rPr lang="es-419" sz="1600">
                <a:latin typeface="Montserrat"/>
                <a:ea typeface="Montserrat"/>
                <a:cs typeface="Montserrat"/>
                <a:sym typeface="Montserrat"/>
              </a:rPr>
              <a:t>Identificar 3 datasets que cumplan con las siguientes condiciones: </a:t>
            </a:r>
            <a:br>
              <a:rPr lang="es-419" sz="1600">
                <a:latin typeface="Montserrat"/>
                <a:ea typeface="Montserrat"/>
                <a:cs typeface="Montserrat"/>
                <a:sym typeface="Montserrat"/>
              </a:rPr>
            </a:br>
            <a:r>
              <a:rPr lang="es-419" sz="1600">
                <a:latin typeface="Montserrat"/>
                <a:ea typeface="Montserrat"/>
                <a:cs typeface="Montserrat"/>
                <a:sym typeface="Montserrat"/>
              </a:rPr>
              <a:t>a) al menos 2000 filas </a:t>
            </a:r>
            <a:br>
              <a:rPr lang="es-419" sz="1600">
                <a:latin typeface="Montserrat"/>
                <a:ea typeface="Montserrat"/>
                <a:cs typeface="Montserrat"/>
                <a:sym typeface="Montserrat"/>
              </a:rPr>
            </a:br>
            <a:r>
              <a:rPr lang="es-419" sz="1600">
                <a:latin typeface="Montserrat"/>
                <a:ea typeface="Montserrat"/>
                <a:cs typeface="Montserrat"/>
                <a:sym typeface="Montserrat"/>
              </a:rPr>
              <a:t>b) al menos 15 columnas. </a:t>
            </a:r>
            <a:endParaRPr sz="1600">
              <a:latin typeface="Montserrat"/>
              <a:ea typeface="Montserrat"/>
              <a:cs typeface="Montserrat"/>
              <a:sym typeface="Montserrat"/>
            </a:endParaRPr>
          </a:p>
          <a:p>
            <a:pPr indent="0" lvl="0" marL="0" rtl="0" algn="l">
              <a:spcBef>
                <a:spcPts val="1600"/>
              </a:spcBef>
              <a:spcAft>
                <a:spcPts val="0"/>
              </a:spcAft>
              <a:buNone/>
            </a:pPr>
            <a:r>
              <a:rPr lang="es-419" sz="1600">
                <a:latin typeface="Montserrat"/>
                <a:ea typeface="Montserrat"/>
                <a:cs typeface="Montserrat"/>
                <a:sym typeface="Montserrat"/>
              </a:rPr>
              <a:t>Cargar los archivos correspondientes por medio de la librería Pandas.</a:t>
            </a:r>
            <a:endParaRPr sz="1600">
              <a:latin typeface="Montserrat"/>
              <a:ea typeface="Montserrat"/>
              <a:cs typeface="Montserrat"/>
              <a:sym typeface="Montserrat"/>
            </a:endParaRPr>
          </a:p>
          <a:p>
            <a:pPr indent="0" lvl="0" marL="0" rtl="0" algn="l">
              <a:spcBef>
                <a:spcPts val="1600"/>
              </a:spcBef>
              <a:spcAft>
                <a:spcPts val="1600"/>
              </a:spcAft>
              <a:buNone/>
            </a:pPr>
            <a:r>
              <a:rPr lang="es-419" sz="1600">
                <a:latin typeface="Montserrat"/>
                <a:ea typeface="Montserrat"/>
                <a:cs typeface="Montserrat"/>
                <a:sym typeface="Montserrat"/>
              </a:rPr>
              <a:t>Describir las variables potencialmente interesantes en cada archivo teniendo en cuenta el contexto del caso.</a:t>
            </a:r>
            <a:endParaRPr sz="16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grpSp>
        <p:nvGrpSpPr>
          <p:cNvPr id="73" name="Google Shape;73;p15"/>
          <p:cNvGrpSpPr/>
          <p:nvPr/>
        </p:nvGrpSpPr>
        <p:grpSpPr>
          <a:xfrm>
            <a:off x="432118" y="1304875"/>
            <a:ext cx="8413207" cy="3416400"/>
            <a:chOff x="6212550" y="1304875"/>
            <a:chExt cx="2632500" cy="3416400"/>
          </a:xfrm>
        </p:grpSpPr>
        <p:sp>
          <p:nvSpPr>
            <p:cNvPr id="74" name="Google Shape;74;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Elección de datasets</a:t>
            </a:r>
            <a:endParaRPr/>
          </a:p>
        </p:txBody>
      </p:sp>
      <p:sp>
        <p:nvSpPr>
          <p:cNvPr id="77" name="Google Shape;77;p15"/>
          <p:cNvSpPr txBox="1"/>
          <p:nvPr>
            <p:ph idx="4294967295" type="body"/>
          </p:nvPr>
        </p:nvSpPr>
        <p:spPr>
          <a:xfrm>
            <a:off x="506425" y="1304875"/>
            <a:ext cx="82032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Montserrat"/>
                <a:ea typeface="Montserrat"/>
                <a:cs typeface="Montserrat"/>
                <a:sym typeface="Montserrat"/>
              </a:rPr>
              <a:t>Dataset 1: LinkedIn Job Postings 2023</a:t>
            </a:r>
            <a:endParaRPr>
              <a:solidFill>
                <a:schemeClr val="lt1"/>
              </a:solidFill>
              <a:latin typeface="Montserrat"/>
              <a:ea typeface="Montserrat"/>
              <a:cs typeface="Montserrat"/>
              <a:sym typeface="Montserrat"/>
            </a:endParaRPr>
          </a:p>
        </p:txBody>
      </p:sp>
      <p:sp>
        <p:nvSpPr>
          <p:cNvPr id="78" name="Google Shape;78;p15"/>
          <p:cNvSpPr txBox="1"/>
          <p:nvPr>
            <p:ph idx="4294967295" type="body"/>
          </p:nvPr>
        </p:nvSpPr>
        <p:spPr>
          <a:xfrm>
            <a:off x="508325" y="1850300"/>
            <a:ext cx="80892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600">
                <a:latin typeface="Montserrat"/>
                <a:ea typeface="Montserrat"/>
                <a:cs typeface="Montserrat"/>
                <a:sym typeface="Montserrat"/>
              </a:rPr>
              <a:t>Fuente: </a:t>
            </a:r>
            <a:r>
              <a:rPr lang="es-419" sz="1600" u="sng">
                <a:solidFill>
                  <a:schemeClr val="hlink"/>
                </a:solidFill>
                <a:latin typeface="Montserrat"/>
                <a:ea typeface="Montserrat"/>
                <a:cs typeface="Montserrat"/>
                <a:sym typeface="Montserrat"/>
                <a:hlinkClick r:id="rId3"/>
              </a:rPr>
              <a:t>LinkedIn Job Postings - 2023 | Kaggle</a:t>
            </a:r>
            <a:endParaRPr sz="1600">
              <a:latin typeface="Montserrat"/>
              <a:ea typeface="Montserrat"/>
              <a:cs typeface="Montserrat"/>
              <a:sym typeface="Montserrat"/>
            </a:endParaRPr>
          </a:p>
          <a:p>
            <a:pPr indent="0" lvl="0" marL="0" rtl="0" algn="l">
              <a:spcBef>
                <a:spcPts val="1600"/>
              </a:spcBef>
              <a:spcAft>
                <a:spcPts val="0"/>
              </a:spcAft>
              <a:buNone/>
            </a:pPr>
            <a:r>
              <a:rPr lang="es-419" sz="1000">
                <a:latin typeface="Montserrat"/>
                <a:ea typeface="Montserrat"/>
                <a:cs typeface="Montserrat"/>
                <a:sym typeface="Montserrat"/>
              </a:rPr>
              <a:t>Cada día, miles de empresas y particulares recurren a LinkedIn en busca de talento. Este conjunto de datos contiene un registro casi completo de más de 33.000 ofertas de trabajo enumeradas en el transcurso de 2 días, con meses de diferencia. Cada publicación individual contiene 27 atributos, incluídos el título, la descripción del puesto, el salario, la ubicación, la URL de la aplicación y los tipos de trabajo (remoto, por contrato, etc.). Además cuenta con archivos separados que contienen los beneficios, las habilidades y las industrias asociadas con cada uno. La mayoría de los trabajos también están vinculados a una empresa, y todos se enumeran en otro archivo csv que contiene atributos como la descripción de la empresa, la ubicación de la sede, la cantidad de empleados y el número de seguidores.</a:t>
            </a:r>
            <a:br>
              <a:rPr lang="es-419" sz="1000">
                <a:latin typeface="Montserrat"/>
                <a:ea typeface="Montserrat"/>
                <a:cs typeface="Montserrat"/>
                <a:sym typeface="Montserrat"/>
              </a:rPr>
            </a:br>
            <a:r>
              <a:rPr lang="es-419" sz="1000">
                <a:latin typeface="Montserrat"/>
                <a:ea typeface="Montserrat"/>
                <a:cs typeface="Montserrat"/>
                <a:sym typeface="Montserrat"/>
              </a:rPr>
              <a:t>Con tantos datos, el potencial de exploración de este conjunto de datos es enorme e incluye la exploración de los títulos, empresas y ubicaciones mejor remunerados; predecir salarios/beneficios a través de PNL; y examinar cómo las industrias y las empresas varían a través de sus ofertas y beneficios de pasantías. Las actualizaciones futuras permitirán una mayor exploración de las tendencias temporales, incluido el crecimiento de las empresas, la prevalencia de trabajos remotos y la demanda de puestos de trabajo individuales a lo largo del tiempo.</a:t>
            </a:r>
            <a:endParaRPr sz="1000">
              <a:latin typeface="Montserrat"/>
              <a:ea typeface="Montserrat"/>
              <a:cs typeface="Montserrat"/>
              <a:sym typeface="Montserrat"/>
            </a:endParaRPr>
          </a:p>
          <a:p>
            <a:pPr indent="0" lvl="0" marL="0" rtl="0" algn="l">
              <a:spcBef>
                <a:spcPts val="1600"/>
              </a:spcBef>
              <a:spcAft>
                <a:spcPts val="1600"/>
              </a:spcAft>
              <a:buNone/>
            </a:pPr>
            <a:r>
              <a:t/>
            </a:r>
            <a:endParaRPr sz="10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grpSp>
        <p:nvGrpSpPr>
          <p:cNvPr id="83" name="Google Shape;83;p16"/>
          <p:cNvGrpSpPr/>
          <p:nvPr/>
        </p:nvGrpSpPr>
        <p:grpSpPr>
          <a:xfrm>
            <a:off x="432118" y="1304875"/>
            <a:ext cx="8413207" cy="3416400"/>
            <a:chOff x="6212550" y="1304875"/>
            <a:chExt cx="2632500" cy="3416400"/>
          </a:xfrm>
        </p:grpSpPr>
        <p:sp>
          <p:nvSpPr>
            <p:cNvPr id="84" name="Google Shape;84;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Elección de datasets</a:t>
            </a:r>
            <a:endParaRPr/>
          </a:p>
        </p:txBody>
      </p:sp>
      <p:sp>
        <p:nvSpPr>
          <p:cNvPr id="87" name="Google Shape;87;p16"/>
          <p:cNvSpPr txBox="1"/>
          <p:nvPr>
            <p:ph idx="4294967295" type="body"/>
          </p:nvPr>
        </p:nvSpPr>
        <p:spPr>
          <a:xfrm>
            <a:off x="506425" y="1304875"/>
            <a:ext cx="80013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Montserrat"/>
                <a:ea typeface="Montserrat"/>
                <a:cs typeface="Montserrat"/>
                <a:sym typeface="Montserrat"/>
              </a:rPr>
              <a:t>Dataset 2: </a:t>
            </a:r>
            <a:r>
              <a:rPr lang="es-419">
                <a:solidFill>
                  <a:schemeClr val="lt1"/>
                </a:solidFill>
                <a:latin typeface="Montserrat"/>
                <a:ea typeface="Montserrat"/>
                <a:cs typeface="Montserrat"/>
                <a:sym typeface="Montserrat"/>
              </a:rPr>
              <a:t>Spotify Tracks Dataset</a:t>
            </a:r>
            <a:endParaRPr>
              <a:solidFill>
                <a:schemeClr val="lt1"/>
              </a:solidFill>
              <a:latin typeface="Montserrat"/>
              <a:ea typeface="Montserrat"/>
              <a:cs typeface="Montserrat"/>
              <a:sym typeface="Montserrat"/>
            </a:endParaRPr>
          </a:p>
        </p:txBody>
      </p:sp>
      <p:sp>
        <p:nvSpPr>
          <p:cNvPr id="88" name="Google Shape;88;p16"/>
          <p:cNvSpPr txBox="1"/>
          <p:nvPr>
            <p:ph idx="4294967295" type="body"/>
          </p:nvPr>
        </p:nvSpPr>
        <p:spPr>
          <a:xfrm>
            <a:off x="508325" y="1850300"/>
            <a:ext cx="80892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600">
                <a:latin typeface="Montserrat"/>
                <a:ea typeface="Montserrat"/>
                <a:cs typeface="Montserrat"/>
                <a:sym typeface="Montserrat"/>
              </a:rPr>
              <a:t>Fuente: </a:t>
            </a:r>
            <a:r>
              <a:rPr lang="es-419" sz="1600" u="sng">
                <a:solidFill>
                  <a:schemeClr val="hlink"/>
                </a:solidFill>
                <a:latin typeface="Montserrat"/>
                <a:ea typeface="Montserrat"/>
                <a:cs typeface="Montserrat"/>
                <a:sym typeface="Montserrat"/>
                <a:hlinkClick r:id="rId3"/>
              </a:rPr>
              <a:t>Spotify Tracks Dataset | Kaggle</a:t>
            </a:r>
            <a:endParaRPr sz="1600">
              <a:latin typeface="Montserrat"/>
              <a:ea typeface="Montserrat"/>
              <a:cs typeface="Montserrat"/>
              <a:sym typeface="Montserrat"/>
            </a:endParaRPr>
          </a:p>
          <a:p>
            <a:pPr indent="0" lvl="0" marL="0" rtl="0" algn="l">
              <a:spcBef>
                <a:spcPts val="1600"/>
              </a:spcBef>
              <a:spcAft>
                <a:spcPts val="1600"/>
              </a:spcAft>
              <a:buNone/>
            </a:pPr>
            <a:r>
              <a:rPr lang="es-419" sz="1000">
                <a:latin typeface="Montserrat"/>
                <a:ea typeface="Montserrat"/>
                <a:cs typeface="Montserrat"/>
                <a:sym typeface="Montserrat"/>
              </a:rPr>
              <a:t>Es un conjunto de datos de pistas de Spotify en una variedad de 125 géneros diferentes.</a:t>
            </a:r>
            <a:endParaRPr sz="10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grpSp>
        <p:nvGrpSpPr>
          <p:cNvPr id="93" name="Google Shape;93;p17"/>
          <p:cNvGrpSpPr/>
          <p:nvPr/>
        </p:nvGrpSpPr>
        <p:grpSpPr>
          <a:xfrm>
            <a:off x="432118" y="1304875"/>
            <a:ext cx="8413207" cy="3416400"/>
            <a:chOff x="6212550" y="1304875"/>
            <a:chExt cx="2632500" cy="3416400"/>
          </a:xfrm>
        </p:grpSpPr>
        <p:sp>
          <p:nvSpPr>
            <p:cNvPr id="94" name="Google Shape;94;p1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Elección de datasets</a:t>
            </a:r>
            <a:endParaRPr/>
          </a:p>
        </p:txBody>
      </p:sp>
      <p:sp>
        <p:nvSpPr>
          <p:cNvPr id="97" name="Google Shape;97;p17"/>
          <p:cNvSpPr txBox="1"/>
          <p:nvPr>
            <p:ph idx="4294967295" type="body"/>
          </p:nvPr>
        </p:nvSpPr>
        <p:spPr>
          <a:xfrm>
            <a:off x="506425" y="1304875"/>
            <a:ext cx="80892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Montserrat"/>
                <a:ea typeface="Montserrat"/>
                <a:cs typeface="Montserrat"/>
                <a:sym typeface="Montserrat"/>
              </a:rPr>
              <a:t>Dataset 3: Real/fake job posting prediction</a:t>
            </a:r>
            <a:endParaRPr>
              <a:solidFill>
                <a:schemeClr val="lt1"/>
              </a:solidFill>
              <a:latin typeface="Montserrat"/>
              <a:ea typeface="Montserrat"/>
              <a:cs typeface="Montserrat"/>
              <a:sym typeface="Montserrat"/>
            </a:endParaRPr>
          </a:p>
        </p:txBody>
      </p:sp>
      <p:sp>
        <p:nvSpPr>
          <p:cNvPr id="98" name="Google Shape;98;p17"/>
          <p:cNvSpPr txBox="1"/>
          <p:nvPr>
            <p:ph idx="4294967295" type="body"/>
          </p:nvPr>
        </p:nvSpPr>
        <p:spPr>
          <a:xfrm>
            <a:off x="508325" y="1850300"/>
            <a:ext cx="80892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600">
                <a:latin typeface="Montserrat"/>
                <a:ea typeface="Montserrat"/>
                <a:cs typeface="Montserrat"/>
                <a:sym typeface="Montserrat"/>
              </a:rPr>
              <a:t>Fuente: </a:t>
            </a:r>
            <a:r>
              <a:rPr lang="es-419" sz="1600" u="sng">
                <a:solidFill>
                  <a:schemeClr val="hlink"/>
                </a:solidFill>
                <a:latin typeface="Montserrat"/>
                <a:ea typeface="Montserrat"/>
                <a:cs typeface="Montserrat"/>
                <a:sym typeface="Montserrat"/>
                <a:hlinkClick r:id="rId3"/>
              </a:rPr>
              <a:t>Real / Fake Job Posting Prediction | Kaggle</a:t>
            </a:r>
            <a:endParaRPr sz="1600">
              <a:latin typeface="Montserrat"/>
              <a:ea typeface="Montserrat"/>
              <a:cs typeface="Montserrat"/>
              <a:sym typeface="Montserrat"/>
            </a:endParaRPr>
          </a:p>
          <a:p>
            <a:pPr indent="0" lvl="0" marL="0" rtl="0" algn="l">
              <a:spcBef>
                <a:spcPts val="1600"/>
              </a:spcBef>
              <a:spcAft>
                <a:spcPts val="1600"/>
              </a:spcAft>
              <a:buNone/>
            </a:pPr>
            <a:r>
              <a:rPr lang="es-419" sz="1000">
                <a:latin typeface="Montserrat"/>
                <a:ea typeface="Montserrat"/>
                <a:cs typeface="Montserrat"/>
                <a:sym typeface="Montserrat"/>
              </a:rPr>
              <a:t>Este conjunto de datos contiene 18.000 descripciones de puestos de trabajo, de las cuales unas 800 son falsas. Los datos constan tanto de información textual como de metainformación sobre los puestos de trabajo. El conjunto de datos se puede utilizar para crear modelos de clasificación que puedan conocer las descripciones de puestos que son fraudulentas.</a:t>
            </a:r>
            <a:endParaRPr sz="11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