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74" r:id="rId9"/>
    <p:sldId id="277" r:id="rId10"/>
    <p:sldId id="265" r:id="rId11"/>
    <p:sldId id="279" r:id="rId12"/>
    <p:sldId id="278" r:id="rId13"/>
    <p:sldId id="266" r:id="rId14"/>
    <p:sldId id="275" r:id="rId15"/>
    <p:sldId id="267" r:id="rId16"/>
    <p:sldId id="270" r:id="rId17"/>
    <p:sldId id="276" r:id="rId18"/>
    <p:sldId id="268" r:id="rId19"/>
    <p:sldId id="280" r:id="rId20"/>
    <p:sldId id="28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9A53B-10E1-7745-2657-8C2201D6789A}" v="2826" dt="2020-07-22T18:04:43.774"/>
    <p1510:client id="{180CD944-EF97-4309-B5D5-FBA0A8997267}" v="3375" dt="2020-07-22T15:51:51.485"/>
    <p1510:client id="{B15AAF3B-EECD-6D96-5820-7433E538F9AF}" v="1" dt="2020-07-22T15:52:16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198983"/>
            <a:ext cx="8361229" cy="3075886"/>
          </a:xfrm>
        </p:spPr>
        <p:txBody>
          <a:bodyPr/>
          <a:lstStyle/>
          <a:p>
            <a:r>
              <a:rPr lang="en-US" dirty="0"/>
              <a:t>Processing of car accidents data with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272581"/>
            <a:ext cx="6831673" cy="10862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Saúl </a:t>
            </a:r>
            <a:r>
              <a:rPr lang="en-US" dirty="0" err="1">
                <a:ea typeface="+mn-lt"/>
                <a:cs typeface="+mn-lt"/>
              </a:rPr>
              <a:t>Almazán</a:t>
            </a:r>
            <a:r>
              <a:rPr lang="en-US" dirty="0">
                <a:ea typeface="+mn-lt"/>
                <a:cs typeface="+mn-lt"/>
              </a:rPr>
              <a:t> del Pie</a:t>
            </a:r>
            <a:endParaRPr lang="es-ES" dirty="0"/>
          </a:p>
          <a:p>
            <a:r>
              <a:rPr lang="en-US" dirty="0">
                <a:ea typeface="+mn-lt"/>
                <a:cs typeface="+mn-lt"/>
              </a:rPr>
              <a:t>Marina Alonso-Cortés </a:t>
            </a:r>
            <a:r>
              <a:rPr lang="en-US" dirty="0" err="1">
                <a:ea typeface="+mn-lt"/>
                <a:cs typeface="+mn-lt"/>
              </a:rPr>
              <a:t>Lladó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Jorge Santisteban Rivas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E00A6-F47F-41A8-BCD8-8920E2E7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PySpark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F08B3-B6E4-42CB-865B-98E4C4F2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45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es-ES" dirty="0" err="1">
                <a:ea typeface="+mn-lt"/>
                <a:cs typeface="+mn-lt"/>
              </a:rPr>
              <a:t>Findspark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a Python </a:t>
            </a:r>
            <a:r>
              <a:rPr lang="es-ES" dirty="0" err="1">
                <a:ea typeface="+mn-lt"/>
                <a:cs typeface="+mn-lt"/>
              </a:rPr>
              <a:t>library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that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automatically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allow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you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import</a:t>
            </a:r>
            <a:r>
              <a:rPr lang="es-ES" dirty="0">
                <a:ea typeface="+mn-lt"/>
                <a:cs typeface="+mn-lt"/>
              </a:rPr>
              <a:t> and use </a:t>
            </a:r>
            <a:r>
              <a:rPr lang="es-ES" dirty="0" err="1">
                <a:ea typeface="+mn-lt"/>
                <a:cs typeface="+mn-lt"/>
              </a:rPr>
              <a:t>PySpark</a:t>
            </a:r>
            <a:r>
              <a:rPr lang="es-ES" dirty="0">
                <a:ea typeface="+mn-lt"/>
                <a:cs typeface="+mn-lt"/>
              </a:rPr>
              <a:t> as </a:t>
            </a:r>
            <a:r>
              <a:rPr lang="es-ES" dirty="0" err="1">
                <a:ea typeface="+mn-lt"/>
                <a:cs typeface="+mn-lt"/>
              </a:rPr>
              <a:t>any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other</a:t>
            </a:r>
            <a:r>
              <a:rPr lang="es-ES" dirty="0">
                <a:ea typeface="+mn-lt"/>
                <a:cs typeface="+mn-lt"/>
              </a:rPr>
              <a:t> Python </a:t>
            </a:r>
            <a:r>
              <a:rPr lang="es-ES" dirty="0" err="1">
                <a:ea typeface="+mn-lt"/>
                <a:cs typeface="+mn-lt"/>
              </a:rPr>
              <a:t>library</a:t>
            </a:r>
            <a:r>
              <a:rPr lang="es-ES" dirty="0">
                <a:ea typeface="+mn-lt"/>
                <a:cs typeface="+mn-lt"/>
              </a:rPr>
              <a:t>. </a:t>
            </a:r>
            <a:r>
              <a:rPr lang="es-ES" dirty="0" err="1">
                <a:ea typeface="+mn-lt"/>
                <a:cs typeface="+mn-lt"/>
              </a:rPr>
              <a:t>There</a:t>
            </a:r>
            <a:r>
              <a:rPr lang="es-ES" dirty="0">
                <a:ea typeface="+mn-lt"/>
                <a:cs typeface="+mn-lt"/>
              </a:rPr>
              <a:t>  are </a:t>
            </a:r>
            <a:r>
              <a:rPr lang="es-ES" dirty="0" err="1">
                <a:ea typeface="+mn-lt"/>
                <a:cs typeface="+mn-lt"/>
              </a:rPr>
              <a:t>other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options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make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integration</a:t>
            </a:r>
            <a:r>
              <a:rPr lang="es-ES" dirty="0">
                <a:ea typeface="+mn-lt"/>
                <a:cs typeface="+mn-lt"/>
              </a:rPr>
              <a:t> (</a:t>
            </a:r>
            <a:r>
              <a:rPr lang="es-ES" dirty="0" err="1">
                <a:ea typeface="+mn-lt"/>
                <a:cs typeface="+mn-lt"/>
              </a:rPr>
              <a:t>create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dirty="0" err="1">
                <a:ea typeface="+mn-lt"/>
                <a:cs typeface="+mn-lt"/>
              </a:rPr>
              <a:t>Jupyter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profile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) </a:t>
            </a:r>
            <a:r>
              <a:rPr lang="es-ES" dirty="0" err="1">
                <a:ea typeface="+mn-lt"/>
                <a:cs typeface="+mn-lt"/>
              </a:rPr>
              <a:t>but</a:t>
            </a:r>
            <a:r>
              <a:rPr lang="es-ES" dirty="0">
                <a:ea typeface="+mn-lt"/>
                <a:cs typeface="+mn-lt"/>
              </a:rPr>
              <a:t> up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date </a:t>
            </a:r>
            <a:r>
              <a:rPr lang="es-ES" dirty="0" err="1">
                <a:ea typeface="+mn-lt"/>
                <a:cs typeface="+mn-lt"/>
              </a:rPr>
              <a:t>Findspark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 </a:t>
            </a:r>
            <a:r>
              <a:rPr lang="es-ES" dirty="0" err="1">
                <a:ea typeface="+mn-lt"/>
                <a:cs typeface="+mn-lt"/>
              </a:rPr>
              <a:t>faster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simpler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one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/>
          </a:p>
          <a:p>
            <a:pPr marL="383540" indent="-383540"/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create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 app run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following</a:t>
            </a:r>
            <a:r>
              <a:rPr lang="es-ES" dirty="0">
                <a:ea typeface="+mn-lt"/>
                <a:cs typeface="+mn-lt"/>
              </a:rPr>
              <a:t> script in a </a:t>
            </a:r>
            <a:r>
              <a:rPr lang="es-ES" dirty="0" err="1">
                <a:ea typeface="+mn-lt"/>
                <a:cs typeface="+mn-lt"/>
              </a:rPr>
              <a:t>Jupyter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cell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dirty="0"/>
          </a:p>
          <a:p>
            <a:pPr marL="530860" lvl="1" indent="0">
              <a:buNone/>
            </a:pPr>
            <a:r>
              <a:rPr lang="es-ES" dirty="0" err="1">
                <a:ea typeface="+mn-lt"/>
                <a:cs typeface="+mn-lt"/>
              </a:rPr>
              <a:t>import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findspark</a:t>
            </a:r>
            <a:r>
              <a:rPr lang="es-ES" dirty="0">
                <a:ea typeface="+mn-lt"/>
                <a:cs typeface="+mn-lt"/>
              </a:rPr>
              <a:t> </a:t>
            </a:r>
            <a:endParaRPr lang="es-ES" i="0" dirty="0"/>
          </a:p>
          <a:p>
            <a:pPr marL="530860" lvl="1" indent="0">
              <a:buNone/>
            </a:pPr>
            <a:r>
              <a:rPr lang="es-ES" i="0" dirty="0" err="1">
                <a:ea typeface="+mn-lt"/>
                <a:cs typeface="+mn-lt"/>
              </a:rPr>
              <a:t>findspark.init</a:t>
            </a:r>
            <a:r>
              <a:rPr lang="es-ES" i="0" dirty="0">
                <a:ea typeface="+mn-lt"/>
                <a:cs typeface="+mn-lt"/>
              </a:rPr>
              <a:t>() </a:t>
            </a:r>
            <a:endParaRPr lang="es-ES" dirty="0"/>
          </a:p>
          <a:p>
            <a:pPr marL="530860" lvl="1" indent="0">
              <a:buNone/>
            </a:pPr>
            <a:r>
              <a:rPr lang="es-ES" i="0" dirty="0" err="1">
                <a:ea typeface="+mn-lt"/>
                <a:cs typeface="+mn-lt"/>
              </a:rPr>
              <a:t>import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pyspark</a:t>
            </a:r>
            <a:endParaRPr lang="es-ES">
              <a:ea typeface="+mn-lt"/>
              <a:cs typeface="+mn-lt"/>
            </a:endParaRPr>
          </a:p>
          <a:p>
            <a:pPr marL="530860" lvl="1" indent="0">
              <a:buNone/>
            </a:pPr>
            <a:r>
              <a:rPr lang="es-ES" i="0" dirty="0" err="1">
                <a:ea typeface="+mn-lt"/>
                <a:cs typeface="+mn-lt"/>
              </a:rPr>
              <a:t>sc</a:t>
            </a:r>
            <a:r>
              <a:rPr lang="es-ES" i="0" dirty="0">
                <a:ea typeface="+mn-lt"/>
                <a:cs typeface="+mn-lt"/>
              </a:rPr>
              <a:t> = </a:t>
            </a:r>
            <a:r>
              <a:rPr lang="es-ES" i="0" dirty="0" err="1">
                <a:ea typeface="+mn-lt"/>
                <a:cs typeface="+mn-lt"/>
              </a:rPr>
              <a:t>SparkSession.builder.master</a:t>
            </a:r>
            <a:r>
              <a:rPr lang="es-ES" i="0" dirty="0">
                <a:ea typeface="+mn-lt"/>
                <a:cs typeface="+mn-lt"/>
              </a:rPr>
              <a:t>("</a:t>
            </a:r>
            <a:r>
              <a:rPr lang="es-ES" i="0" dirty="0" err="1">
                <a:ea typeface="+mn-lt"/>
                <a:cs typeface="+mn-lt"/>
              </a:rPr>
              <a:t>spark</a:t>
            </a:r>
            <a:r>
              <a:rPr lang="es-ES" i="0" dirty="0">
                <a:ea typeface="+mn-lt"/>
                <a:cs typeface="+mn-lt"/>
              </a:rPr>
              <a:t>://192.168.1.38:7077").</a:t>
            </a:r>
            <a:r>
              <a:rPr lang="es-ES" i="0" dirty="0" err="1">
                <a:ea typeface="+mn-lt"/>
                <a:cs typeface="+mn-lt"/>
              </a:rPr>
              <a:t>appName</a:t>
            </a:r>
            <a:r>
              <a:rPr lang="es-ES" i="0" dirty="0">
                <a:ea typeface="+mn-lt"/>
                <a:cs typeface="+mn-lt"/>
              </a:rPr>
              <a:t>("NYC </a:t>
            </a:r>
            <a:r>
              <a:rPr lang="es-ES" i="0" dirty="0" err="1">
                <a:ea typeface="+mn-lt"/>
                <a:cs typeface="+mn-lt"/>
              </a:rPr>
              <a:t>Traffic</a:t>
            </a:r>
            <a:r>
              <a:rPr lang="es-ES" i="0" dirty="0">
                <a:ea typeface="+mn-lt"/>
                <a:cs typeface="+mn-lt"/>
              </a:rPr>
              <a:t>").</a:t>
            </a:r>
            <a:r>
              <a:rPr lang="es-ES" i="0" dirty="0" err="1">
                <a:ea typeface="+mn-lt"/>
                <a:cs typeface="+mn-lt"/>
              </a:rPr>
              <a:t>getOrCreate</a:t>
            </a:r>
            <a:r>
              <a:rPr lang="es-ES" i="0" dirty="0">
                <a:ea typeface="+mn-lt"/>
                <a:cs typeface="+mn-lt"/>
              </a:rPr>
              <a:t>()</a:t>
            </a:r>
            <a:endParaRPr lang="es-ES"/>
          </a:p>
          <a:p>
            <a:pPr lvl="1" indent="-383540"/>
            <a:endParaRPr lang="es-ES" i="0" dirty="0"/>
          </a:p>
          <a:p>
            <a:pPr marL="530860" lvl="1" indent="0">
              <a:buNone/>
            </a:pPr>
            <a:endParaRPr lang="es-E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4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C9417-3DDB-4258-998B-0CB1F971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PySpark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D43F34-C141-4F1C-ABFF-85E54ADB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1625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In that session we will find something like this: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4" descr="Immagine che contiene screenshot, monitor, computer, schermo&#10;&#10;Descrizione generata automaticamente">
            <a:extLst>
              <a:ext uri="{FF2B5EF4-FFF2-40B4-BE49-F238E27FC236}">
                <a16:creationId xmlns:a16="http://schemas.microsoft.com/office/drawing/2014/main" id="{C3AD5850-DD3F-4D9A-BCD6-6748ACBB3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0" t="16885" r="6290" b="40820"/>
          <a:stretch/>
        </p:blipFill>
        <p:spPr>
          <a:xfrm>
            <a:off x="2114550" y="2486025"/>
            <a:ext cx="8970227" cy="245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4B190-8E56-4941-B911-517B2C0C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Loadind the dataset and queries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10998-8FE6-4499-9BE1-8F06D4CD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1625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Before all the queries we will need to load the CSV file containing all the information. To </a:t>
            </a:r>
            <a:r>
              <a:rPr lang="it-IT"/>
              <a:t>do so we will run: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/>
              <a:t>What about the </a:t>
            </a:r>
            <a:r>
              <a:rPr lang="it-IT" b="1"/>
              <a:t>queries</a:t>
            </a:r>
            <a:r>
              <a:rPr lang="it-IT"/>
              <a:t>? </a:t>
            </a:r>
            <a:r>
              <a:rPr lang="it-IT">
                <a:ea typeface="+mn-lt"/>
                <a:cs typeface="+mn-lt"/>
              </a:rPr>
              <a:t>As we have defined an Spark session we can use the included function </a:t>
            </a:r>
            <a:r>
              <a:rPr lang="it-IT" b="1">
                <a:ea typeface="+mn-lt"/>
                <a:cs typeface="+mn-lt"/>
              </a:rPr>
              <a:t>sql </a:t>
            </a:r>
            <a:r>
              <a:rPr lang="it-IT">
                <a:ea typeface="+mn-lt"/>
                <a:cs typeface="+mn-lt"/>
              </a:rPr>
              <a:t>to do all the necessary queries we want to run.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685FA8-6F84-44EE-87FB-E44552308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5" t="26346" r="23450" b="67280"/>
          <a:stretch/>
        </p:blipFill>
        <p:spPr>
          <a:xfrm>
            <a:off x="1847850" y="2533650"/>
            <a:ext cx="8652756" cy="5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1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96122-D10A-4623-ABAE-DE18D6DA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Query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B0A5B-4514-4908-A632-0AD806D7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717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GB" dirty="0">
                <a:ea typeface="+mn-lt"/>
                <a:cs typeface="+mn-lt"/>
              </a:rPr>
              <a:t>First we format the Date</a:t>
            </a:r>
          </a:p>
          <a:p>
            <a:pPr lvl="1" indent="-383540"/>
            <a:r>
              <a:rPr lang="en-GB" i="0" dirty="0" err="1">
                <a:ea typeface="+mn-lt"/>
                <a:cs typeface="+mn-lt"/>
              </a:rPr>
              <a:t>accidents.withColumn</a:t>
            </a:r>
            <a:r>
              <a:rPr lang="en-GB" i="0" dirty="0">
                <a:ea typeface="+mn-lt"/>
                <a:cs typeface="+mn-lt"/>
              </a:rPr>
              <a:t>("DATE", </a:t>
            </a:r>
            <a:r>
              <a:rPr lang="en-GB" i="0" dirty="0" err="1">
                <a:ea typeface="+mn-lt"/>
                <a:cs typeface="+mn-lt"/>
              </a:rPr>
              <a:t>to_timestamp</a:t>
            </a:r>
            <a:r>
              <a:rPr lang="en-GB" i="0" dirty="0">
                <a:ea typeface="+mn-lt"/>
                <a:cs typeface="+mn-lt"/>
              </a:rPr>
              <a:t>(col("DATE"), "MM/dd/</a:t>
            </a:r>
            <a:r>
              <a:rPr lang="en-GB" i="0" dirty="0" err="1">
                <a:ea typeface="+mn-lt"/>
                <a:cs typeface="+mn-lt"/>
              </a:rPr>
              <a:t>yyyy</a:t>
            </a:r>
            <a:r>
              <a:rPr lang="en-GB" i="0" dirty="0">
                <a:ea typeface="+mn-lt"/>
                <a:cs typeface="+mn-lt"/>
              </a:rPr>
              <a:t>"))</a:t>
            </a:r>
          </a:p>
          <a:p>
            <a:pPr lvl="1" indent="-383540"/>
            <a:endParaRPr lang="en-GB" dirty="0">
              <a:ea typeface="+mn-lt"/>
              <a:cs typeface="+mn-lt"/>
            </a:endParaRPr>
          </a:p>
          <a:p>
            <a:pPr marL="383540" indent="-383540"/>
            <a:r>
              <a:rPr lang="en-GB" dirty="0">
                <a:ea typeface="+mn-lt"/>
                <a:cs typeface="+mn-lt"/>
              </a:rPr>
              <a:t>Second , using the </a:t>
            </a:r>
            <a:r>
              <a:rPr lang="en-GB">
                <a:ea typeface="+mn-lt"/>
                <a:cs typeface="+mn-lt"/>
              </a:rPr>
              <a:t>function date_format(col("DATE"), "w")) we create a column </a:t>
            </a:r>
            <a:r>
              <a:rPr lang="en-GB" dirty="0">
                <a:ea typeface="+mn-lt"/>
                <a:cs typeface="+mn-lt"/>
              </a:rPr>
              <a:t>with the number of the week and we add it to the database</a:t>
            </a:r>
            <a:endParaRPr lang="en-GB" dirty="0"/>
          </a:p>
          <a:p>
            <a:pPr marL="383540" indent="-383540"/>
            <a:endParaRPr lang="en-GB" dirty="0"/>
          </a:p>
          <a:p>
            <a:pPr marL="383540" indent="-383540"/>
            <a:r>
              <a:rPr lang="en-GB" dirty="0">
                <a:ea typeface="+mn-lt"/>
                <a:cs typeface="+mn-lt"/>
              </a:rPr>
              <a:t>Finally we make the query where number of people killed is not null , grouping by year and by the new column we created before and  ordering by year and the new column.</a:t>
            </a:r>
          </a:p>
          <a:p>
            <a:pPr marL="383540" indent="-383540"/>
            <a:endParaRPr lang="es-ES" i="0" dirty="0">
              <a:ea typeface="+mn-lt"/>
              <a:cs typeface="+mn-lt"/>
            </a:endParaRPr>
          </a:p>
          <a:p>
            <a:pPr marL="383540" indent="-383540"/>
            <a:endParaRPr lang="es-ES" i="0" dirty="0">
              <a:ea typeface="+mn-lt"/>
              <a:cs typeface="+mn-lt"/>
            </a:endParaRPr>
          </a:p>
          <a:p>
            <a:pPr lvl="1" indent="-383540"/>
            <a:endParaRPr lang="es-ES" i="0" dirty="0">
              <a:ea typeface="+mn-lt"/>
              <a:cs typeface="+mn-lt"/>
            </a:endParaRPr>
          </a:p>
          <a:p>
            <a:pPr lvl="1" indent="-383540"/>
            <a:endParaRPr lang="es-ES" i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648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A4968-3439-4B86-83D3-3C9CB849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AA3238C-675A-4217-A499-FA54CFAC5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01" t="37239" r="21723" b="46061"/>
          <a:stretch/>
        </p:blipFill>
        <p:spPr>
          <a:xfrm>
            <a:off x="1588558" y="2533650"/>
            <a:ext cx="9604919" cy="1793366"/>
          </a:xfrm>
        </p:spPr>
      </p:pic>
    </p:spTree>
    <p:extLst>
      <p:ext uri="{BB962C8B-B14F-4D97-AF65-F5344CB8AC3E}">
        <p14:creationId xmlns:p14="http://schemas.microsoft.com/office/powerpoint/2010/main" val="386709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97E21-093A-4232-A2E4-9689891F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Query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2065C-C915-4653-A1D2-204AD319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err="1"/>
              <a:t>We</a:t>
            </a:r>
            <a:r>
              <a:rPr lang="es-ES" dirty="0"/>
              <a:t> are </a:t>
            </a:r>
            <a:r>
              <a:rPr lang="es-ES" err="1"/>
              <a:t>going</a:t>
            </a:r>
            <a:r>
              <a:rPr lang="es-ES" dirty="0"/>
              <a:t> </a:t>
            </a:r>
            <a:r>
              <a:rPr lang="es-ES" err="1"/>
              <a:t>to</a:t>
            </a:r>
            <a:r>
              <a:rPr lang="es-ES" dirty="0"/>
              <a:t> </a:t>
            </a:r>
            <a:r>
              <a:rPr lang="es-ES" err="1"/>
              <a:t>separete</a:t>
            </a:r>
            <a:r>
              <a:rPr lang="es-ES" dirty="0"/>
              <a:t> </a:t>
            </a:r>
            <a:r>
              <a:rPr lang="es-ES" err="1"/>
              <a:t>the</a:t>
            </a:r>
            <a:r>
              <a:rPr lang="es-ES" dirty="0"/>
              <a:t> </a:t>
            </a:r>
            <a:r>
              <a:rPr lang="es-ES" err="1"/>
              <a:t>query</a:t>
            </a:r>
            <a:r>
              <a:rPr lang="es-ES" dirty="0"/>
              <a:t> in </a:t>
            </a:r>
            <a:r>
              <a:rPr lang="es-ES" err="1"/>
              <a:t>smaller</a:t>
            </a:r>
            <a:r>
              <a:rPr lang="es-ES" dirty="0"/>
              <a:t> </a:t>
            </a:r>
            <a:r>
              <a:rPr lang="es-ES" err="1"/>
              <a:t>queries</a:t>
            </a:r>
            <a:endParaRPr lang="es-ES"/>
          </a:p>
          <a:p>
            <a:pPr marL="383540" indent="-383540"/>
            <a:r>
              <a:rPr lang="es-ES" err="1"/>
              <a:t>First</a:t>
            </a:r>
            <a:r>
              <a:rPr lang="es-ES" dirty="0"/>
              <a:t> </a:t>
            </a:r>
            <a:r>
              <a:rPr lang="es-ES" err="1"/>
              <a:t>we</a:t>
            </a:r>
            <a:r>
              <a:rPr lang="es-ES" dirty="0"/>
              <a:t> </a:t>
            </a:r>
            <a:r>
              <a:rPr lang="es-ES" err="1"/>
              <a:t>exctract</a:t>
            </a:r>
            <a:r>
              <a:rPr lang="es-ES" dirty="0"/>
              <a:t> </a:t>
            </a:r>
            <a:r>
              <a:rPr lang="es-ES" err="1"/>
              <a:t>the</a:t>
            </a:r>
            <a:r>
              <a:rPr lang="es-ES" dirty="0"/>
              <a:t> posible </a:t>
            </a:r>
            <a:r>
              <a:rPr lang="es-ES" err="1"/>
              <a:t>factors</a:t>
            </a:r>
            <a:r>
              <a:rPr lang="es-ES" dirty="0"/>
              <a:t> </a:t>
            </a:r>
          </a:p>
          <a:p>
            <a:pPr lvl="1" indent="-383540"/>
            <a:r>
              <a:rPr lang="es-ES" i="0" dirty="0">
                <a:ea typeface="+mn-lt"/>
                <a:cs typeface="+mn-lt"/>
              </a:rPr>
              <a:t>(SELECT `CONTRIBUTING FACTOR VEHICLE 1` as FACTOR FROM accidentsQ2 WHERE (`CONTRIBUTING FACTOR VEHICLE 1` IS NOT NULL) AND (`CONTRIBUTING FACTOR VEHICLE 1` != '</a:t>
            </a:r>
            <a:r>
              <a:rPr lang="es-ES" i="0" err="1">
                <a:ea typeface="+mn-lt"/>
                <a:cs typeface="+mn-lt"/>
              </a:rPr>
              <a:t>Unspecified</a:t>
            </a:r>
            <a:r>
              <a:rPr lang="es-ES" i="0" dirty="0">
                <a:ea typeface="+mn-lt"/>
                <a:cs typeface="+mn-lt"/>
              </a:rPr>
              <a:t>'))"</a:t>
            </a:r>
            <a:endParaRPr lang="es-ES" i="0" dirty="0"/>
          </a:p>
          <a:p>
            <a:pPr marL="530860" lvl="1" indent="0">
              <a:buNone/>
            </a:pPr>
            <a:r>
              <a:rPr lang="es-ES" i="0" dirty="0"/>
              <a:t>We will do this </a:t>
            </a:r>
            <a:r>
              <a:rPr lang="es-ES" i="0" err="1"/>
              <a:t>with</a:t>
            </a:r>
            <a:r>
              <a:rPr lang="es-ES" i="0" dirty="0"/>
              <a:t> </a:t>
            </a:r>
            <a:r>
              <a:rPr lang="es-ES" i="0" err="1"/>
              <a:t>the</a:t>
            </a:r>
            <a:r>
              <a:rPr lang="es-ES" i="0" dirty="0"/>
              <a:t> 5 possible </a:t>
            </a:r>
            <a:r>
              <a:rPr lang="es-ES" i="0" err="1"/>
              <a:t>factors</a:t>
            </a:r>
            <a:r>
              <a:rPr lang="es-ES" i="0" dirty="0"/>
              <a:t> and then we'll unite </a:t>
            </a:r>
            <a:r>
              <a:rPr lang="es-ES" i="0" err="1"/>
              <a:t>the</a:t>
            </a:r>
            <a:r>
              <a:rPr lang="es-ES" i="0" dirty="0"/>
              <a:t> </a:t>
            </a:r>
            <a:r>
              <a:rPr lang="es-ES" i="0" err="1"/>
              <a:t>five</a:t>
            </a:r>
            <a:r>
              <a:rPr lang="es-ES" i="0" dirty="0"/>
              <a:t> </a:t>
            </a:r>
            <a:r>
              <a:rPr lang="es-ES" i="0"/>
              <a:t>queries into one.</a:t>
            </a:r>
          </a:p>
          <a:p>
            <a:pPr marL="530860" lvl="1" indent="0">
              <a:buNone/>
            </a:pPr>
            <a:endParaRPr lang="es-ES" i="0" dirty="0"/>
          </a:p>
          <a:p>
            <a:pPr lvl="1" indent="-383540"/>
            <a:endParaRPr lang="es-ES" i="0" dirty="0"/>
          </a:p>
          <a:p>
            <a:pPr marL="383540" indent="-383540"/>
            <a:endParaRPr lang="es-ES" i="0" dirty="0"/>
          </a:p>
        </p:txBody>
      </p:sp>
    </p:spTree>
    <p:extLst>
      <p:ext uri="{BB962C8B-B14F-4D97-AF65-F5344CB8AC3E}">
        <p14:creationId xmlns:p14="http://schemas.microsoft.com/office/powerpoint/2010/main" val="315952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1005C-6E73-4A1B-A492-A4C8F240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Query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30D4F2-C2C2-4C42-986A-196D2879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err="1"/>
              <a:t>Then</a:t>
            </a:r>
            <a:r>
              <a:rPr lang="es-ES" dirty="0"/>
              <a:t> </a:t>
            </a:r>
            <a:r>
              <a:rPr lang="es-ES" err="1"/>
              <a:t>we</a:t>
            </a:r>
            <a:r>
              <a:rPr lang="es-ES" dirty="0"/>
              <a:t> </a:t>
            </a:r>
            <a:r>
              <a:rPr lang="es-ES" err="1"/>
              <a:t>extract</a:t>
            </a:r>
            <a:r>
              <a:rPr lang="es-ES" dirty="0"/>
              <a:t> </a:t>
            </a:r>
            <a:r>
              <a:rPr lang="es-ES" err="1"/>
              <a:t>the</a:t>
            </a:r>
            <a:r>
              <a:rPr lang="es-ES" dirty="0"/>
              <a:t> </a:t>
            </a:r>
            <a:r>
              <a:rPr lang="es-ES" err="1"/>
              <a:t>number</a:t>
            </a:r>
            <a:r>
              <a:rPr lang="es-ES" dirty="0"/>
              <a:t> </a:t>
            </a:r>
            <a:r>
              <a:rPr lang="es-ES" err="1"/>
              <a:t>of</a:t>
            </a:r>
            <a:r>
              <a:rPr lang="es-ES"/>
              <a:t> killed </a:t>
            </a:r>
            <a:r>
              <a:rPr lang="es-ES" dirty="0"/>
              <a:t>people</a:t>
            </a:r>
            <a:r>
              <a:rPr lang="es-ES"/>
              <a:t> per </a:t>
            </a:r>
            <a:r>
              <a:rPr lang="es-ES" err="1"/>
              <a:t>each</a:t>
            </a:r>
            <a:r>
              <a:rPr lang="es-ES" dirty="0"/>
              <a:t> factor </a:t>
            </a:r>
          </a:p>
          <a:p>
            <a:pPr lvl="1" indent="-383540"/>
            <a:r>
              <a:rPr lang="es-ES" dirty="0">
                <a:ea typeface="+mn-lt"/>
                <a:cs typeface="+mn-lt"/>
              </a:rPr>
              <a:t>SELECT </a:t>
            </a:r>
            <a:r>
              <a:rPr lang="es-ES" dirty="0" err="1">
                <a:ea typeface="+mn-lt"/>
                <a:cs typeface="+mn-lt"/>
              </a:rPr>
              <a:t>factorsTable.FACTOR</a:t>
            </a:r>
            <a:r>
              <a:rPr lang="es-ES" dirty="0">
                <a:ea typeface="+mn-lt"/>
                <a:cs typeface="+mn-lt"/>
              </a:rPr>
              <a:t>, accidentsQ2.`NUMBER OF PERSONS KILLED` FROM </a:t>
            </a:r>
            <a:r>
              <a:rPr lang="es-ES" dirty="0" err="1">
                <a:ea typeface="+mn-lt"/>
                <a:cs typeface="+mn-lt"/>
              </a:rPr>
              <a:t>factorsTable</a:t>
            </a:r>
            <a:r>
              <a:rPr lang="es-ES" dirty="0">
                <a:ea typeface="+mn-lt"/>
                <a:cs typeface="+mn-lt"/>
              </a:rPr>
              <a:t> JOIN accidentsQ2 ON </a:t>
            </a:r>
            <a:r>
              <a:rPr lang="es-ES" dirty="0" err="1">
                <a:ea typeface="+mn-lt"/>
                <a:cs typeface="+mn-lt"/>
              </a:rPr>
              <a:t>factorsTable.FACTOR</a:t>
            </a:r>
            <a:r>
              <a:rPr lang="es-ES" dirty="0">
                <a:ea typeface="+mn-lt"/>
                <a:cs typeface="+mn-lt"/>
              </a:rPr>
              <a:t>=accidentsQ2.`CONTRIBUTING FACTOR VEHICLE 1`</a:t>
            </a:r>
            <a:endParaRPr lang="es-ES" i="0" dirty="0"/>
          </a:p>
          <a:p>
            <a:pPr marL="530860" lvl="1" indent="0">
              <a:buNone/>
            </a:pPr>
            <a:r>
              <a:rPr lang="es-ES" i="0" dirty="0"/>
              <a:t>and </a:t>
            </a:r>
            <a:r>
              <a:rPr lang="es-ES" i="0" err="1"/>
              <a:t>this</a:t>
            </a:r>
            <a:r>
              <a:rPr lang="es-ES" i="0" dirty="0"/>
              <a:t> </a:t>
            </a:r>
            <a:r>
              <a:rPr lang="es-ES" i="0" err="1"/>
              <a:t>again</a:t>
            </a:r>
            <a:r>
              <a:rPr lang="es-ES" i="0" dirty="0"/>
              <a:t> </a:t>
            </a:r>
            <a:r>
              <a:rPr lang="es-ES" i="0" err="1"/>
              <a:t>with</a:t>
            </a:r>
            <a:r>
              <a:rPr lang="es-ES" i="0" dirty="0"/>
              <a:t> </a:t>
            </a:r>
            <a:r>
              <a:rPr lang="es-ES" i="0" err="1"/>
              <a:t>the</a:t>
            </a:r>
            <a:r>
              <a:rPr lang="es-ES" i="0" dirty="0"/>
              <a:t> 5 </a:t>
            </a:r>
            <a:r>
              <a:rPr lang="es-ES" i="0" err="1"/>
              <a:t>diferents</a:t>
            </a:r>
            <a:r>
              <a:rPr lang="es-ES" i="0" dirty="0"/>
              <a:t> </a:t>
            </a:r>
            <a:r>
              <a:rPr lang="es-ES" i="0" err="1"/>
              <a:t>contributing</a:t>
            </a:r>
            <a:r>
              <a:rPr lang="es-ES" i="0" dirty="0"/>
              <a:t> factor </a:t>
            </a:r>
          </a:p>
          <a:p>
            <a:pPr marL="383540" indent="-383540"/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final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obtein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%</a:t>
            </a:r>
          </a:p>
          <a:p>
            <a:pPr lvl="1" indent="-383540"/>
            <a:r>
              <a:rPr lang="es-ES" dirty="0">
                <a:ea typeface="+mn-lt"/>
                <a:cs typeface="+mn-lt"/>
              </a:rPr>
              <a:t>SELECT FACTOR, COUNT(*) as ACCIDENTS, ROUND(AVG(`NUMBER OF PERSONS KILLED`)*100, 5) AS PERCENTAGE FROM </a:t>
            </a:r>
            <a:r>
              <a:rPr lang="es-ES" dirty="0" err="1">
                <a:ea typeface="+mn-lt"/>
                <a:cs typeface="+mn-lt"/>
              </a:rPr>
              <a:t>queryDef</a:t>
            </a:r>
            <a:r>
              <a:rPr lang="es-ES" dirty="0">
                <a:ea typeface="+mn-lt"/>
                <a:cs typeface="+mn-lt"/>
              </a:rPr>
              <a:t> GROUP BY FACTOR ORDER BY ACCIDENTS</a:t>
            </a:r>
            <a:endParaRPr lang="es-ES" i="0" dirty="0"/>
          </a:p>
          <a:p>
            <a:pPr lvl="1" indent="-383540"/>
            <a:endParaRPr lang="es-ES"/>
          </a:p>
          <a:p>
            <a:pPr lvl="1" indent="0"/>
            <a:endParaRPr lang="es-ES" i="0" dirty="0"/>
          </a:p>
          <a:p>
            <a:pPr marL="383540" indent="-383540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267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AD74B9F-1FC1-4894-9126-C618418BD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906" t="34840" r="21076" b="24468"/>
          <a:stretch/>
        </p:blipFill>
        <p:spPr>
          <a:xfrm>
            <a:off x="2074333" y="1657350"/>
            <a:ext cx="8045877" cy="3543305"/>
          </a:xfrm>
        </p:spPr>
      </p:pic>
    </p:spTree>
    <p:extLst>
      <p:ext uri="{BB962C8B-B14F-4D97-AF65-F5344CB8AC3E}">
        <p14:creationId xmlns:p14="http://schemas.microsoft.com/office/powerpoint/2010/main" val="2212381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D9DE5-604E-4380-9420-F1EC9B20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Query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9BFEAF-0A74-4C52-B1EF-D4320AFDA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4500"/>
            <a:ext cx="9601200" cy="35814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83540" indent="-383540"/>
            <a:r>
              <a:rPr lang="es-ES" dirty="0"/>
              <a:t>In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querys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in </a:t>
            </a:r>
            <a:r>
              <a:rPr lang="es-ES" dirty="0" err="1"/>
              <a:t>query</a:t>
            </a:r>
            <a:r>
              <a:rPr lang="es-ES" dirty="0"/>
              <a:t> 1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boroughs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easier</a:t>
            </a:r>
          </a:p>
          <a:p>
            <a:pPr lvl="1" indent="-383540"/>
            <a:r>
              <a:rPr lang="es-ES" i="0" dirty="0">
                <a:ea typeface="+mn-lt"/>
                <a:cs typeface="+mn-lt"/>
              </a:rPr>
              <a:t>SELECT DISTINCT BOROUGH </a:t>
            </a:r>
            <a:r>
              <a:rPr lang="es-ES" i="0" dirty="0" err="1">
                <a:ea typeface="+mn-lt"/>
                <a:cs typeface="+mn-lt"/>
              </a:rPr>
              <a:t>from</a:t>
            </a:r>
            <a:r>
              <a:rPr lang="es-ES" i="0" dirty="0">
                <a:ea typeface="+mn-lt"/>
                <a:cs typeface="+mn-lt"/>
              </a:rPr>
              <a:t> accidentsQ3 WHERE BOROUGH!='0' ORDER BY BOROUGH</a:t>
            </a:r>
            <a:endParaRPr lang="es-ES" i="0" dirty="0"/>
          </a:p>
          <a:p>
            <a:pPr marL="0" indent="0">
              <a:buNone/>
            </a:pPr>
            <a:r>
              <a:rPr lang="es-ES"/>
              <a:t>Once we got the boroughs we will do the same query for each of them:</a:t>
            </a:r>
            <a:endParaRPr lang="es-ES" dirty="0"/>
          </a:p>
          <a:p>
            <a:pPr marL="383540" indent="-383540"/>
            <a:r>
              <a:rPr lang="es-ES"/>
              <a:t>Example for</a:t>
            </a:r>
            <a:r>
              <a:rPr lang="es-ES" dirty="0"/>
              <a:t> Bronx</a:t>
            </a:r>
          </a:p>
          <a:p>
            <a:pPr lvl="1" indent="-383540"/>
            <a:r>
              <a:rPr lang="es-ES" i="0" dirty="0">
                <a:ea typeface="+mn-lt"/>
                <a:cs typeface="+mn-lt"/>
              </a:rPr>
              <a:t>SELECT YEAR(DATE) AS YEAR, `</a:t>
            </a:r>
            <a:r>
              <a:rPr lang="es-ES" i="0" dirty="0" err="1">
                <a:ea typeface="+mn-lt"/>
                <a:cs typeface="+mn-lt"/>
              </a:rPr>
              <a:t>week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of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year</a:t>
            </a:r>
            <a:r>
              <a:rPr lang="es-ES" i="0" dirty="0">
                <a:ea typeface="+mn-lt"/>
                <a:cs typeface="+mn-lt"/>
              </a:rPr>
              <a:t>` AS WEEK, COUNT(*) AS ACCIDENTS, ROUND(AVG(`NUMBER OF PERSONS KILLED`)*100,5) AS `% KILLS` FROM accidentsQ3 WHERE (`NUMBER OF PERSONS KILLED` IS NOT NULL) AND (BOROUGH = 'BRONX') GROUP BY YEAR(DATE),`</a:t>
            </a:r>
            <a:r>
              <a:rPr lang="es-ES" i="0" dirty="0" err="1">
                <a:ea typeface="+mn-lt"/>
                <a:cs typeface="+mn-lt"/>
              </a:rPr>
              <a:t>week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of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year</a:t>
            </a:r>
            <a:r>
              <a:rPr lang="es-ES" i="0" dirty="0">
                <a:ea typeface="+mn-lt"/>
                <a:cs typeface="+mn-lt"/>
              </a:rPr>
              <a:t>` ORDER BY YEAR(DATE),`</a:t>
            </a:r>
            <a:r>
              <a:rPr lang="es-ES" i="0" dirty="0" err="1">
                <a:ea typeface="+mn-lt"/>
                <a:cs typeface="+mn-lt"/>
              </a:rPr>
              <a:t>week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of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year</a:t>
            </a:r>
            <a:r>
              <a:rPr lang="es-ES" i="0" dirty="0">
                <a:ea typeface="+mn-lt"/>
                <a:cs typeface="+mn-lt"/>
              </a:rPr>
              <a:t>`</a:t>
            </a:r>
          </a:p>
          <a:p>
            <a:pPr marL="530860" lvl="1" indent="0">
              <a:buNone/>
            </a:pPr>
            <a:r>
              <a:rPr lang="es-ES" i="0" dirty="0" err="1">
                <a:ea typeface="+mn-lt"/>
                <a:cs typeface="+mn-lt"/>
              </a:rPr>
              <a:t>Grouping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by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year</a:t>
            </a:r>
            <a:r>
              <a:rPr lang="es-ES" i="0" dirty="0">
                <a:ea typeface="+mn-lt"/>
                <a:cs typeface="+mn-lt"/>
              </a:rPr>
              <a:t> and </a:t>
            </a:r>
            <a:r>
              <a:rPr lang="es-ES" i="0" dirty="0" err="1">
                <a:ea typeface="+mn-lt"/>
                <a:cs typeface="+mn-lt"/>
              </a:rPr>
              <a:t>ordering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by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year</a:t>
            </a:r>
            <a:r>
              <a:rPr lang="es-ES" i="0" dirty="0">
                <a:ea typeface="+mn-lt"/>
                <a:cs typeface="+mn-lt"/>
              </a:rPr>
              <a:t> and </a:t>
            </a:r>
            <a:r>
              <a:rPr lang="es-ES" i="0" dirty="0" err="1">
                <a:ea typeface="+mn-lt"/>
                <a:cs typeface="+mn-lt"/>
              </a:rPr>
              <a:t>the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number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of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weeks</a:t>
            </a:r>
          </a:p>
        </p:txBody>
      </p:sp>
    </p:spTree>
    <p:extLst>
      <p:ext uri="{BB962C8B-B14F-4D97-AF65-F5344CB8AC3E}">
        <p14:creationId xmlns:p14="http://schemas.microsoft.com/office/powerpoint/2010/main" val="282679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B0FA1-4BC5-4B8D-A7F9-D61A99A8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BA7EF79-1DFC-4656-9F69-999775006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23" t="31915" r="21375" b="23936"/>
          <a:stretch/>
        </p:blipFill>
        <p:spPr>
          <a:xfrm>
            <a:off x="1702858" y="1495425"/>
            <a:ext cx="8798121" cy="3867157"/>
          </a:xfrm>
        </p:spPr>
      </p:pic>
    </p:spTree>
    <p:extLst>
      <p:ext uri="{BB962C8B-B14F-4D97-AF65-F5344CB8AC3E}">
        <p14:creationId xmlns:p14="http://schemas.microsoft.com/office/powerpoint/2010/main" val="1528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75009-3F80-4946-9098-61AAB46D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Purpose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27F7F-6862-416D-9546-52888301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0225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 err="1"/>
              <a:t>Infer</a:t>
            </a:r>
            <a:r>
              <a:rPr lang="es-ES" dirty="0"/>
              <a:t> </a:t>
            </a:r>
            <a:r>
              <a:rPr lang="es-ES" dirty="0" err="1"/>
              <a:t>qualitative</a:t>
            </a:r>
            <a:r>
              <a:rPr lang="es-ES" dirty="0"/>
              <a:t> data </a:t>
            </a:r>
            <a:r>
              <a:rPr lang="es-ES" dirty="0" err="1"/>
              <a:t>regarding</a:t>
            </a:r>
            <a:r>
              <a:rPr lang="es-ES" dirty="0"/>
              <a:t> </a:t>
            </a:r>
            <a:r>
              <a:rPr lang="es-ES" dirty="0" err="1"/>
              <a:t>the</a:t>
            </a:r>
            <a:r>
              <a:rPr lang="es-ES" dirty="0"/>
              <a:t> car accidentes in New York City </a:t>
            </a:r>
            <a:r>
              <a:rPr lang="es-ES" dirty="0" err="1"/>
              <a:t>such</a:t>
            </a:r>
            <a:r>
              <a:rPr lang="es-ES" dirty="0"/>
              <a:t> as:</a:t>
            </a:r>
          </a:p>
          <a:p>
            <a:pPr lvl="1" indent="-383540"/>
            <a:r>
              <a:rPr lang="es-ES" i="0" dirty="0" err="1"/>
              <a:t>Number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 </a:t>
            </a:r>
            <a:r>
              <a:rPr lang="es-ES" i="0" dirty="0" err="1"/>
              <a:t>lethal</a:t>
            </a:r>
            <a:r>
              <a:rPr lang="es-ES" i="0" dirty="0"/>
              <a:t> </a:t>
            </a:r>
            <a:r>
              <a:rPr lang="es-ES" i="0" dirty="0" err="1"/>
              <a:t>accidents</a:t>
            </a:r>
            <a:r>
              <a:rPr lang="es-ES" i="0" dirty="0"/>
              <a:t> per </a:t>
            </a:r>
            <a:r>
              <a:rPr lang="es-ES" i="0" dirty="0" err="1"/>
              <a:t>week</a:t>
            </a:r>
            <a:r>
              <a:rPr lang="es-ES" i="0" dirty="0"/>
              <a:t> </a:t>
            </a:r>
          </a:p>
          <a:p>
            <a:pPr lvl="1" indent="-383540"/>
            <a:r>
              <a:rPr lang="es-ES" i="0" dirty="0" err="1"/>
              <a:t>Number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 </a:t>
            </a:r>
            <a:r>
              <a:rPr lang="es-ES" i="0" dirty="0" err="1"/>
              <a:t>accidents</a:t>
            </a:r>
            <a:r>
              <a:rPr lang="es-ES" i="0" dirty="0"/>
              <a:t> and </a:t>
            </a:r>
            <a:r>
              <a:rPr lang="es-ES" i="0" dirty="0" err="1"/>
              <a:t>percentage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 </a:t>
            </a:r>
            <a:r>
              <a:rPr lang="es-ES" i="0" dirty="0" err="1"/>
              <a:t>number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 </a:t>
            </a:r>
            <a:r>
              <a:rPr lang="es-ES" i="0" dirty="0" err="1"/>
              <a:t>deaths</a:t>
            </a:r>
            <a:r>
              <a:rPr lang="es-ES" i="0" dirty="0"/>
              <a:t> per </a:t>
            </a:r>
            <a:r>
              <a:rPr lang="es-ES" i="0" dirty="0" err="1"/>
              <a:t>contributing</a:t>
            </a:r>
            <a:r>
              <a:rPr lang="es-ES" i="0" dirty="0"/>
              <a:t> factor</a:t>
            </a:r>
          </a:p>
          <a:p>
            <a:pPr lvl="1" indent="-383540"/>
            <a:r>
              <a:rPr lang="es-ES" i="0" dirty="0" err="1"/>
              <a:t>Number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 </a:t>
            </a:r>
            <a:r>
              <a:rPr lang="es-ES" i="0" dirty="0" err="1"/>
              <a:t>accidents</a:t>
            </a:r>
            <a:r>
              <a:rPr lang="es-ES" i="0" dirty="0"/>
              <a:t> and </a:t>
            </a:r>
            <a:r>
              <a:rPr lang="es-ES" i="0" dirty="0" err="1"/>
              <a:t>avarage</a:t>
            </a:r>
            <a:r>
              <a:rPr lang="es-ES" i="0" dirty="0"/>
              <a:t> </a:t>
            </a:r>
            <a:r>
              <a:rPr lang="es-ES" i="0" dirty="0" err="1"/>
              <a:t>number</a:t>
            </a:r>
            <a:r>
              <a:rPr lang="es-ES" i="0" dirty="0"/>
              <a:t> </a:t>
            </a:r>
            <a:r>
              <a:rPr lang="es-ES" i="0" dirty="0" err="1"/>
              <a:t>of</a:t>
            </a:r>
            <a:r>
              <a:rPr lang="es-ES" i="0" dirty="0"/>
              <a:t> </a:t>
            </a:r>
            <a:r>
              <a:rPr lang="es-ES" i="0" dirty="0" err="1"/>
              <a:t>lethal</a:t>
            </a:r>
            <a:r>
              <a:rPr lang="es-ES" i="0" dirty="0"/>
              <a:t> </a:t>
            </a:r>
            <a:r>
              <a:rPr lang="es-ES" i="0" dirty="0" err="1"/>
              <a:t>accidents</a:t>
            </a:r>
            <a:r>
              <a:rPr lang="es-ES" i="0" dirty="0"/>
              <a:t> per </a:t>
            </a:r>
            <a:r>
              <a:rPr lang="es-ES" i="0" dirty="0" err="1"/>
              <a:t>week</a:t>
            </a:r>
            <a:r>
              <a:rPr lang="es-ES" i="0" dirty="0"/>
              <a:t> per </a:t>
            </a:r>
            <a:r>
              <a:rPr lang="es-ES" i="0" dirty="0" err="1"/>
              <a:t>borough</a:t>
            </a:r>
          </a:p>
          <a:p>
            <a:pPr marL="383540" indent="-383540"/>
            <a:endParaRPr lang="es-ES" dirty="0"/>
          </a:p>
          <a:p>
            <a:pPr marL="383540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7166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F306CF-C8B1-4B34-8D34-5A4FACA4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After the queries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5AF60D-795B-4878-B75E-E449A340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9019"/>
            <a:ext cx="9601200" cy="49616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After the queries our server will look like this: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We will be able to see all results in </a:t>
            </a:r>
            <a:r>
              <a:rPr lang="it-IT" b="1"/>
              <a:t>ResultsNYC.pdf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4" descr="Immagine che contiene screenshot, computer, portatile&#10;&#10;Descrizione generata automaticamente">
            <a:extLst>
              <a:ext uri="{FF2B5EF4-FFF2-40B4-BE49-F238E27FC236}">
                <a16:creationId xmlns:a16="http://schemas.microsoft.com/office/drawing/2014/main" id="{FA877BAD-2389-4437-8228-2F897593D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4" t="11538" r="7081" b="5385"/>
          <a:stretch/>
        </p:blipFill>
        <p:spPr>
          <a:xfrm>
            <a:off x="3200398" y="2211777"/>
            <a:ext cx="6339332" cy="34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47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AEEFA-F428-4DE2-A66B-22CC011B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Conclusion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57930-6097-46CA-84CC-DEE99C74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825" y="1428750"/>
            <a:ext cx="9601200" cy="47459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In order to analyse the performance we have modify 2 fields:</a:t>
            </a:r>
            <a:endParaRPr lang="it-IT"/>
          </a:p>
          <a:p>
            <a:pPr marL="342900" indent="-342900"/>
            <a:r>
              <a:rPr lang="es-ES">
                <a:ea typeface="+mn-lt"/>
                <a:cs typeface="+mn-lt"/>
              </a:rPr>
              <a:t>Number of workers (adding more machines)</a:t>
            </a:r>
            <a:endParaRPr lang="es-ES" dirty="0">
              <a:ea typeface="+mn-lt"/>
              <a:cs typeface="+mn-lt"/>
            </a:endParaRPr>
          </a:p>
          <a:p>
            <a:pPr marL="342900" indent="-342900"/>
            <a:r>
              <a:rPr lang="es-ES">
                <a:ea typeface="+mn-lt"/>
                <a:cs typeface="+mn-lt"/>
              </a:rPr>
              <a:t>Number of cores used by each worker</a:t>
            </a: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Results? We have obtained confused conclusions.</a:t>
            </a: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In theory by adding more slaves to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server the time </a:t>
            </a:r>
            <a:r>
              <a:rPr lang="es-ES" err="1">
                <a:ea typeface="+mn-lt"/>
                <a:cs typeface="+mn-lt"/>
              </a:rPr>
              <a:t>should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decrease</a:t>
            </a:r>
            <a:r>
              <a:rPr lang="es-ES" dirty="0">
                <a:ea typeface="+mn-lt"/>
                <a:cs typeface="+mn-lt"/>
              </a:rPr>
              <a:t> time, but in some cases it didn't!</a:t>
            </a:r>
          </a:p>
          <a:p>
            <a:pPr marL="0" indent="0" algn="just">
              <a:buNone/>
            </a:pPr>
            <a:r>
              <a:rPr lang="es-ES">
                <a:ea typeface="+mn-lt"/>
                <a:cs typeface="+mn-lt"/>
              </a:rPr>
              <a:t>This may be because we upload the csv file to the master and it needs to distribute </a:t>
            </a:r>
            <a:r>
              <a:rPr lang="es-ES" err="1">
                <a:ea typeface="+mn-lt"/>
                <a:cs typeface="+mn-lt"/>
              </a:rPr>
              <a:t>it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other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computers</a:t>
            </a:r>
            <a:r>
              <a:rPr lang="es-ES">
                <a:ea typeface="+mn-lt"/>
                <a:cs typeface="+mn-lt"/>
              </a:rPr>
              <a:t> , so the time 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>
                <a:ea typeface="+mn-lt"/>
                <a:cs typeface="+mn-lt"/>
              </a:rPr>
              <a:t> transfer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data </a:t>
            </a:r>
            <a:r>
              <a:rPr lang="es-ES" err="1">
                <a:ea typeface="+mn-lt"/>
                <a:cs typeface="+mn-lt"/>
              </a:rPr>
              <a:t>over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network</a:t>
            </a:r>
            <a:r>
              <a:rPr lang="es-ES">
                <a:ea typeface="+mn-lt"/>
                <a:cs typeface="+mn-lt"/>
              </a:rPr>
              <a:t> and </a:t>
            </a:r>
            <a:r>
              <a:rPr lang="es-ES" err="1">
                <a:ea typeface="+mn-lt"/>
                <a:cs typeface="+mn-lt"/>
              </a:rPr>
              <a:t>recover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result</a:t>
            </a:r>
            <a:r>
              <a:rPr lang="es-ES">
                <a:ea typeface="+mn-lt"/>
                <a:cs typeface="+mn-lt"/>
              </a:rPr>
              <a:t> back </a:t>
            </a:r>
            <a:r>
              <a:rPr lang="es-ES" err="1">
                <a:ea typeface="+mn-lt"/>
                <a:cs typeface="+mn-lt"/>
              </a:rPr>
              <a:t>may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eat</a:t>
            </a:r>
            <a:r>
              <a:rPr lang="es-ES">
                <a:ea typeface="+mn-lt"/>
                <a:cs typeface="+mn-lt"/>
              </a:rPr>
              <a:t> up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time </a:t>
            </a:r>
            <a:r>
              <a:rPr lang="es-ES" err="1">
                <a:ea typeface="+mn-lt"/>
                <a:cs typeface="+mn-lt"/>
              </a:rPr>
              <a:t>savings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obtained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when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distributing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>
                <a:ea typeface="+mn-lt"/>
                <a:cs typeface="+mn-lt"/>
              </a:rPr>
              <a:t> problem to more workers.</a:t>
            </a: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642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168F7-85D5-4F5B-8DFC-BFDCB111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+mj-lt"/>
                <a:cs typeface="+mj-lt"/>
              </a:rPr>
              <a:t>Apache Spark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04DF5-9D2B-4EC7-949D-4D3687DA1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a Framework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make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computations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large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amount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data. </a:t>
            </a:r>
            <a:r>
              <a:rPr lang="es-ES" dirty="0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gives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you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two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features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handle</a:t>
            </a:r>
            <a:r>
              <a:rPr lang="es-ES" dirty="0">
                <a:ea typeface="+mn-lt"/>
                <a:cs typeface="+mn-lt"/>
              </a:rPr>
              <a:t> cases </a:t>
            </a:r>
            <a:r>
              <a:rPr lang="es-ES" dirty="0" err="1">
                <a:ea typeface="+mn-lt"/>
                <a:cs typeface="+mn-lt"/>
              </a:rPr>
              <a:t>like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this</a:t>
            </a:r>
            <a:r>
              <a:rPr lang="es-ES" dirty="0">
                <a:ea typeface="+mn-lt"/>
                <a:cs typeface="+mn-lt"/>
              </a:rPr>
              <a:t>:</a:t>
            </a:r>
          </a:p>
          <a:p>
            <a:pPr lvl="1" indent="-383540"/>
            <a:r>
              <a:rPr lang="es-ES" i="0" dirty="0" err="1">
                <a:ea typeface="+mn-lt"/>
                <a:cs typeface="+mn-lt"/>
              </a:rPr>
              <a:t>Parallel</a:t>
            </a:r>
            <a:r>
              <a:rPr lang="es-ES" i="0" dirty="0">
                <a:ea typeface="+mn-lt"/>
                <a:cs typeface="+mn-lt"/>
              </a:rPr>
              <a:t> Computing </a:t>
            </a:r>
          </a:p>
          <a:p>
            <a:pPr lvl="1" indent="-383540"/>
            <a:r>
              <a:rPr lang="es-ES" i="0" dirty="0" err="1">
                <a:ea typeface="+mn-lt"/>
                <a:cs typeface="+mn-lt"/>
              </a:rPr>
              <a:t>Fault</a:t>
            </a:r>
            <a:r>
              <a:rPr lang="es-ES" i="0" dirty="0">
                <a:ea typeface="+mn-lt"/>
                <a:cs typeface="+mn-lt"/>
              </a:rPr>
              <a:t> </a:t>
            </a:r>
            <a:r>
              <a:rPr lang="es-ES" i="0" dirty="0" err="1">
                <a:ea typeface="+mn-lt"/>
                <a:cs typeface="+mn-lt"/>
              </a:rPr>
              <a:t>Tolerance</a:t>
            </a:r>
            <a:r>
              <a:rPr lang="es-ES" i="0" dirty="0">
                <a:ea typeface="+mn-lt"/>
                <a:cs typeface="+mn-lt"/>
              </a:rPr>
              <a:t> </a:t>
            </a:r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973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121C-F98E-424D-9970-66B3765A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Spark Clusters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E0898-5DBE-45FC-B2A6-3E9DF9746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>
                <a:ea typeface="+mn-lt"/>
                <a:cs typeface="+mn-lt"/>
              </a:rPr>
              <a:t>A Spark cluster is just some computers running Spark and working together. A cluster consist on:</a:t>
            </a:r>
            <a:endParaRPr lang="es-ES"/>
          </a:p>
          <a:p>
            <a:pPr lvl="1" indent="-383540"/>
            <a:r>
              <a:rPr lang="es-ES" b="1">
                <a:ea typeface="+mn-lt"/>
                <a:cs typeface="+mn-lt"/>
              </a:rPr>
              <a:t>Master</a:t>
            </a:r>
            <a:r>
              <a:rPr lang="es-ES">
                <a:ea typeface="+mn-lt"/>
                <a:cs typeface="+mn-lt"/>
              </a:rPr>
              <a:t>: is one of the computers that orchestrate how everything works. It distributes the work and take care of everything.</a:t>
            </a:r>
            <a:endParaRPr lang="es-ES" i="0"/>
          </a:p>
          <a:p>
            <a:pPr lvl="1" indent="-383540"/>
            <a:r>
              <a:rPr lang="es-ES" b="1">
                <a:ea typeface="+mn-lt"/>
                <a:cs typeface="+mn-lt"/>
              </a:rPr>
              <a:t>Slaves</a:t>
            </a:r>
            <a:r>
              <a:rPr lang="es-ES">
                <a:ea typeface="+mn-lt"/>
                <a:cs typeface="+mn-lt"/>
              </a:rPr>
              <a:t>: these are the computers that get the job done. They process chunks of your massive datasets following the Map  Reduce paradigm. A computer can be master and slave at the same time</a:t>
            </a:r>
            <a:endParaRPr lang="es-ES" i="0"/>
          </a:p>
          <a:p>
            <a:pPr marL="383540" indent="-383540"/>
            <a:r>
              <a:rPr lang="es-ES">
                <a:ea typeface="+mn-lt"/>
                <a:cs typeface="+mn-lt"/>
              </a:rPr>
              <a:t>Standalone</a:t>
            </a:r>
            <a:endParaRPr lang="en-US">
              <a:ea typeface="+mn-lt"/>
              <a:cs typeface="+mn-lt"/>
            </a:endParaRPr>
          </a:p>
          <a:p>
            <a:pPr lvl="1" indent="-383540"/>
            <a:r>
              <a:rPr lang="es-ES" i="0">
                <a:ea typeface="+mn-lt"/>
                <a:cs typeface="+mn-lt"/>
              </a:rPr>
              <a:t>It just mean that Spark is installed in every computer involved in the cluster. The cluster manager in use is provided  by Spark. </a:t>
            </a:r>
            <a:endParaRPr lang="es-ES" i="0" dirty="0">
              <a:ea typeface="+mn-lt"/>
              <a:cs typeface="+mn-lt"/>
            </a:endParaRPr>
          </a:p>
          <a:p>
            <a:pPr marL="530860" lvl="1" indent="0">
              <a:buNone/>
            </a:pPr>
            <a:endParaRPr lang="es-ES" dirty="0"/>
          </a:p>
          <a:p>
            <a:pPr lvl="1" indent="-383540"/>
            <a:endParaRPr lang="es-ES" dirty="0"/>
          </a:p>
          <a:p>
            <a:pPr marL="383540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68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5F389-7C04-464F-B91E-2AA33D0B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Set up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8BDF2-832B-4EF6-B0C8-03383294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 err="1"/>
              <a:t>Spark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 Java </a:t>
            </a:r>
            <a:r>
              <a:rPr lang="es-ES" dirty="0" err="1"/>
              <a:t>to</a:t>
            </a:r>
            <a:r>
              <a:rPr lang="es-ES" dirty="0"/>
              <a:t> run.</a:t>
            </a:r>
          </a:p>
          <a:p>
            <a:pPr marL="383540" indent="-383540"/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Spark</a:t>
            </a:r>
            <a:endParaRPr lang="es-ES" dirty="0"/>
          </a:p>
          <a:p>
            <a:pPr marL="383540" indent="-383540"/>
            <a:r>
              <a:rPr lang="es-ES" dirty="0" err="1"/>
              <a:t>Launch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master Server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workers</a:t>
            </a:r>
          </a:p>
          <a:p>
            <a:pPr marL="383540" indent="-383540"/>
            <a:r>
              <a:rPr lang="es-ES" dirty="0"/>
              <a:t>Run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Jupyter</a:t>
            </a:r>
            <a:r>
              <a:rPr lang="es-ES" dirty="0"/>
              <a:t> notebook </a:t>
            </a:r>
            <a:r>
              <a:rPr lang="es-ES" dirty="0" err="1"/>
              <a:t>scrypt</a:t>
            </a:r>
          </a:p>
        </p:txBody>
      </p:sp>
    </p:spTree>
    <p:extLst>
      <p:ext uri="{BB962C8B-B14F-4D97-AF65-F5344CB8AC3E}">
        <p14:creationId xmlns:p14="http://schemas.microsoft.com/office/powerpoint/2010/main" val="265577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3E4D3-5D37-4151-B44C-D55C432A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+mj-lt"/>
                <a:cs typeface="+mj-lt"/>
              </a:rPr>
              <a:t>Master Server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0EE025E-F02F-4F62-AB5B-FF6BF6BF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 err="1">
                <a:ea typeface="+mn-lt"/>
                <a:cs typeface="+mn-lt"/>
              </a:rPr>
              <a:t>Accepts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jobs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i="1" dirty="0">
                <a:ea typeface="+mn-lt"/>
                <a:cs typeface="+mn-lt"/>
              </a:rPr>
              <a:t>driver </a:t>
            </a:r>
            <a:r>
              <a:rPr lang="es-ES" dirty="0" err="1">
                <a:ea typeface="+mn-lt"/>
                <a:cs typeface="+mn-lt"/>
              </a:rPr>
              <a:t>programs</a:t>
            </a:r>
            <a:r>
              <a:rPr lang="es-ES" dirty="0">
                <a:ea typeface="+mn-lt"/>
                <a:cs typeface="+mn-lt"/>
              </a:rPr>
              <a:t>, and </a:t>
            </a:r>
            <a:r>
              <a:rPr lang="es-ES" dirty="0" err="1">
                <a:ea typeface="+mn-lt"/>
                <a:cs typeface="+mn-lt"/>
              </a:rPr>
              <a:t>schedules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processing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tasks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available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slaves</a:t>
            </a:r>
            <a:r>
              <a:rPr lang="es-ES" dirty="0">
                <a:ea typeface="+mn-lt"/>
                <a:cs typeface="+mn-lt"/>
              </a:rPr>
              <a:t>.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start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it</a:t>
            </a:r>
            <a:r>
              <a:rPr lang="es-ES" dirty="0">
                <a:ea typeface="+mn-lt"/>
                <a:cs typeface="+mn-lt"/>
              </a:rPr>
              <a:t>, once </a:t>
            </a:r>
            <a:r>
              <a:rPr lang="es-ES" dirty="0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 has </a:t>
            </a:r>
            <a:r>
              <a:rPr lang="es-ES" dirty="0" err="1">
                <a:ea typeface="+mn-lt"/>
                <a:cs typeface="+mn-lt"/>
              </a:rPr>
              <a:t>been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installed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should</a:t>
            </a:r>
            <a:r>
              <a:rPr lang="es-ES" dirty="0">
                <a:ea typeface="+mn-lt"/>
                <a:cs typeface="+mn-lt"/>
              </a:rPr>
              <a:t> run:</a:t>
            </a:r>
            <a:endParaRPr lang="es-ES" dirty="0"/>
          </a:p>
          <a:p>
            <a:pPr marL="0" indent="0">
              <a:buNone/>
            </a:pPr>
            <a:r>
              <a:rPr lang="es-ES" b="1" dirty="0">
                <a:ea typeface="+mn-lt"/>
                <a:cs typeface="+mn-lt"/>
              </a:rPr>
              <a:t>./sbin/start-master.sh -h &lt;</a:t>
            </a:r>
            <a:r>
              <a:rPr lang="es-ES" b="1" dirty="0" err="1">
                <a:ea typeface="+mn-lt"/>
                <a:cs typeface="+mn-lt"/>
              </a:rPr>
              <a:t>your_master_ip</a:t>
            </a:r>
            <a:r>
              <a:rPr lang="es-ES" b="1" dirty="0">
                <a:ea typeface="+mn-lt"/>
                <a:cs typeface="+mn-lt"/>
              </a:rPr>
              <a:t>_&gt;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Once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run </a:t>
            </a:r>
            <a:r>
              <a:rPr lang="es-ES" dirty="0" err="1"/>
              <a:t>it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/>
              <a:t>localhost:8080 </a:t>
            </a:r>
            <a:r>
              <a:rPr lang="es-ES" dirty="0"/>
              <a:t>and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i="0" dirty="0"/>
          </a:p>
          <a:p>
            <a:pPr lvl="1" indent="-383540"/>
            <a:endParaRPr lang="es-ES" i="0" dirty="0"/>
          </a:p>
          <a:p>
            <a:pPr lvl="1" indent="-383540"/>
            <a:endParaRPr lang="es-ES" i="0" dirty="0"/>
          </a:p>
          <a:p>
            <a:pPr marL="530860" lvl="1" indent="0">
              <a:buNone/>
            </a:pPr>
            <a:endParaRPr lang="es-ES" i="0" dirty="0"/>
          </a:p>
          <a:p>
            <a:pPr marL="383540" indent="-383540"/>
            <a:endParaRPr lang="es-ES" dirty="0"/>
          </a:p>
        </p:txBody>
      </p:sp>
      <p:pic>
        <p:nvPicPr>
          <p:cNvPr id="3" name="Immagine 3" descr="Immagine che contiene screenshot, monitor, computer, portatile&#10;&#10;Descrizione generata automaticamente">
            <a:extLst>
              <a:ext uri="{FF2B5EF4-FFF2-40B4-BE49-F238E27FC236}">
                <a16:creationId xmlns:a16="http://schemas.microsoft.com/office/drawing/2014/main" id="{BA2EE882-077B-42D5-8DA5-21A054CA5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3" t="10611" r="7091" b="47106"/>
          <a:stretch/>
        </p:blipFill>
        <p:spPr>
          <a:xfrm>
            <a:off x="1742716" y="3349026"/>
            <a:ext cx="9077232" cy="25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8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8D04C-3DBF-4032-9514-A57CE3C3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Slaves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B1791-0546-4E53-9E1D-ECFBDB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3838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es-ES" err="1"/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start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err="1">
                <a:ea typeface="+mn-lt"/>
                <a:cs typeface="+mn-lt"/>
              </a:rPr>
              <a:t>slave</a:t>
            </a:r>
            <a:r>
              <a:rPr lang="es-ES" dirty="0">
                <a:ea typeface="+mn-lt"/>
                <a:cs typeface="+mn-lt"/>
              </a:rPr>
              <a:t>  server </a:t>
            </a:r>
            <a:r>
              <a:rPr lang="es-ES" err="1">
                <a:ea typeface="+mn-lt"/>
                <a:cs typeface="+mn-lt"/>
              </a:rPr>
              <a:t>you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have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type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following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command</a:t>
            </a:r>
            <a:r>
              <a:rPr lang="es-ES" dirty="0">
                <a:ea typeface="+mn-lt"/>
                <a:cs typeface="+mn-lt"/>
              </a:rPr>
              <a:t> running </a:t>
            </a:r>
            <a:r>
              <a:rPr lang="es-ES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your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Spark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installation</a:t>
            </a:r>
            <a:r>
              <a:rPr lang="es-ES" dirty="0">
                <a:ea typeface="+mn-lt"/>
                <a:cs typeface="+mn-lt"/>
              </a:rPr>
              <a:t> folder, </a:t>
            </a:r>
            <a:r>
              <a:rPr lang="es-ES" err="1">
                <a:ea typeface="+mn-lt"/>
                <a:cs typeface="+mn-lt"/>
              </a:rPr>
              <a:t>using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URL </a:t>
            </a:r>
            <a:r>
              <a:rPr lang="es-ES" err="1">
                <a:ea typeface="+mn-lt"/>
                <a:cs typeface="+mn-lt"/>
              </a:rPr>
              <a:t>you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copied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from</a:t>
            </a:r>
            <a:r>
              <a:rPr lang="es-ES">
                <a:ea typeface="+mn-lt"/>
                <a:cs typeface="+mn-lt"/>
              </a:rPr>
              <a:t> the master server web </a:t>
            </a:r>
            <a:r>
              <a:rPr lang="es-ES" dirty="0">
                <a:ea typeface="+mn-lt"/>
                <a:cs typeface="+mn-lt"/>
              </a:rPr>
              <a:t>interface:</a:t>
            </a:r>
            <a:endParaRPr lang="es-ES" b="1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s-ES" b="1" dirty="0">
                <a:ea typeface="+mn-lt"/>
                <a:cs typeface="+mn-lt"/>
              </a:rPr>
              <a:t>./</a:t>
            </a:r>
            <a:r>
              <a:rPr lang="es-ES" b="1" i="0" dirty="0">
                <a:ea typeface="+mn-lt"/>
                <a:cs typeface="+mn-lt"/>
              </a:rPr>
              <a:t>sbin/start-slave.sh &lt;</a:t>
            </a:r>
            <a:r>
              <a:rPr lang="es-ES" b="1" i="0" dirty="0" err="1">
                <a:ea typeface="+mn-lt"/>
                <a:cs typeface="+mn-lt"/>
              </a:rPr>
              <a:t>your_master_url</a:t>
            </a:r>
            <a:r>
              <a:rPr lang="es-ES" b="1" i="0" dirty="0">
                <a:ea typeface="+mn-lt"/>
                <a:cs typeface="+mn-lt"/>
              </a:rPr>
              <a:t>&gt;</a:t>
            </a:r>
          </a:p>
          <a:p>
            <a:pPr marL="0" indent="0" algn="just">
              <a:buNone/>
            </a:pPr>
            <a:r>
              <a:rPr lang="es-ES" dirty="0" err="1"/>
              <a:t>We</a:t>
            </a:r>
            <a:r>
              <a:rPr lang="es-ES" dirty="0"/>
              <a:t> can run </a:t>
            </a:r>
            <a:r>
              <a:rPr lang="es-ES" dirty="0" err="1"/>
              <a:t>this</a:t>
            </a:r>
            <a:r>
              <a:rPr lang="es-ES" dirty="0"/>
              <a:t> script in </a:t>
            </a:r>
            <a:r>
              <a:rPr lang="es-ES" dirty="0" err="1"/>
              <a:t>the</a:t>
            </a:r>
            <a:r>
              <a:rPr lang="es-ES" dirty="0"/>
              <a:t> master </a:t>
            </a:r>
            <a:r>
              <a:rPr lang="es-ES" dirty="0" err="1"/>
              <a:t>or</a:t>
            </a:r>
            <a:r>
              <a:rPr lang="es-ES" dirty="0"/>
              <a:t> in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slave</a:t>
            </a:r>
            <a:r>
              <a:rPr lang="es-ES" dirty="0"/>
              <a:t> machines. In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try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2 </a:t>
            </a:r>
            <a:r>
              <a:rPr lang="es-ES" dirty="0" err="1"/>
              <a:t>slaves</a:t>
            </a:r>
            <a:r>
              <a:rPr lang="es-ES" dirty="0"/>
              <a:t>. Once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done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4" name="Immagine 4" descr="Immagine che contiene screenshot, monitor, computer, portatile&#10;&#10;Descrizione generata automaticamente">
            <a:extLst>
              <a:ext uri="{FF2B5EF4-FFF2-40B4-BE49-F238E27FC236}">
                <a16:creationId xmlns:a16="http://schemas.microsoft.com/office/drawing/2014/main" id="{6A1DF792-2EBE-4603-AA17-2247E0290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7" t="10494" r="6944" b="38272"/>
          <a:stretch/>
        </p:blipFill>
        <p:spPr>
          <a:xfrm>
            <a:off x="3219450" y="4057650"/>
            <a:ext cx="6562728" cy="21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8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491DE-51F0-4D8A-A5F6-2585D952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Configure</a:t>
            </a:r>
            <a:r>
              <a:rPr lang="it-IT" dirty="0"/>
              <a:t> Spark </a:t>
            </a:r>
            <a:r>
              <a:rPr lang="it-IT" dirty="0" err="1"/>
              <a:t>environment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522445-0C12-4217-9296-2C02278F3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1625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configure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Spark </a:t>
            </a:r>
            <a:r>
              <a:rPr lang="it-IT" dirty="0" err="1"/>
              <a:t>environment</a:t>
            </a:r>
            <a:r>
              <a:rPr lang="it-IT" dirty="0"/>
              <a:t> by </a:t>
            </a:r>
            <a:r>
              <a:rPr lang="it-IT" dirty="0" err="1"/>
              <a:t>modifying</a:t>
            </a:r>
            <a:r>
              <a:rPr lang="it-IT" dirty="0"/>
              <a:t> the following script:</a:t>
            </a:r>
          </a:p>
          <a:p>
            <a:pPr marL="0" indent="0">
              <a:buNone/>
            </a:pPr>
            <a:r>
              <a:rPr lang="it-IT" b="1" dirty="0"/>
              <a:t>/conf/spark-env.sh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fields, </a:t>
            </a:r>
            <a:r>
              <a:rPr lang="it-IT" dirty="0" err="1"/>
              <a:t>such</a:t>
            </a:r>
            <a:r>
              <a:rPr lang="it-IT" dirty="0"/>
              <a:t> 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4" descr="Immagine che contiene monitor, schermo, screenshot, computer&#10;&#10;Descrizione generata automaticamente">
            <a:extLst>
              <a:ext uri="{FF2B5EF4-FFF2-40B4-BE49-F238E27FC236}">
                <a16:creationId xmlns:a16="http://schemas.microsoft.com/office/drawing/2014/main" id="{9B9F7063-D40D-4234-9F39-9E63CA052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" t="73651" r="51135" b="9353"/>
          <a:stretch/>
        </p:blipFill>
        <p:spPr>
          <a:xfrm>
            <a:off x="2638425" y="3124200"/>
            <a:ext cx="8058827" cy="180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6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4962C-3AB1-4A59-821E-6125A0E4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155ADA-5DB7-4302-8C00-F826D278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05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 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work with:</a:t>
            </a:r>
          </a:p>
          <a:p>
            <a:pPr marL="383540" indent="-383540"/>
            <a:r>
              <a:rPr lang="it-IT" dirty="0"/>
              <a:t>An Apache Spark </a:t>
            </a:r>
            <a:r>
              <a:rPr lang="it-IT" dirty="0" err="1"/>
              <a:t>standolone</a:t>
            </a:r>
            <a:r>
              <a:rPr lang="it-IT" dirty="0"/>
              <a:t> server</a:t>
            </a:r>
          </a:p>
          <a:p>
            <a:pPr marL="383540" indent="-383540"/>
            <a:r>
              <a:rPr lang="it-IT" dirty="0"/>
              <a:t>2 Linux </a:t>
            </a:r>
            <a:r>
              <a:rPr lang="it-IT" dirty="0" err="1"/>
              <a:t>Mint</a:t>
            </a:r>
            <a:r>
              <a:rPr lang="it-IT" dirty="0"/>
              <a:t> Machines</a:t>
            </a:r>
          </a:p>
          <a:p>
            <a:pPr marL="383540" indent="-383540"/>
            <a:r>
              <a:rPr lang="it-IT" dirty="0"/>
              <a:t>A CSV file from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information</a:t>
            </a:r>
          </a:p>
          <a:p>
            <a:pPr marL="383540" indent="-383540"/>
            <a:r>
              <a:rPr lang="it-IT" dirty="0"/>
              <a:t>A </a:t>
            </a:r>
            <a:r>
              <a:rPr lang="it-IT" dirty="0" err="1"/>
              <a:t>Jupyter</a:t>
            </a:r>
            <a:r>
              <a:rPr lang="it-IT" dirty="0"/>
              <a:t> notebook </a:t>
            </a:r>
            <a:r>
              <a:rPr lang="it-IT" dirty="0" err="1"/>
              <a:t>scrypt</a:t>
            </a:r>
            <a:r>
              <a:rPr lang="it-IT" dirty="0"/>
              <a:t> to </a:t>
            </a:r>
            <a:r>
              <a:rPr lang="it-IT" dirty="0" err="1"/>
              <a:t>run</a:t>
            </a:r>
            <a:r>
              <a:rPr lang="it-IT" dirty="0"/>
              <a:t> the </a:t>
            </a:r>
            <a:r>
              <a:rPr lang="it-IT" dirty="0" err="1"/>
              <a:t>necessary</a:t>
            </a:r>
            <a:r>
              <a:rPr lang="it-IT" dirty="0"/>
              <a:t> queries</a:t>
            </a:r>
          </a:p>
          <a:p>
            <a:pPr marL="383540" indent="-383540"/>
            <a:endParaRPr lang="it-IT" dirty="0"/>
          </a:p>
          <a:p>
            <a:pPr marL="0" indent="0">
              <a:buNone/>
            </a:pPr>
            <a:r>
              <a:rPr lang="it-IT" dirty="0"/>
              <a:t>How </a:t>
            </a:r>
            <a:r>
              <a:rPr lang="it-IT" dirty="0" err="1"/>
              <a:t>will</a:t>
            </a:r>
            <a:r>
              <a:rPr lang="it-IT" dirty="0"/>
              <a:t> join Spark and </a:t>
            </a:r>
            <a:r>
              <a:rPr lang="it-IT" dirty="0" err="1"/>
              <a:t>Jupyter</a:t>
            </a:r>
            <a:r>
              <a:rPr lang="it-IT" dirty="0"/>
              <a:t>? -&gt; </a:t>
            </a:r>
            <a:r>
              <a:rPr lang="it-IT" b="1" dirty="0" err="1"/>
              <a:t>PySpark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827161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Crop</vt:lpstr>
      <vt:lpstr>Processing of car accidents data with Spark</vt:lpstr>
      <vt:lpstr>Purpose</vt:lpstr>
      <vt:lpstr>Apache Spark</vt:lpstr>
      <vt:lpstr>Spark Clusters  </vt:lpstr>
      <vt:lpstr>Set up the problem</vt:lpstr>
      <vt:lpstr>Master Server</vt:lpstr>
      <vt:lpstr>Slaves</vt:lpstr>
      <vt:lpstr>Configure Spark environment</vt:lpstr>
      <vt:lpstr>Our setup</vt:lpstr>
      <vt:lpstr>PySpark</vt:lpstr>
      <vt:lpstr>PySpark</vt:lpstr>
      <vt:lpstr>Loadind the dataset and queries</vt:lpstr>
      <vt:lpstr>Query 1</vt:lpstr>
      <vt:lpstr>Presentazione standard di PowerPoint</vt:lpstr>
      <vt:lpstr>Query 2</vt:lpstr>
      <vt:lpstr>Query 2</vt:lpstr>
      <vt:lpstr>Presentazione standard di PowerPoint</vt:lpstr>
      <vt:lpstr>Query 3</vt:lpstr>
      <vt:lpstr>Presentazione standard di PowerPoint</vt:lpstr>
      <vt:lpstr>After the queries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942</cp:revision>
  <dcterms:created xsi:type="dcterms:W3CDTF">2020-07-22T11:54:23Z</dcterms:created>
  <dcterms:modified xsi:type="dcterms:W3CDTF">2020-07-22T18:05:12Z</dcterms:modified>
</cp:coreProperties>
</file>