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 id="262" r:id="rId8"/>
    <p:sldId id="263" r:id="rId9"/>
    <p:sldId id="264" r:id="rId10"/>
    <p:sldId id="266" r:id="rId11"/>
    <p:sldId id="267" r:id="rId12"/>
    <p:sldId id="265" r:id="rId13"/>
    <p:sldId id="268"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67"/>
    <p:restoredTop sz="95588"/>
  </p:normalViewPr>
  <p:slideViewPr>
    <p:cSldViewPr snapToGrid="0" snapToObjects="1">
      <p:cViewPr varScale="1">
        <p:scale>
          <a:sx n="105" d="100"/>
          <a:sy n="105" d="100"/>
        </p:scale>
        <p:origin x="44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7/23/20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7/23/20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7/23/20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7/23/20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7/23/20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27D94-5479-724E-A2D0-C67B4CDFE1F0}"/>
              </a:ext>
            </a:extLst>
          </p:cNvPr>
          <p:cNvSpPr>
            <a:spLocks noGrp="1"/>
          </p:cNvSpPr>
          <p:nvPr>
            <p:ph type="ctrTitle"/>
          </p:nvPr>
        </p:nvSpPr>
        <p:spPr/>
        <p:txBody>
          <a:bodyPr/>
          <a:lstStyle/>
          <a:p>
            <a:r>
              <a:rPr lang="es-ES" sz="5400" b="1" dirty="0"/>
              <a:t>In-</a:t>
            </a:r>
            <a:r>
              <a:rPr lang="es-ES" sz="5400" b="1" dirty="0" err="1"/>
              <a:t>network</a:t>
            </a:r>
            <a:r>
              <a:rPr lang="es-ES" sz="5400" b="1" dirty="0"/>
              <a:t> data </a:t>
            </a:r>
            <a:r>
              <a:rPr lang="es-ES" sz="5400" b="1" dirty="0" err="1"/>
              <a:t>collection</a:t>
            </a:r>
            <a:r>
              <a:rPr lang="es-ES" sz="5400" b="1" dirty="0"/>
              <a:t> and </a:t>
            </a:r>
            <a:r>
              <a:rPr lang="es-ES" sz="5400" b="1" dirty="0" err="1"/>
              <a:t>processing</a:t>
            </a:r>
            <a:r>
              <a:rPr lang="es-ES" sz="5400" b="1" dirty="0"/>
              <a:t> </a:t>
            </a:r>
            <a:r>
              <a:rPr lang="es-ES" sz="5400" b="1" dirty="0" err="1"/>
              <a:t>with</a:t>
            </a:r>
            <a:r>
              <a:rPr lang="es-ES" sz="5400" b="1" dirty="0"/>
              <a:t> </a:t>
            </a:r>
            <a:r>
              <a:rPr lang="es-ES" sz="5400" b="1" dirty="0" err="1"/>
              <a:t>TinyOS</a:t>
            </a:r>
            <a:endParaRPr lang="es-ES" sz="4400" dirty="0"/>
          </a:p>
        </p:txBody>
      </p:sp>
      <p:sp>
        <p:nvSpPr>
          <p:cNvPr id="3" name="Subtítulo 2">
            <a:extLst>
              <a:ext uri="{FF2B5EF4-FFF2-40B4-BE49-F238E27FC236}">
                <a16:creationId xmlns:a16="http://schemas.microsoft.com/office/drawing/2014/main" id="{749F1C90-7A8C-A841-94CA-6643F520E069}"/>
              </a:ext>
            </a:extLst>
          </p:cNvPr>
          <p:cNvSpPr>
            <a:spLocks noGrp="1"/>
          </p:cNvSpPr>
          <p:nvPr>
            <p:ph type="subTitle" idx="1"/>
          </p:nvPr>
        </p:nvSpPr>
        <p:spPr/>
        <p:txBody>
          <a:bodyPr>
            <a:normAutofit fontScale="70000" lnSpcReduction="20000"/>
          </a:bodyPr>
          <a:lstStyle/>
          <a:p>
            <a:r>
              <a:rPr lang="es-ES" b="1" dirty="0"/>
              <a:t>Middleware Technologies </a:t>
            </a:r>
            <a:r>
              <a:rPr lang="es-ES" b="1" dirty="0" err="1"/>
              <a:t>for</a:t>
            </a:r>
            <a:r>
              <a:rPr lang="es-ES" b="1" dirty="0"/>
              <a:t> </a:t>
            </a:r>
            <a:r>
              <a:rPr lang="es-ES" b="1" dirty="0" err="1"/>
              <a:t>Distributed</a:t>
            </a:r>
            <a:r>
              <a:rPr lang="es-ES" b="1" dirty="0"/>
              <a:t> </a:t>
            </a:r>
            <a:r>
              <a:rPr lang="es-ES" b="1" dirty="0" err="1"/>
              <a:t>Systems</a:t>
            </a:r>
            <a:r>
              <a:rPr lang="es-ES" b="1" dirty="0"/>
              <a:t> 2020</a:t>
            </a:r>
          </a:p>
          <a:p>
            <a:r>
              <a:rPr lang="es-ES" dirty="0"/>
              <a:t>Saúl Almazán del Pie</a:t>
            </a:r>
            <a:endParaRPr lang="es-ES" b="1" dirty="0"/>
          </a:p>
          <a:p>
            <a:r>
              <a:rPr lang="es-ES" dirty="0"/>
              <a:t>Marina </a:t>
            </a:r>
            <a:r>
              <a:rPr lang="es-ES"/>
              <a:t>Alonso-Cortés Lledó</a:t>
            </a:r>
            <a:endParaRPr lang="es-ES" dirty="0"/>
          </a:p>
          <a:p>
            <a:r>
              <a:rPr lang="es-ES" dirty="0"/>
              <a:t>Jorge Santisteban</a:t>
            </a:r>
          </a:p>
        </p:txBody>
      </p:sp>
    </p:spTree>
    <p:extLst>
      <p:ext uri="{BB962C8B-B14F-4D97-AF65-F5344CB8AC3E}">
        <p14:creationId xmlns:p14="http://schemas.microsoft.com/office/powerpoint/2010/main" val="152847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9276F-F582-7A49-945C-0FC8DDB3C1E5}"/>
              </a:ext>
            </a:extLst>
          </p:cNvPr>
          <p:cNvSpPr>
            <a:spLocks noGrp="1"/>
          </p:cNvSpPr>
          <p:nvPr>
            <p:ph type="title"/>
          </p:nvPr>
        </p:nvSpPr>
        <p:spPr/>
        <p:txBody>
          <a:bodyPr/>
          <a:lstStyle/>
          <a:p>
            <a:r>
              <a:rPr lang="en-US" dirty="0" err="1"/>
              <a:t>TemperatureSensorC.nc</a:t>
            </a:r>
            <a:endParaRPr lang="en-US" dirty="0"/>
          </a:p>
        </p:txBody>
      </p:sp>
      <p:sp>
        <p:nvSpPr>
          <p:cNvPr id="3" name="Marcador de contenido 2">
            <a:extLst>
              <a:ext uri="{FF2B5EF4-FFF2-40B4-BE49-F238E27FC236}">
                <a16:creationId xmlns:a16="http://schemas.microsoft.com/office/drawing/2014/main" id="{27ACC0E0-9126-624B-B6B2-B83FD932A3C9}"/>
              </a:ext>
            </a:extLst>
          </p:cNvPr>
          <p:cNvSpPr>
            <a:spLocks noGrp="1"/>
          </p:cNvSpPr>
          <p:nvPr>
            <p:ph idx="1"/>
          </p:nvPr>
        </p:nvSpPr>
        <p:spPr>
          <a:xfrm>
            <a:off x="1371600" y="1597152"/>
            <a:ext cx="9601200" cy="4428744"/>
          </a:xfrm>
        </p:spPr>
        <p:txBody>
          <a:bodyPr>
            <a:normAutofit/>
          </a:bodyPr>
          <a:lstStyle/>
          <a:p>
            <a:r>
              <a:rPr lang="en-US" dirty="0"/>
              <a:t>Top-level configuration of the </a:t>
            </a:r>
            <a:r>
              <a:rPr lang="en-US" dirty="0" err="1"/>
              <a:t>TemperatureSensor</a:t>
            </a:r>
            <a:r>
              <a:rPr lang="en-US" dirty="0"/>
              <a:t>, wires the different components used by it.</a:t>
            </a:r>
          </a:p>
          <a:p>
            <a:r>
              <a:rPr lang="en-US" dirty="0"/>
              <a:t>It is a generic component because it is not a singleton component. It does not have any arguments in this case.</a:t>
            </a:r>
          </a:p>
          <a:p>
            <a:r>
              <a:rPr lang="en-US" dirty="0"/>
              <a:t>Uses:</a:t>
            </a:r>
          </a:p>
          <a:p>
            <a:pPr lvl="1"/>
            <a:r>
              <a:rPr lang="en-US" b="1" i="0" dirty="0" err="1"/>
              <a:t>RandomC</a:t>
            </a:r>
            <a:r>
              <a:rPr lang="en-US" b="1" i="0" dirty="0"/>
              <a:t>: </a:t>
            </a:r>
            <a:r>
              <a:rPr lang="en-US" i="0" dirty="0"/>
              <a:t>to generate temperature</a:t>
            </a:r>
          </a:p>
          <a:p>
            <a:pPr lvl="1"/>
            <a:r>
              <a:rPr lang="en-US" b="1" i="0" dirty="0" err="1"/>
              <a:t>TimerMilliC</a:t>
            </a:r>
            <a:r>
              <a:rPr lang="en-US" i="0" dirty="0"/>
              <a:t>: to simulate the time it would take a real device to measure a temperature</a:t>
            </a:r>
          </a:p>
          <a:p>
            <a:r>
              <a:rPr lang="en-US" dirty="0"/>
              <a:t>Provides:</a:t>
            </a:r>
          </a:p>
          <a:p>
            <a:pPr lvl="1"/>
            <a:r>
              <a:rPr lang="en-US" b="1" i="0" dirty="0"/>
              <a:t>Read</a:t>
            </a:r>
            <a:r>
              <a:rPr lang="en-US" i="0" dirty="0"/>
              <a:t> interface, so that the </a:t>
            </a:r>
            <a:r>
              <a:rPr lang="en-US" i="0" dirty="0" err="1"/>
              <a:t>TemperatureMonitor</a:t>
            </a:r>
            <a:r>
              <a:rPr lang="en-US" i="0" dirty="0"/>
              <a:t> uses the </a:t>
            </a:r>
            <a:r>
              <a:rPr lang="en-US" i="0" dirty="0" err="1"/>
              <a:t>TemperatureSensor</a:t>
            </a:r>
            <a:r>
              <a:rPr lang="en-US" i="0" dirty="0"/>
              <a:t> by reading it: </a:t>
            </a:r>
            <a:r>
              <a:rPr lang="en-US" i="0" dirty="0" err="1"/>
              <a:t>Temperature.read</a:t>
            </a:r>
            <a:r>
              <a:rPr lang="en-US" i="0" dirty="0"/>
              <a:t>();</a:t>
            </a:r>
          </a:p>
          <a:p>
            <a:pPr lvl="1"/>
            <a:endParaRPr lang="en-US" dirty="0"/>
          </a:p>
        </p:txBody>
      </p:sp>
    </p:spTree>
    <p:extLst>
      <p:ext uri="{BB962C8B-B14F-4D97-AF65-F5344CB8AC3E}">
        <p14:creationId xmlns:p14="http://schemas.microsoft.com/office/powerpoint/2010/main" val="54997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9276F-F582-7A49-945C-0FC8DDB3C1E5}"/>
              </a:ext>
            </a:extLst>
          </p:cNvPr>
          <p:cNvSpPr>
            <a:spLocks noGrp="1"/>
          </p:cNvSpPr>
          <p:nvPr>
            <p:ph type="title"/>
          </p:nvPr>
        </p:nvSpPr>
        <p:spPr/>
        <p:txBody>
          <a:bodyPr/>
          <a:lstStyle/>
          <a:p>
            <a:r>
              <a:rPr lang="en-US" dirty="0" err="1"/>
              <a:t>TemperatureSensorP.nc</a:t>
            </a:r>
            <a:endParaRPr lang="en-US" dirty="0"/>
          </a:p>
        </p:txBody>
      </p:sp>
      <p:sp>
        <p:nvSpPr>
          <p:cNvPr id="3" name="Marcador de contenido 2">
            <a:extLst>
              <a:ext uri="{FF2B5EF4-FFF2-40B4-BE49-F238E27FC236}">
                <a16:creationId xmlns:a16="http://schemas.microsoft.com/office/drawing/2014/main" id="{27ACC0E0-9126-624B-B6B2-B83FD932A3C9}"/>
              </a:ext>
            </a:extLst>
          </p:cNvPr>
          <p:cNvSpPr>
            <a:spLocks noGrp="1"/>
          </p:cNvSpPr>
          <p:nvPr>
            <p:ph idx="1"/>
          </p:nvPr>
        </p:nvSpPr>
        <p:spPr/>
        <p:txBody>
          <a:bodyPr/>
          <a:lstStyle/>
          <a:p>
            <a:r>
              <a:rPr lang="en-US" dirty="0"/>
              <a:t>Implementation of the </a:t>
            </a:r>
            <a:r>
              <a:rPr lang="en-US" dirty="0" err="1"/>
              <a:t>TemperatureSensor</a:t>
            </a:r>
            <a:endParaRPr lang="en-US" dirty="0"/>
          </a:p>
          <a:p>
            <a:r>
              <a:rPr lang="en-US" dirty="0"/>
              <a:t>When the </a:t>
            </a:r>
            <a:r>
              <a:rPr lang="en-US" dirty="0" err="1"/>
              <a:t>TemperatureSensor</a:t>
            </a:r>
            <a:r>
              <a:rPr lang="en-US" dirty="0"/>
              <a:t> is read, it starts one shot on the timer of 10 units of time (the timer will be fired 10 units of time after)</a:t>
            </a:r>
          </a:p>
          <a:p>
            <a:r>
              <a:rPr lang="en-US" dirty="0"/>
              <a:t>When timer is fired, it reads a random number from 0 to 70</a:t>
            </a:r>
          </a:p>
          <a:p>
            <a:pPr lvl="1"/>
            <a:endParaRPr lang="en-US" dirty="0"/>
          </a:p>
        </p:txBody>
      </p:sp>
    </p:spTree>
    <p:extLst>
      <p:ext uri="{BB962C8B-B14F-4D97-AF65-F5344CB8AC3E}">
        <p14:creationId xmlns:p14="http://schemas.microsoft.com/office/powerpoint/2010/main" val="3093317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9276F-F582-7A49-945C-0FC8DDB3C1E5}"/>
              </a:ext>
            </a:extLst>
          </p:cNvPr>
          <p:cNvSpPr>
            <a:spLocks noGrp="1"/>
          </p:cNvSpPr>
          <p:nvPr>
            <p:ph type="title"/>
          </p:nvPr>
        </p:nvSpPr>
        <p:spPr/>
        <p:txBody>
          <a:bodyPr/>
          <a:lstStyle/>
          <a:p>
            <a:r>
              <a:rPr lang="en-US" dirty="0" err="1"/>
              <a:t>TemperatureMonitorC.nc</a:t>
            </a:r>
            <a:endParaRPr lang="en-US" dirty="0"/>
          </a:p>
        </p:txBody>
      </p:sp>
      <p:sp>
        <p:nvSpPr>
          <p:cNvPr id="3" name="Marcador de contenido 2">
            <a:extLst>
              <a:ext uri="{FF2B5EF4-FFF2-40B4-BE49-F238E27FC236}">
                <a16:creationId xmlns:a16="http://schemas.microsoft.com/office/drawing/2014/main" id="{27ACC0E0-9126-624B-B6B2-B83FD932A3C9}"/>
              </a:ext>
            </a:extLst>
          </p:cNvPr>
          <p:cNvSpPr>
            <a:spLocks noGrp="1"/>
          </p:cNvSpPr>
          <p:nvPr>
            <p:ph idx="1"/>
          </p:nvPr>
        </p:nvSpPr>
        <p:spPr>
          <a:xfrm>
            <a:off x="1295400" y="1664208"/>
            <a:ext cx="9601200" cy="4736592"/>
          </a:xfrm>
        </p:spPr>
        <p:txBody>
          <a:bodyPr>
            <a:normAutofit fontScale="85000" lnSpcReduction="20000"/>
          </a:bodyPr>
          <a:lstStyle/>
          <a:p>
            <a:pPr marL="0" indent="0">
              <a:buNone/>
            </a:pPr>
            <a:r>
              <a:rPr lang="en-US" dirty="0"/>
              <a:t>uses {</a:t>
            </a:r>
          </a:p>
          <a:p>
            <a:pPr marL="0" indent="0">
              <a:buNone/>
            </a:pPr>
            <a:r>
              <a:rPr lang="en-US" dirty="0"/>
              <a:t>    interface Boot;</a:t>
            </a:r>
          </a:p>
          <a:p>
            <a:pPr marL="0" indent="0">
              <a:buNone/>
            </a:pPr>
            <a:r>
              <a:rPr lang="en-US" dirty="0"/>
              <a:t>    interface Packet;</a:t>
            </a:r>
          </a:p>
          <a:p>
            <a:pPr marL="0" indent="0">
              <a:buNone/>
            </a:pPr>
            <a:r>
              <a:rPr lang="en-US" dirty="0"/>
              <a:t>    interface </a:t>
            </a:r>
            <a:r>
              <a:rPr lang="en-US" dirty="0" err="1"/>
              <a:t>AMPacket</a:t>
            </a:r>
            <a:r>
              <a:rPr lang="en-US" dirty="0"/>
              <a:t>;</a:t>
            </a:r>
          </a:p>
          <a:p>
            <a:pPr marL="0" indent="0">
              <a:buNone/>
            </a:pPr>
            <a:r>
              <a:rPr lang="en-US" dirty="0"/>
              <a:t>    interface </a:t>
            </a:r>
            <a:r>
              <a:rPr lang="en-US" dirty="0" err="1"/>
              <a:t>AMSend</a:t>
            </a:r>
            <a:r>
              <a:rPr lang="en-US" dirty="0"/>
              <a:t>;</a:t>
            </a:r>
          </a:p>
          <a:p>
            <a:pPr marL="0" indent="0">
              <a:buNone/>
            </a:pPr>
            <a:r>
              <a:rPr lang="en-US" dirty="0"/>
              <a:t>    interface Receive;</a:t>
            </a:r>
          </a:p>
          <a:p>
            <a:pPr marL="0" indent="0">
              <a:buNone/>
            </a:pPr>
            <a:r>
              <a:rPr lang="en-US" dirty="0"/>
              <a:t>    interface </a:t>
            </a:r>
            <a:r>
              <a:rPr lang="en-US" dirty="0" err="1"/>
              <a:t>SplitControl</a:t>
            </a:r>
            <a:r>
              <a:rPr lang="en-US" dirty="0"/>
              <a:t> as </a:t>
            </a:r>
            <a:r>
              <a:rPr lang="en-US" dirty="0" err="1"/>
              <a:t>AMControl</a:t>
            </a:r>
            <a:r>
              <a:rPr lang="en-US" dirty="0"/>
              <a:t>;</a:t>
            </a:r>
          </a:p>
          <a:p>
            <a:pPr marL="0" indent="0">
              <a:buNone/>
            </a:pPr>
            <a:r>
              <a:rPr lang="en-US" dirty="0"/>
              <a:t>    interface Read&lt;uint16_t&gt; as Temperature;  /* Temperature measurements */</a:t>
            </a:r>
          </a:p>
          <a:p>
            <a:pPr marL="0" indent="0">
              <a:buNone/>
            </a:pPr>
            <a:r>
              <a:rPr lang="en-US" dirty="0"/>
              <a:t>    interface Timer&lt;</a:t>
            </a:r>
            <a:r>
              <a:rPr lang="en-US" dirty="0" err="1"/>
              <a:t>TMilli</a:t>
            </a:r>
            <a:r>
              <a:rPr lang="en-US" dirty="0"/>
              <a:t>&gt; as </a:t>
            </a:r>
            <a:r>
              <a:rPr lang="en-US" dirty="0" err="1"/>
              <a:t>TimerSink</a:t>
            </a:r>
            <a:r>
              <a:rPr lang="en-US" dirty="0"/>
              <a:t>;     /* Period to send SETUP msg */</a:t>
            </a:r>
          </a:p>
          <a:p>
            <a:pPr marL="0" indent="0">
              <a:buNone/>
            </a:pPr>
            <a:r>
              <a:rPr lang="en-US" dirty="0"/>
              <a:t>    interface Timer&lt;</a:t>
            </a:r>
            <a:r>
              <a:rPr lang="en-US" dirty="0" err="1"/>
              <a:t>TMilli</a:t>
            </a:r>
            <a:r>
              <a:rPr lang="en-US" dirty="0"/>
              <a:t>&gt; as </a:t>
            </a:r>
            <a:r>
              <a:rPr lang="en-US" dirty="0" err="1"/>
              <a:t>TimerSensor</a:t>
            </a:r>
            <a:r>
              <a:rPr lang="en-US" dirty="0"/>
              <a:t>;   /* Period to </a:t>
            </a:r>
            <a:r>
              <a:rPr lang="en-US" dirty="0" err="1"/>
              <a:t>meassure</a:t>
            </a:r>
            <a:r>
              <a:rPr lang="en-US" dirty="0"/>
              <a:t> Data */</a:t>
            </a:r>
          </a:p>
          <a:p>
            <a:pPr marL="0" indent="0">
              <a:buNone/>
            </a:pPr>
            <a:r>
              <a:rPr lang="en-US" dirty="0"/>
              <a:t>    interface Timer&lt;</a:t>
            </a:r>
            <a:r>
              <a:rPr lang="en-US" dirty="0" err="1"/>
              <a:t>TMilli</a:t>
            </a:r>
            <a:r>
              <a:rPr lang="en-US" dirty="0"/>
              <a:t>&gt; as </a:t>
            </a:r>
            <a:r>
              <a:rPr lang="en-US" dirty="0" err="1"/>
              <a:t>WaitingTimer</a:t>
            </a:r>
            <a:r>
              <a:rPr lang="en-US" dirty="0"/>
              <a:t>;   /* Makes sensors wait before forwarding SETUP msg*/</a:t>
            </a:r>
          </a:p>
          <a:p>
            <a:pPr marL="0" indent="0">
              <a:buNone/>
            </a:pPr>
            <a:r>
              <a:rPr lang="en-US" dirty="0"/>
              <a:t>    interface Random;                         /* Generates random threshold */</a:t>
            </a:r>
          </a:p>
          <a:p>
            <a:pPr marL="0" indent="0">
              <a:buNone/>
            </a:pPr>
            <a:r>
              <a:rPr lang="en-US" dirty="0"/>
              <a:t>  }</a:t>
            </a:r>
          </a:p>
        </p:txBody>
      </p:sp>
    </p:spTree>
    <p:extLst>
      <p:ext uri="{BB962C8B-B14F-4D97-AF65-F5344CB8AC3E}">
        <p14:creationId xmlns:p14="http://schemas.microsoft.com/office/powerpoint/2010/main" val="1032369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9276F-F582-7A49-945C-0FC8DDB3C1E5}"/>
              </a:ext>
            </a:extLst>
          </p:cNvPr>
          <p:cNvSpPr>
            <a:spLocks noGrp="1"/>
          </p:cNvSpPr>
          <p:nvPr>
            <p:ph type="title"/>
          </p:nvPr>
        </p:nvSpPr>
        <p:spPr>
          <a:xfrm>
            <a:off x="1295400" y="316992"/>
            <a:ext cx="9601200" cy="1485900"/>
          </a:xfrm>
        </p:spPr>
        <p:txBody>
          <a:bodyPr/>
          <a:lstStyle/>
          <a:p>
            <a:r>
              <a:rPr lang="en-US" dirty="0" err="1"/>
              <a:t>TemperatureMonitorC.nc</a:t>
            </a:r>
            <a:r>
              <a:rPr lang="en-US" dirty="0"/>
              <a:t>: variables</a:t>
            </a:r>
          </a:p>
        </p:txBody>
      </p:sp>
      <p:sp>
        <p:nvSpPr>
          <p:cNvPr id="3" name="Marcador de contenido 2">
            <a:extLst>
              <a:ext uri="{FF2B5EF4-FFF2-40B4-BE49-F238E27FC236}">
                <a16:creationId xmlns:a16="http://schemas.microsoft.com/office/drawing/2014/main" id="{27ACC0E0-9126-624B-B6B2-B83FD932A3C9}"/>
              </a:ext>
            </a:extLst>
          </p:cNvPr>
          <p:cNvSpPr>
            <a:spLocks noGrp="1"/>
          </p:cNvSpPr>
          <p:nvPr>
            <p:ph idx="1"/>
          </p:nvPr>
        </p:nvSpPr>
        <p:spPr>
          <a:xfrm>
            <a:off x="990600" y="1109472"/>
            <a:ext cx="9601200" cy="5644896"/>
          </a:xfrm>
        </p:spPr>
        <p:txBody>
          <a:bodyPr>
            <a:normAutofit fontScale="92500"/>
          </a:bodyPr>
          <a:lstStyle/>
          <a:p>
            <a:r>
              <a:rPr lang="en-US" dirty="0"/>
              <a:t>Important variables:</a:t>
            </a:r>
          </a:p>
          <a:p>
            <a:pPr lvl="1"/>
            <a:r>
              <a:rPr lang="en-US" b="1" i="0" dirty="0"/>
              <a:t>Threshold</a:t>
            </a:r>
            <a:r>
              <a:rPr lang="en-US" i="0" dirty="0"/>
              <a:t>: to save latest threshold</a:t>
            </a:r>
          </a:p>
          <a:p>
            <a:pPr lvl="1"/>
            <a:r>
              <a:rPr lang="en-US" b="1" i="0" dirty="0"/>
              <a:t>Temperature</a:t>
            </a:r>
            <a:r>
              <a:rPr lang="en-US" i="0" dirty="0"/>
              <a:t>: in child nodes, to save latest read temperature</a:t>
            </a:r>
          </a:p>
          <a:p>
            <a:pPr lvl="1"/>
            <a:r>
              <a:rPr lang="en-US" b="1" i="0" dirty="0" err="1"/>
              <a:t>maxTemp</a:t>
            </a:r>
            <a:r>
              <a:rPr lang="en-US" i="0" dirty="0"/>
              <a:t>: in sink node, to keep track of the highest measured temperature for the final statistics made on the simulation</a:t>
            </a:r>
          </a:p>
          <a:p>
            <a:pPr lvl="1"/>
            <a:r>
              <a:rPr lang="en-US" b="1" i="0" dirty="0"/>
              <a:t>counter</a:t>
            </a:r>
            <a:r>
              <a:rPr lang="en-US" i="0" dirty="0"/>
              <a:t>:</a:t>
            </a:r>
          </a:p>
          <a:p>
            <a:pPr lvl="2">
              <a:buFont typeface="Arial" panose="020B0604020202020204" pitchFamily="34" charset="0"/>
              <a:buChar char="•"/>
            </a:pPr>
            <a:r>
              <a:rPr lang="en-US" dirty="0"/>
              <a:t>In sink node used to keep track of the number of different SETUP messages that it has sent. Used as ID of the newest sent SETUP message</a:t>
            </a:r>
          </a:p>
          <a:p>
            <a:pPr lvl="2">
              <a:buFont typeface="Arial" panose="020B0604020202020204" pitchFamily="34" charset="0"/>
              <a:buChar char="•"/>
            </a:pPr>
            <a:r>
              <a:rPr lang="en-US" dirty="0"/>
              <a:t>On child node: ID of the latest received SETUP message, to ignore the received SETUP messages that are older than the newest received</a:t>
            </a:r>
          </a:p>
          <a:p>
            <a:pPr lvl="1"/>
            <a:r>
              <a:rPr lang="en-US" b="1" i="0" dirty="0" err="1"/>
              <a:t>dataCounter</a:t>
            </a:r>
            <a:r>
              <a:rPr lang="en-US" i="0" dirty="0"/>
              <a:t>: on sink node, number of DATA messages received, for final statistics</a:t>
            </a:r>
          </a:p>
          <a:p>
            <a:pPr lvl="1"/>
            <a:r>
              <a:rPr lang="en-US" b="1" i="0" dirty="0" err="1"/>
              <a:t>sentCounter</a:t>
            </a:r>
            <a:r>
              <a:rPr lang="en-US" b="1" i="0" dirty="0"/>
              <a:t>: </a:t>
            </a:r>
            <a:r>
              <a:rPr lang="en-US" i="0" dirty="0"/>
              <a:t>total number of messages of any kind sent or forwarded by each node, for final statistics</a:t>
            </a:r>
          </a:p>
          <a:p>
            <a:pPr lvl="1"/>
            <a:r>
              <a:rPr lang="en-US" b="1" i="0" dirty="0"/>
              <a:t>measurements</a:t>
            </a:r>
            <a:r>
              <a:rPr lang="en-US" i="0" dirty="0"/>
              <a:t>: total number of temperature measurements made by child node</a:t>
            </a:r>
          </a:p>
          <a:p>
            <a:pPr lvl="1"/>
            <a:r>
              <a:rPr lang="en-US" b="1" i="0" dirty="0" err="1"/>
              <a:t>prev_node</a:t>
            </a:r>
            <a:r>
              <a:rPr lang="en-US" i="0" dirty="0"/>
              <a:t>: on child node, saves the address of the previous node on the route to get back to sink node. When sending or forwarding DATA </a:t>
            </a:r>
            <a:r>
              <a:rPr lang="en-US" i="0" dirty="0" err="1"/>
              <a:t>msgs</a:t>
            </a:r>
            <a:r>
              <a:rPr lang="en-US" i="0" dirty="0"/>
              <a:t>, each child node will send to the previous node</a:t>
            </a:r>
          </a:p>
        </p:txBody>
      </p:sp>
    </p:spTree>
    <p:extLst>
      <p:ext uri="{BB962C8B-B14F-4D97-AF65-F5344CB8AC3E}">
        <p14:creationId xmlns:p14="http://schemas.microsoft.com/office/powerpoint/2010/main" val="2652981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9276F-F582-7A49-945C-0FC8DDB3C1E5}"/>
              </a:ext>
            </a:extLst>
          </p:cNvPr>
          <p:cNvSpPr>
            <a:spLocks noGrp="1"/>
          </p:cNvSpPr>
          <p:nvPr>
            <p:ph type="title"/>
          </p:nvPr>
        </p:nvSpPr>
        <p:spPr>
          <a:xfrm>
            <a:off x="1295400" y="316992"/>
            <a:ext cx="9601200" cy="1485900"/>
          </a:xfrm>
        </p:spPr>
        <p:txBody>
          <a:bodyPr/>
          <a:lstStyle/>
          <a:p>
            <a:r>
              <a:rPr lang="en-US" dirty="0" err="1"/>
              <a:t>TemperatureMonitorC.nc</a:t>
            </a:r>
            <a:r>
              <a:rPr lang="en-US" dirty="0"/>
              <a:t>: events</a:t>
            </a:r>
          </a:p>
        </p:txBody>
      </p:sp>
      <p:sp>
        <p:nvSpPr>
          <p:cNvPr id="3" name="Marcador de contenido 2">
            <a:extLst>
              <a:ext uri="{FF2B5EF4-FFF2-40B4-BE49-F238E27FC236}">
                <a16:creationId xmlns:a16="http://schemas.microsoft.com/office/drawing/2014/main" id="{27ACC0E0-9126-624B-B6B2-B83FD932A3C9}"/>
              </a:ext>
            </a:extLst>
          </p:cNvPr>
          <p:cNvSpPr>
            <a:spLocks noGrp="1"/>
          </p:cNvSpPr>
          <p:nvPr>
            <p:ph idx="1"/>
          </p:nvPr>
        </p:nvSpPr>
        <p:spPr>
          <a:xfrm>
            <a:off x="990600" y="1485900"/>
            <a:ext cx="9601200" cy="5231892"/>
          </a:xfrm>
        </p:spPr>
        <p:txBody>
          <a:bodyPr>
            <a:normAutofit/>
          </a:bodyPr>
          <a:lstStyle/>
          <a:p>
            <a:r>
              <a:rPr lang="en-US" b="1" dirty="0"/>
              <a:t>event void </a:t>
            </a:r>
            <a:r>
              <a:rPr lang="en-US" b="1" dirty="0" err="1"/>
              <a:t>Boot.booted</a:t>
            </a:r>
            <a:r>
              <a:rPr lang="en-US" b="1" dirty="0"/>
              <a:t>(): </a:t>
            </a:r>
            <a:r>
              <a:rPr lang="en-US" dirty="0"/>
              <a:t>when a sensor is booted</a:t>
            </a:r>
          </a:p>
          <a:p>
            <a:pPr lvl="1"/>
            <a:r>
              <a:rPr lang="en-US" i="0" dirty="0"/>
              <a:t>Variables are initialized</a:t>
            </a:r>
          </a:p>
          <a:p>
            <a:pPr lvl="1"/>
            <a:r>
              <a:rPr lang="en-US" i="0" dirty="0"/>
              <a:t>Debug message written on “nodes” log</a:t>
            </a:r>
          </a:p>
          <a:p>
            <a:pPr lvl="1"/>
            <a:r>
              <a:rPr lang="en-US" i="0" dirty="0" err="1"/>
              <a:t>AMControl</a:t>
            </a:r>
            <a:r>
              <a:rPr lang="en-US" i="0" dirty="0"/>
              <a:t> started</a:t>
            </a:r>
          </a:p>
          <a:p>
            <a:r>
              <a:rPr lang="en-US" b="1" dirty="0"/>
              <a:t>event void </a:t>
            </a:r>
            <a:r>
              <a:rPr lang="en-US" b="1" dirty="0" err="1"/>
              <a:t>AMControl.startDone</a:t>
            </a:r>
            <a:r>
              <a:rPr lang="en-US" b="1" dirty="0"/>
              <a:t>(</a:t>
            </a:r>
            <a:r>
              <a:rPr lang="en-US" b="1" dirty="0" err="1"/>
              <a:t>error_t</a:t>
            </a:r>
            <a:r>
              <a:rPr lang="en-US" b="1" dirty="0"/>
              <a:t> err): </a:t>
            </a:r>
            <a:r>
              <a:rPr lang="en-US" dirty="0"/>
              <a:t>when the AM Layer is opened and started</a:t>
            </a:r>
          </a:p>
          <a:p>
            <a:pPr lvl="1"/>
            <a:r>
              <a:rPr lang="en-US" i="0" dirty="0"/>
              <a:t>Debug message written on “nodes” log</a:t>
            </a:r>
          </a:p>
          <a:p>
            <a:pPr lvl="1"/>
            <a:r>
              <a:rPr lang="en-US" i="0" dirty="0"/>
              <a:t>In the sink node, the </a:t>
            </a:r>
            <a:r>
              <a:rPr lang="en-US" i="0" dirty="0" err="1"/>
              <a:t>TimerSink</a:t>
            </a:r>
            <a:r>
              <a:rPr lang="en-US" i="0" dirty="0"/>
              <a:t> is started with its period</a:t>
            </a:r>
          </a:p>
          <a:p>
            <a:pPr lvl="1"/>
            <a:r>
              <a:rPr lang="en-US" i="0" dirty="0"/>
              <a:t>In child node, the </a:t>
            </a:r>
            <a:r>
              <a:rPr lang="en-US" i="0" dirty="0" err="1"/>
              <a:t>TimerSensor</a:t>
            </a:r>
            <a:r>
              <a:rPr lang="en-US" i="0" dirty="0"/>
              <a:t> is started with its period</a:t>
            </a:r>
          </a:p>
          <a:p>
            <a:pPr lvl="1"/>
            <a:r>
              <a:rPr lang="en-US" i="0" dirty="0"/>
              <a:t>In case of error, </a:t>
            </a:r>
            <a:r>
              <a:rPr lang="en-US" i="0" dirty="0" err="1"/>
              <a:t>AMControl</a:t>
            </a:r>
            <a:r>
              <a:rPr lang="en-US" i="0" dirty="0"/>
              <a:t> is started again</a:t>
            </a:r>
          </a:p>
          <a:p>
            <a:r>
              <a:rPr lang="en-US" b="1" dirty="0"/>
              <a:t>event void </a:t>
            </a:r>
            <a:r>
              <a:rPr lang="en-US" b="1" dirty="0" err="1"/>
              <a:t>AMControl.stopDone</a:t>
            </a:r>
            <a:r>
              <a:rPr lang="en-US" b="1" dirty="0"/>
              <a:t>(</a:t>
            </a:r>
            <a:r>
              <a:rPr lang="en-US" b="1" dirty="0" err="1"/>
              <a:t>error_t</a:t>
            </a:r>
            <a:r>
              <a:rPr lang="en-US" b="1" dirty="0"/>
              <a:t> err): </a:t>
            </a:r>
            <a:r>
              <a:rPr lang="en-US" dirty="0"/>
              <a:t>after stopping the AM Layer</a:t>
            </a:r>
          </a:p>
          <a:p>
            <a:pPr lvl="1"/>
            <a:r>
              <a:rPr lang="en-US" i="0" dirty="0"/>
              <a:t>Debug message written on “nodes” log</a:t>
            </a:r>
          </a:p>
          <a:p>
            <a:pPr lvl="1"/>
            <a:r>
              <a:rPr lang="en-US" i="0" dirty="0"/>
              <a:t>Timers are stopped in each case</a:t>
            </a:r>
          </a:p>
          <a:p>
            <a:pPr lvl="1"/>
            <a:endParaRPr lang="en-US" dirty="0"/>
          </a:p>
        </p:txBody>
      </p:sp>
    </p:spTree>
    <p:extLst>
      <p:ext uri="{BB962C8B-B14F-4D97-AF65-F5344CB8AC3E}">
        <p14:creationId xmlns:p14="http://schemas.microsoft.com/office/powerpoint/2010/main" val="4222266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9276F-F582-7A49-945C-0FC8DDB3C1E5}"/>
              </a:ext>
            </a:extLst>
          </p:cNvPr>
          <p:cNvSpPr>
            <a:spLocks noGrp="1"/>
          </p:cNvSpPr>
          <p:nvPr>
            <p:ph type="title"/>
          </p:nvPr>
        </p:nvSpPr>
        <p:spPr>
          <a:xfrm>
            <a:off x="829056" y="316992"/>
            <a:ext cx="10277856" cy="1485900"/>
          </a:xfrm>
        </p:spPr>
        <p:txBody>
          <a:bodyPr>
            <a:normAutofit/>
          </a:bodyPr>
          <a:lstStyle/>
          <a:p>
            <a:r>
              <a:rPr lang="en-US" sz="3600" dirty="0"/>
              <a:t>Creating, sending, receiving and forwarding SETUP</a:t>
            </a:r>
          </a:p>
        </p:txBody>
      </p:sp>
      <p:sp>
        <p:nvSpPr>
          <p:cNvPr id="3" name="Marcador de contenido 2">
            <a:extLst>
              <a:ext uri="{FF2B5EF4-FFF2-40B4-BE49-F238E27FC236}">
                <a16:creationId xmlns:a16="http://schemas.microsoft.com/office/drawing/2014/main" id="{27ACC0E0-9126-624B-B6B2-B83FD932A3C9}"/>
              </a:ext>
            </a:extLst>
          </p:cNvPr>
          <p:cNvSpPr>
            <a:spLocks noGrp="1"/>
          </p:cNvSpPr>
          <p:nvPr>
            <p:ph idx="1"/>
          </p:nvPr>
        </p:nvSpPr>
        <p:spPr>
          <a:xfrm>
            <a:off x="990600" y="1059942"/>
            <a:ext cx="9762744" cy="5481066"/>
          </a:xfrm>
        </p:spPr>
        <p:txBody>
          <a:bodyPr>
            <a:normAutofit/>
          </a:bodyPr>
          <a:lstStyle/>
          <a:p>
            <a:r>
              <a:rPr lang="en-US" b="1" dirty="0" err="1"/>
              <a:t>TimerSink.fired</a:t>
            </a:r>
            <a:r>
              <a:rPr lang="en-US" b="1" dirty="0"/>
              <a:t>(): </a:t>
            </a:r>
            <a:r>
              <a:rPr lang="en-US" dirty="0"/>
              <a:t>time to calculate new threshold</a:t>
            </a:r>
          </a:p>
          <a:p>
            <a:pPr lvl="1"/>
            <a:r>
              <a:rPr lang="en-US" i="0" dirty="0"/>
              <a:t>New threshold is calculated with the interface provided by </a:t>
            </a:r>
            <a:r>
              <a:rPr lang="en-US" i="0" dirty="0" err="1"/>
              <a:t>RandomC</a:t>
            </a:r>
            <a:r>
              <a:rPr lang="en-US" i="0" dirty="0"/>
              <a:t> </a:t>
            </a:r>
          </a:p>
          <a:p>
            <a:pPr lvl="1"/>
            <a:r>
              <a:rPr lang="en-US" i="0" dirty="0" err="1"/>
              <a:t>sendSETUP</a:t>
            </a:r>
            <a:r>
              <a:rPr lang="en-US" i="0" dirty="0"/>
              <a:t>() task is posted</a:t>
            </a:r>
          </a:p>
          <a:p>
            <a:r>
              <a:rPr lang="en-US" b="1" dirty="0"/>
              <a:t>task void </a:t>
            </a:r>
            <a:r>
              <a:rPr lang="en-US" b="1" dirty="0" err="1"/>
              <a:t>sendSETUP</a:t>
            </a:r>
            <a:r>
              <a:rPr lang="en-US" b="1" dirty="0"/>
              <a:t>(): </a:t>
            </a:r>
            <a:r>
              <a:rPr lang="en-US" dirty="0"/>
              <a:t>to send a new SETUP msg </a:t>
            </a:r>
            <a:r>
              <a:rPr lang="en-US" b="1" dirty="0"/>
              <a:t>only the sink node</a:t>
            </a:r>
          </a:p>
          <a:p>
            <a:pPr lvl="1"/>
            <a:r>
              <a:rPr lang="en-US" i="0" dirty="0"/>
              <a:t>Check if it is the sink node, and if it is not busy</a:t>
            </a:r>
          </a:p>
          <a:p>
            <a:pPr lvl="1"/>
            <a:r>
              <a:rPr lang="en-US" i="0" dirty="0"/>
              <a:t>Create new setup message carrying the ID given by the counter variable and the new threshold.</a:t>
            </a:r>
          </a:p>
          <a:p>
            <a:pPr lvl="1"/>
            <a:r>
              <a:rPr lang="en-US" i="0" dirty="0"/>
              <a:t>Send through </a:t>
            </a:r>
            <a:r>
              <a:rPr lang="en-US" i="0" dirty="0" err="1"/>
              <a:t>AMLayer</a:t>
            </a:r>
            <a:r>
              <a:rPr lang="en-US" i="0" dirty="0"/>
              <a:t> with </a:t>
            </a:r>
            <a:r>
              <a:rPr lang="en-US" i="0" dirty="0" err="1"/>
              <a:t>AMSend</a:t>
            </a:r>
            <a:r>
              <a:rPr lang="en-US" i="0" dirty="0"/>
              <a:t> on Broadcast address</a:t>
            </a:r>
          </a:p>
          <a:p>
            <a:r>
              <a:rPr lang="en-US" b="1" dirty="0"/>
              <a:t>event </a:t>
            </a:r>
            <a:r>
              <a:rPr lang="en-US" b="1" dirty="0" err="1"/>
              <a:t>message_t</a:t>
            </a:r>
            <a:r>
              <a:rPr lang="en-US" b="1" dirty="0"/>
              <a:t> * </a:t>
            </a:r>
            <a:r>
              <a:rPr lang="en-US" b="1" dirty="0" err="1"/>
              <a:t>Receive.receive</a:t>
            </a:r>
            <a:r>
              <a:rPr lang="en-US" b="1" dirty="0"/>
              <a:t>(): </a:t>
            </a:r>
            <a:r>
              <a:rPr lang="en-US" dirty="0"/>
              <a:t>when </a:t>
            </a:r>
            <a:r>
              <a:rPr lang="en-US" b="1" dirty="0"/>
              <a:t>child node </a:t>
            </a:r>
            <a:r>
              <a:rPr lang="en-US" dirty="0"/>
              <a:t>receives a SETUP message</a:t>
            </a:r>
          </a:p>
          <a:p>
            <a:pPr lvl="1"/>
            <a:r>
              <a:rPr lang="en-US" i="0" dirty="0"/>
              <a:t>Check it is child node and the message is SETUP msg</a:t>
            </a:r>
          </a:p>
          <a:p>
            <a:pPr lvl="1"/>
            <a:r>
              <a:rPr lang="en-US" i="0" dirty="0"/>
              <a:t>Check it is not an old SETUP message by comparing its ID with the counter</a:t>
            </a:r>
          </a:p>
          <a:p>
            <a:pPr lvl="1"/>
            <a:r>
              <a:rPr lang="en-US" i="0" dirty="0"/>
              <a:t>Save the msg</a:t>
            </a:r>
          </a:p>
          <a:p>
            <a:pPr lvl="1"/>
            <a:r>
              <a:rPr lang="en-US" b="1" i="0" dirty="0"/>
              <a:t>Save the address of the sender as the </a:t>
            </a:r>
            <a:r>
              <a:rPr lang="en-US" b="1" i="0" dirty="0" err="1"/>
              <a:t>prev_node</a:t>
            </a:r>
            <a:endParaRPr lang="en-US" b="1" i="0" dirty="0"/>
          </a:p>
          <a:p>
            <a:pPr lvl="1"/>
            <a:r>
              <a:rPr lang="en-US" i="0" dirty="0"/>
              <a:t>Start on shot of 80+TOS_NODE_ID*15  units of time of the </a:t>
            </a:r>
            <a:r>
              <a:rPr lang="en-US" i="0" dirty="0" err="1"/>
              <a:t>WaitingTimer</a:t>
            </a:r>
            <a:endParaRPr lang="en-US" i="0" dirty="0"/>
          </a:p>
        </p:txBody>
      </p:sp>
    </p:spTree>
    <p:extLst>
      <p:ext uri="{BB962C8B-B14F-4D97-AF65-F5344CB8AC3E}">
        <p14:creationId xmlns:p14="http://schemas.microsoft.com/office/powerpoint/2010/main" val="4011909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9276F-F582-7A49-945C-0FC8DDB3C1E5}"/>
              </a:ext>
            </a:extLst>
          </p:cNvPr>
          <p:cNvSpPr>
            <a:spLocks noGrp="1"/>
          </p:cNvSpPr>
          <p:nvPr>
            <p:ph type="title"/>
          </p:nvPr>
        </p:nvSpPr>
        <p:spPr>
          <a:xfrm>
            <a:off x="829056" y="316992"/>
            <a:ext cx="10277856" cy="1485900"/>
          </a:xfrm>
        </p:spPr>
        <p:txBody>
          <a:bodyPr>
            <a:normAutofit/>
          </a:bodyPr>
          <a:lstStyle/>
          <a:p>
            <a:r>
              <a:rPr lang="en-US" sz="3600" dirty="0"/>
              <a:t>Creating, sending, receiving and forwarding SETUP</a:t>
            </a:r>
          </a:p>
        </p:txBody>
      </p:sp>
      <p:sp>
        <p:nvSpPr>
          <p:cNvPr id="3" name="Marcador de contenido 2">
            <a:extLst>
              <a:ext uri="{FF2B5EF4-FFF2-40B4-BE49-F238E27FC236}">
                <a16:creationId xmlns:a16="http://schemas.microsoft.com/office/drawing/2014/main" id="{27ACC0E0-9126-624B-B6B2-B83FD932A3C9}"/>
              </a:ext>
            </a:extLst>
          </p:cNvPr>
          <p:cNvSpPr>
            <a:spLocks noGrp="1"/>
          </p:cNvSpPr>
          <p:nvPr>
            <p:ph idx="1"/>
          </p:nvPr>
        </p:nvSpPr>
        <p:spPr>
          <a:xfrm>
            <a:off x="990600" y="1059942"/>
            <a:ext cx="9762744" cy="5481066"/>
          </a:xfrm>
        </p:spPr>
        <p:txBody>
          <a:bodyPr>
            <a:normAutofit/>
          </a:bodyPr>
          <a:lstStyle/>
          <a:p>
            <a:r>
              <a:rPr lang="en-US" b="1" dirty="0" err="1"/>
              <a:t>WaitingTimer.fired</a:t>
            </a:r>
            <a:r>
              <a:rPr lang="en-US" b="1" dirty="0"/>
              <a:t>(): </a:t>
            </a:r>
            <a:r>
              <a:rPr lang="en-US" dirty="0"/>
              <a:t>time to calculate new threshold</a:t>
            </a:r>
          </a:p>
          <a:p>
            <a:pPr lvl="1"/>
            <a:r>
              <a:rPr lang="en-US" i="0" dirty="0" err="1"/>
              <a:t>forwardSETUP</a:t>
            </a:r>
            <a:r>
              <a:rPr lang="en-US" i="0" dirty="0"/>
              <a:t>() task is posted</a:t>
            </a:r>
          </a:p>
          <a:p>
            <a:r>
              <a:rPr lang="en-US" b="1" dirty="0"/>
              <a:t>task void </a:t>
            </a:r>
            <a:r>
              <a:rPr lang="en-US" b="1" dirty="0" err="1"/>
              <a:t>forwardSETUP</a:t>
            </a:r>
            <a:r>
              <a:rPr lang="en-US" b="1" dirty="0"/>
              <a:t>(): </a:t>
            </a:r>
            <a:r>
              <a:rPr lang="en-US" dirty="0"/>
              <a:t>to forward in broadcast the last received SETUP msg </a:t>
            </a:r>
            <a:r>
              <a:rPr lang="en-US" b="1" dirty="0"/>
              <a:t>any node</a:t>
            </a:r>
          </a:p>
          <a:p>
            <a:pPr lvl="1"/>
            <a:r>
              <a:rPr lang="en-US" i="0" dirty="0"/>
              <a:t>Check if it is not busy</a:t>
            </a:r>
          </a:p>
          <a:p>
            <a:pPr lvl="1"/>
            <a:r>
              <a:rPr lang="en-US" i="0" dirty="0"/>
              <a:t>Create setup message with the corresponding data</a:t>
            </a:r>
          </a:p>
          <a:p>
            <a:pPr lvl="1"/>
            <a:r>
              <a:rPr lang="en-US" i="0" dirty="0"/>
              <a:t>Send through </a:t>
            </a:r>
            <a:r>
              <a:rPr lang="en-US" i="0" dirty="0" err="1"/>
              <a:t>AMLayer</a:t>
            </a:r>
            <a:r>
              <a:rPr lang="en-US" i="0" dirty="0"/>
              <a:t> with </a:t>
            </a:r>
            <a:r>
              <a:rPr lang="en-US" i="0" dirty="0" err="1"/>
              <a:t>AMSend</a:t>
            </a:r>
            <a:r>
              <a:rPr lang="en-US" i="0" dirty="0"/>
              <a:t> on Broadcast address</a:t>
            </a:r>
          </a:p>
        </p:txBody>
      </p:sp>
    </p:spTree>
    <p:extLst>
      <p:ext uri="{BB962C8B-B14F-4D97-AF65-F5344CB8AC3E}">
        <p14:creationId xmlns:p14="http://schemas.microsoft.com/office/powerpoint/2010/main" val="3731956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9276F-F582-7A49-945C-0FC8DDB3C1E5}"/>
              </a:ext>
            </a:extLst>
          </p:cNvPr>
          <p:cNvSpPr>
            <a:spLocks noGrp="1"/>
          </p:cNvSpPr>
          <p:nvPr>
            <p:ph type="title"/>
          </p:nvPr>
        </p:nvSpPr>
        <p:spPr>
          <a:xfrm>
            <a:off x="829056" y="316992"/>
            <a:ext cx="11362944" cy="1485900"/>
          </a:xfrm>
        </p:spPr>
        <p:txBody>
          <a:bodyPr>
            <a:normAutofit/>
          </a:bodyPr>
          <a:lstStyle/>
          <a:p>
            <a:r>
              <a:rPr lang="en-US" sz="3600" dirty="0"/>
              <a:t>Reading temperature, sending new DATA msg and forwarding </a:t>
            </a:r>
          </a:p>
        </p:txBody>
      </p:sp>
      <p:sp>
        <p:nvSpPr>
          <p:cNvPr id="3" name="Marcador de contenido 2">
            <a:extLst>
              <a:ext uri="{FF2B5EF4-FFF2-40B4-BE49-F238E27FC236}">
                <a16:creationId xmlns:a16="http://schemas.microsoft.com/office/drawing/2014/main" id="{27ACC0E0-9126-624B-B6B2-B83FD932A3C9}"/>
              </a:ext>
            </a:extLst>
          </p:cNvPr>
          <p:cNvSpPr>
            <a:spLocks noGrp="1"/>
          </p:cNvSpPr>
          <p:nvPr>
            <p:ph idx="1"/>
          </p:nvPr>
        </p:nvSpPr>
        <p:spPr>
          <a:xfrm>
            <a:off x="978408" y="1511046"/>
            <a:ext cx="9762744" cy="5481066"/>
          </a:xfrm>
        </p:spPr>
        <p:txBody>
          <a:bodyPr>
            <a:normAutofit/>
          </a:bodyPr>
          <a:lstStyle/>
          <a:p>
            <a:r>
              <a:rPr lang="en-US" b="1" dirty="0" err="1"/>
              <a:t>SensorTimer.fired</a:t>
            </a:r>
            <a:r>
              <a:rPr lang="en-US" b="1" dirty="0"/>
              <a:t>(): </a:t>
            </a:r>
            <a:r>
              <a:rPr lang="en-US" dirty="0"/>
              <a:t>time to measure new temperature</a:t>
            </a:r>
          </a:p>
          <a:p>
            <a:pPr lvl="1"/>
            <a:r>
              <a:rPr lang="en-US" i="0" dirty="0"/>
              <a:t>Call read on the </a:t>
            </a:r>
            <a:r>
              <a:rPr lang="en-US" i="0" dirty="0" err="1"/>
              <a:t>TemperatureSensor</a:t>
            </a:r>
            <a:r>
              <a:rPr lang="en-US" i="0" dirty="0"/>
              <a:t> component</a:t>
            </a:r>
          </a:p>
          <a:p>
            <a:r>
              <a:rPr lang="en-US" b="1" dirty="0"/>
              <a:t>event void </a:t>
            </a:r>
            <a:r>
              <a:rPr lang="en-US" b="1" dirty="0" err="1"/>
              <a:t>Temperature.readDone</a:t>
            </a:r>
            <a:r>
              <a:rPr lang="en-US" b="1" dirty="0"/>
              <a:t>(</a:t>
            </a:r>
            <a:r>
              <a:rPr lang="en-US" b="1" dirty="0" err="1"/>
              <a:t>error_t</a:t>
            </a:r>
            <a:r>
              <a:rPr lang="en-US" b="1" dirty="0"/>
              <a:t> err, uint16_t </a:t>
            </a:r>
            <a:r>
              <a:rPr lang="en-US" b="1" dirty="0" err="1"/>
              <a:t>val</a:t>
            </a:r>
            <a:r>
              <a:rPr lang="en-US" b="1" dirty="0"/>
              <a:t>): </a:t>
            </a:r>
            <a:r>
              <a:rPr lang="en-US" dirty="0" err="1"/>
              <a:t>TemperatureSensor</a:t>
            </a:r>
            <a:r>
              <a:rPr lang="en-US" dirty="0"/>
              <a:t> returns a read temperature </a:t>
            </a:r>
            <a:r>
              <a:rPr lang="en-US" dirty="0" err="1"/>
              <a:t>val</a:t>
            </a:r>
            <a:endParaRPr lang="en-US" dirty="0"/>
          </a:p>
          <a:p>
            <a:pPr lvl="1"/>
            <a:r>
              <a:rPr lang="en-US" i="0" dirty="0"/>
              <a:t>New temperature with value </a:t>
            </a:r>
            <a:r>
              <a:rPr lang="en-US" i="0" dirty="0" err="1"/>
              <a:t>val</a:t>
            </a:r>
            <a:r>
              <a:rPr lang="en-US" i="0" dirty="0"/>
              <a:t> saved on node</a:t>
            </a:r>
          </a:p>
          <a:p>
            <a:pPr lvl="1"/>
            <a:r>
              <a:rPr lang="en-US" i="0" dirty="0"/>
              <a:t>Increment number of measurements</a:t>
            </a:r>
          </a:p>
          <a:p>
            <a:pPr lvl="1"/>
            <a:r>
              <a:rPr lang="en-US" i="0" dirty="0"/>
              <a:t>If temperature is above threshold, post task </a:t>
            </a:r>
            <a:r>
              <a:rPr lang="en-US" i="0" dirty="0" err="1"/>
              <a:t>sendData</a:t>
            </a:r>
            <a:endParaRPr lang="en-US" i="0" dirty="0"/>
          </a:p>
          <a:p>
            <a:r>
              <a:rPr lang="en-US" b="1" dirty="0"/>
              <a:t>task void </a:t>
            </a:r>
            <a:r>
              <a:rPr lang="en-US" b="1" dirty="0" err="1"/>
              <a:t>sendDATA</a:t>
            </a:r>
            <a:r>
              <a:rPr lang="en-US" b="1" dirty="0"/>
              <a:t>(): </a:t>
            </a:r>
            <a:r>
              <a:rPr lang="en-US" dirty="0"/>
              <a:t>performed </a:t>
            </a:r>
            <a:r>
              <a:rPr lang="en-US" b="1" dirty="0"/>
              <a:t>only by child nodes</a:t>
            </a:r>
          </a:p>
          <a:p>
            <a:pPr lvl="1"/>
            <a:r>
              <a:rPr lang="en-US" i="0" dirty="0"/>
              <a:t>Check it is not the sink node and it is not busy</a:t>
            </a:r>
          </a:p>
          <a:p>
            <a:pPr lvl="1"/>
            <a:r>
              <a:rPr lang="en-US" i="0" dirty="0"/>
              <a:t>Create new data message with the counter as </a:t>
            </a:r>
            <a:r>
              <a:rPr lang="en-US" i="0" dirty="0" err="1"/>
              <a:t>msg_id</a:t>
            </a:r>
            <a:r>
              <a:rPr lang="en-US" i="0" dirty="0"/>
              <a:t>, their own TOS_NOD_ID as </a:t>
            </a:r>
            <a:r>
              <a:rPr lang="en-US" i="0" dirty="0" err="1"/>
              <a:t>node_id</a:t>
            </a:r>
            <a:r>
              <a:rPr lang="en-US" i="0" dirty="0"/>
              <a:t>, and the temperature</a:t>
            </a:r>
          </a:p>
          <a:p>
            <a:pPr lvl="1"/>
            <a:r>
              <a:rPr lang="en-US" i="0" dirty="0"/>
              <a:t>Send with </a:t>
            </a:r>
            <a:r>
              <a:rPr lang="en-US" i="0" dirty="0" err="1"/>
              <a:t>AMSend</a:t>
            </a:r>
            <a:r>
              <a:rPr lang="en-US" i="0" dirty="0"/>
              <a:t> to the address of the previous node on the route</a:t>
            </a:r>
          </a:p>
        </p:txBody>
      </p:sp>
    </p:spTree>
    <p:extLst>
      <p:ext uri="{BB962C8B-B14F-4D97-AF65-F5344CB8AC3E}">
        <p14:creationId xmlns:p14="http://schemas.microsoft.com/office/powerpoint/2010/main" val="1848934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9276F-F582-7A49-945C-0FC8DDB3C1E5}"/>
              </a:ext>
            </a:extLst>
          </p:cNvPr>
          <p:cNvSpPr>
            <a:spLocks noGrp="1"/>
          </p:cNvSpPr>
          <p:nvPr>
            <p:ph type="title"/>
          </p:nvPr>
        </p:nvSpPr>
        <p:spPr>
          <a:xfrm>
            <a:off x="829056" y="316992"/>
            <a:ext cx="11362944" cy="1485900"/>
          </a:xfrm>
        </p:spPr>
        <p:txBody>
          <a:bodyPr>
            <a:normAutofit/>
          </a:bodyPr>
          <a:lstStyle/>
          <a:p>
            <a:r>
              <a:rPr lang="en-US" sz="3600" dirty="0"/>
              <a:t>Reading temperature, sending new DATA msg and forwarding </a:t>
            </a:r>
          </a:p>
        </p:txBody>
      </p:sp>
      <p:sp>
        <p:nvSpPr>
          <p:cNvPr id="3" name="Marcador de contenido 2">
            <a:extLst>
              <a:ext uri="{FF2B5EF4-FFF2-40B4-BE49-F238E27FC236}">
                <a16:creationId xmlns:a16="http://schemas.microsoft.com/office/drawing/2014/main" id="{27ACC0E0-9126-624B-B6B2-B83FD932A3C9}"/>
              </a:ext>
            </a:extLst>
          </p:cNvPr>
          <p:cNvSpPr>
            <a:spLocks noGrp="1"/>
          </p:cNvSpPr>
          <p:nvPr>
            <p:ph idx="1"/>
          </p:nvPr>
        </p:nvSpPr>
        <p:spPr>
          <a:xfrm>
            <a:off x="978408" y="1511046"/>
            <a:ext cx="9762744" cy="5481066"/>
          </a:xfrm>
        </p:spPr>
        <p:txBody>
          <a:bodyPr>
            <a:normAutofit/>
          </a:bodyPr>
          <a:lstStyle/>
          <a:p>
            <a:r>
              <a:rPr lang="en-US" b="1" dirty="0"/>
              <a:t>event </a:t>
            </a:r>
            <a:r>
              <a:rPr lang="en-US" b="1" dirty="0" err="1"/>
              <a:t>message_t</a:t>
            </a:r>
            <a:r>
              <a:rPr lang="en-US" b="1" dirty="0"/>
              <a:t> * </a:t>
            </a:r>
            <a:r>
              <a:rPr lang="en-US" b="1" dirty="0" err="1"/>
              <a:t>Receive.receive</a:t>
            </a:r>
            <a:r>
              <a:rPr lang="en-US" b="1" dirty="0"/>
              <a:t>(): </a:t>
            </a:r>
            <a:r>
              <a:rPr lang="en-US" dirty="0"/>
              <a:t>receiving DATA msg, 2 cases depending if the receiving node is the Sink node or another child</a:t>
            </a:r>
          </a:p>
          <a:p>
            <a:pPr lvl="1"/>
            <a:r>
              <a:rPr lang="en-US" i="0" dirty="0"/>
              <a:t>Sink node: DATA msg has arrived to its destination</a:t>
            </a:r>
          </a:p>
          <a:p>
            <a:pPr lvl="2">
              <a:buFont typeface="Wingdings" pitchFamily="2" charset="2"/>
              <a:buChar char="§"/>
            </a:pPr>
            <a:r>
              <a:rPr lang="en-US" dirty="0"/>
              <a:t>Increment the </a:t>
            </a:r>
            <a:r>
              <a:rPr lang="en-US" dirty="0" err="1"/>
              <a:t>dataCounter</a:t>
            </a:r>
            <a:endParaRPr lang="en-US" dirty="0"/>
          </a:p>
          <a:p>
            <a:pPr lvl="2">
              <a:buFont typeface="Wingdings" pitchFamily="2" charset="2"/>
              <a:buChar char="§"/>
            </a:pPr>
            <a:r>
              <a:rPr lang="en-US" dirty="0"/>
              <a:t>Update the </a:t>
            </a:r>
            <a:r>
              <a:rPr lang="en-US" dirty="0" err="1"/>
              <a:t>maxTemperature</a:t>
            </a:r>
            <a:endParaRPr lang="en-US" dirty="0"/>
          </a:p>
          <a:p>
            <a:pPr lvl="1"/>
            <a:r>
              <a:rPr lang="en-US" i="0" dirty="0"/>
              <a:t>Child node: must forward data</a:t>
            </a:r>
          </a:p>
          <a:p>
            <a:pPr lvl="2">
              <a:buFont typeface="Wingdings" pitchFamily="2" charset="2"/>
              <a:buChar char="§"/>
            </a:pPr>
            <a:r>
              <a:rPr lang="en-US" dirty="0"/>
              <a:t>If the DATA msg was actually sent to them, they must forward it: post task </a:t>
            </a:r>
            <a:r>
              <a:rPr lang="en-US" dirty="0" err="1"/>
              <a:t>forwardData</a:t>
            </a:r>
            <a:r>
              <a:rPr lang="en-US" dirty="0"/>
              <a:t>()</a:t>
            </a:r>
          </a:p>
          <a:p>
            <a:r>
              <a:rPr lang="en-US" b="1" dirty="0"/>
              <a:t>task void </a:t>
            </a:r>
            <a:r>
              <a:rPr lang="en-US" b="1" dirty="0" err="1"/>
              <a:t>forwardDATA</a:t>
            </a:r>
            <a:r>
              <a:rPr lang="en-US" b="1" dirty="0"/>
              <a:t>(): </a:t>
            </a:r>
            <a:r>
              <a:rPr lang="en-US" dirty="0"/>
              <a:t>performed </a:t>
            </a:r>
            <a:r>
              <a:rPr lang="en-US" b="1" dirty="0"/>
              <a:t>only by child nodes</a:t>
            </a:r>
          </a:p>
          <a:p>
            <a:pPr lvl="1"/>
            <a:r>
              <a:rPr lang="en-US" i="0" dirty="0"/>
              <a:t>Check it is not the sink node and it is not busy</a:t>
            </a:r>
          </a:p>
          <a:p>
            <a:pPr lvl="1"/>
            <a:r>
              <a:rPr lang="en-US" i="0" dirty="0"/>
              <a:t>Create new data message with the corresponding values</a:t>
            </a:r>
          </a:p>
          <a:p>
            <a:pPr lvl="1"/>
            <a:r>
              <a:rPr lang="en-US" i="0" dirty="0"/>
              <a:t>Send with </a:t>
            </a:r>
            <a:r>
              <a:rPr lang="en-US" i="0" dirty="0" err="1"/>
              <a:t>AMSend</a:t>
            </a:r>
            <a:r>
              <a:rPr lang="en-US" i="0" dirty="0"/>
              <a:t> to the address of the previous node on the route</a:t>
            </a:r>
          </a:p>
        </p:txBody>
      </p:sp>
    </p:spTree>
    <p:extLst>
      <p:ext uri="{BB962C8B-B14F-4D97-AF65-F5344CB8AC3E}">
        <p14:creationId xmlns:p14="http://schemas.microsoft.com/office/powerpoint/2010/main" val="222499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9676B4-5A6E-E949-8E2F-572D8DF813A0}"/>
              </a:ext>
            </a:extLst>
          </p:cNvPr>
          <p:cNvSpPr>
            <a:spLocks noGrp="1"/>
          </p:cNvSpPr>
          <p:nvPr>
            <p:ph type="title"/>
          </p:nvPr>
        </p:nvSpPr>
        <p:spPr>
          <a:xfrm>
            <a:off x="1295400" y="201168"/>
            <a:ext cx="9601200" cy="1485900"/>
          </a:xfrm>
        </p:spPr>
        <p:txBody>
          <a:bodyPr/>
          <a:lstStyle/>
          <a:p>
            <a:r>
              <a:rPr lang="en-US" dirty="0"/>
              <a:t>Considerations</a:t>
            </a:r>
          </a:p>
        </p:txBody>
      </p:sp>
      <p:sp>
        <p:nvSpPr>
          <p:cNvPr id="3" name="Marcador de contenido 2">
            <a:extLst>
              <a:ext uri="{FF2B5EF4-FFF2-40B4-BE49-F238E27FC236}">
                <a16:creationId xmlns:a16="http://schemas.microsoft.com/office/drawing/2014/main" id="{F413D15E-52BC-F143-BBEE-AF739EBCBE00}"/>
              </a:ext>
            </a:extLst>
          </p:cNvPr>
          <p:cNvSpPr>
            <a:spLocks noGrp="1"/>
          </p:cNvSpPr>
          <p:nvPr>
            <p:ph idx="1"/>
          </p:nvPr>
        </p:nvSpPr>
        <p:spPr>
          <a:xfrm>
            <a:off x="1295400" y="1292352"/>
            <a:ext cx="10738104" cy="5364480"/>
          </a:xfrm>
        </p:spPr>
        <p:txBody>
          <a:bodyPr>
            <a:normAutofit lnSpcReduction="10000"/>
          </a:bodyPr>
          <a:lstStyle/>
          <a:p>
            <a:r>
              <a:rPr lang="en-US" dirty="0"/>
              <a:t>There are some scenarios that have been discarded because they were not specifically asked to be considered, but that could happen and could be handled differently.</a:t>
            </a:r>
          </a:p>
          <a:p>
            <a:r>
              <a:rPr lang="en-US" dirty="0"/>
              <a:t>Consideration 1:</a:t>
            </a:r>
          </a:p>
          <a:p>
            <a:pPr lvl="1"/>
            <a:r>
              <a:rPr lang="en-US" i="0" dirty="0"/>
              <a:t>When sink node receives a DATA msg, it does not know if that data was measured with respect to the last threshold or any other. In our functionality it did not really matter because we are not really doing anything with the temperatures received by the sink node, except keeping track of the maximum recorded temperature. </a:t>
            </a:r>
          </a:p>
          <a:p>
            <a:pPr lvl="1"/>
            <a:r>
              <a:rPr lang="en-US" i="0" dirty="0"/>
              <a:t>If we had wanted to have this information, we could have added another field in the </a:t>
            </a:r>
            <a:r>
              <a:rPr lang="en-US" i="0" dirty="0" err="1"/>
              <a:t>data_msg_t</a:t>
            </a:r>
            <a:r>
              <a:rPr lang="en-US" i="0" dirty="0"/>
              <a:t> to hold the threshold associated with that temperature</a:t>
            </a:r>
          </a:p>
          <a:p>
            <a:r>
              <a:rPr lang="en-US" dirty="0"/>
              <a:t>Consideration 2:</a:t>
            </a:r>
          </a:p>
          <a:p>
            <a:pPr lvl="1"/>
            <a:r>
              <a:rPr lang="en-US" i="0" dirty="0"/>
              <a:t>The virtual time of the Virtual Machine is not the same as the computers time.</a:t>
            </a:r>
          </a:p>
          <a:p>
            <a:pPr lvl="1"/>
            <a:r>
              <a:rPr lang="en-US" i="0" dirty="0"/>
              <a:t>Using the functions </a:t>
            </a:r>
            <a:r>
              <a:rPr lang="en-US" i="0" dirty="0" err="1"/>
              <a:t>ticksPerSecond</a:t>
            </a:r>
            <a:r>
              <a:rPr lang="en-US" i="0" dirty="0"/>
              <a:t>() and time() and the conversion formulas shown in class by the teachers, we are not able to print the info each 10 seconds. The information prints much faster and time passes much faster.</a:t>
            </a:r>
          </a:p>
          <a:p>
            <a:pPr lvl="1"/>
            <a:r>
              <a:rPr lang="en-US" i="0" dirty="0"/>
              <a:t>We could have adjusted the conversions in the simulation to make it run slower but then the code would formally be wrong, so we decided to keep the code right even if the result doesn’t run at the rhythm it should.</a:t>
            </a:r>
          </a:p>
        </p:txBody>
      </p:sp>
    </p:spTree>
    <p:extLst>
      <p:ext uri="{BB962C8B-B14F-4D97-AF65-F5344CB8AC3E}">
        <p14:creationId xmlns:p14="http://schemas.microsoft.com/office/powerpoint/2010/main" val="3094266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9F796C-E444-BC47-9DBF-AA769AE67D44}"/>
              </a:ext>
            </a:extLst>
          </p:cNvPr>
          <p:cNvSpPr>
            <a:spLocks noGrp="1"/>
          </p:cNvSpPr>
          <p:nvPr>
            <p:ph type="title"/>
          </p:nvPr>
        </p:nvSpPr>
        <p:spPr>
          <a:xfrm>
            <a:off x="1371600" y="685800"/>
            <a:ext cx="9601200" cy="874776"/>
          </a:xfrm>
        </p:spPr>
        <p:txBody>
          <a:bodyPr/>
          <a:lstStyle/>
          <a:p>
            <a:r>
              <a:rPr lang="en-US" dirty="0"/>
              <a:t>The problem:</a:t>
            </a:r>
          </a:p>
        </p:txBody>
      </p:sp>
      <p:sp>
        <p:nvSpPr>
          <p:cNvPr id="3" name="Marcador de contenido 2">
            <a:extLst>
              <a:ext uri="{FF2B5EF4-FFF2-40B4-BE49-F238E27FC236}">
                <a16:creationId xmlns:a16="http://schemas.microsoft.com/office/drawing/2014/main" id="{6E438685-3CFB-8240-B8FE-9319CE60487C}"/>
              </a:ext>
            </a:extLst>
          </p:cNvPr>
          <p:cNvSpPr>
            <a:spLocks noGrp="1"/>
          </p:cNvSpPr>
          <p:nvPr>
            <p:ph idx="1"/>
          </p:nvPr>
        </p:nvSpPr>
        <p:spPr>
          <a:xfrm>
            <a:off x="1371600" y="1706880"/>
            <a:ext cx="9601200" cy="4160520"/>
          </a:xfrm>
        </p:spPr>
        <p:txBody>
          <a:bodyPr>
            <a:normAutofit fontScale="85000" lnSpcReduction="20000"/>
          </a:bodyPr>
          <a:lstStyle/>
          <a:p>
            <a:r>
              <a:rPr lang="en-AU" dirty="0"/>
              <a:t>Create a sensor network with one central sensor, the sink node, that is informed by the rest of the nodes when the temperature measured by any of them is above a given threshold. The sink node periodically chooses the new threshold and </a:t>
            </a:r>
            <a:r>
              <a:rPr lang="en-AU" b="1" dirty="0"/>
              <a:t>broadcasts </a:t>
            </a:r>
            <a:r>
              <a:rPr lang="en-AU" dirty="0"/>
              <a:t>a SETUP message, which f</a:t>
            </a:r>
            <a:r>
              <a:rPr lang="en-AU" b="1" dirty="0"/>
              <a:t>loods </a:t>
            </a:r>
            <a:r>
              <a:rPr lang="en-AU" dirty="0"/>
              <a:t>the network (assume a multi-hop scenario). </a:t>
            </a:r>
          </a:p>
          <a:p>
            <a:r>
              <a:rPr lang="en-AU" dirty="0"/>
              <a:t>The SETUP message is used to propagate the new threshold and to setup the </a:t>
            </a:r>
            <a:r>
              <a:rPr lang="en-AU" b="1" dirty="0"/>
              <a:t>routes </a:t>
            </a:r>
            <a:r>
              <a:rPr lang="en-AU" dirty="0"/>
              <a:t>that must be followed back by DATA messages to reach the sink. </a:t>
            </a:r>
          </a:p>
          <a:p>
            <a:r>
              <a:rPr lang="en-AU" dirty="0"/>
              <a:t>Each sensor periodically measures the temperature and delivers a DATA message toward the sink if the measured value is above the current threshold. DATA messages are sent hop-by-hop toward the sink using</a:t>
            </a:r>
            <a:r>
              <a:rPr lang="en-AU" b="1" dirty="0"/>
              <a:t> point-to-point </a:t>
            </a:r>
            <a:r>
              <a:rPr lang="en-AU" dirty="0"/>
              <a:t>communication (use the address-based protocol provided by the </a:t>
            </a:r>
            <a:r>
              <a:rPr lang="en-AU" dirty="0" err="1"/>
              <a:t>TinyOS</a:t>
            </a:r>
            <a:r>
              <a:rPr lang="en-AU" dirty="0"/>
              <a:t> active message layer). The DATA message carries the measured temperature and the identifier of the measuring node. </a:t>
            </a:r>
          </a:p>
          <a:p>
            <a:r>
              <a:rPr lang="en-AU" dirty="0"/>
              <a:t>Assumptions</a:t>
            </a:r>
          </a:p>
          <a:p>
            <a:pPr lvl="1"/>
            <a:r>
              <a:rPr lang="en-AU" dirty="0"/>
              <a:t>Assume DATA messages are rare (i.e., the threshold is high with respect to the average temperature). </a:t>
            </a:r>
          </a:p>
          <a:p>
            <a:r>
              <a:rPr lang="en-AU" dirty="0"/>
              <a:t>Requirements</a:t>
            </a:r>
          </a:p>
          <a:p>
            <a:pPr lvl="1"/>
            <a:r>
              <a:rPr lang="en-AU" dirty="0"/>
              <a:t>Test the system in TOSSIM, with a network big enough to stress the multi-hop nature of the protocol. </a:t>
            </a:r>
          </a:p>
        </p:txBody>
      </p:sp>
    </p:spTree>
    <p:extLst>
      <p:ext uri="{BB962C8B-B14F-4D97-AF65-F5344CB8AC3E}">
        <p14:creationId xmlns:p14="http://schemas.microsoft.com/office/powerpoint/2010/main" val="3707895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9676B4-5A6E-E949-8E2F-572D8DF813A0}"/>
              </a:ext>
            </a:extLst>
          </p:cNvPr>
          <p:cNvSpPr>
            <a:spLocks noGrp="1"/>
          </p:cNvSpPr>
          <p:nvPr>
            <p:ph type="title"/>
          </p:nvPr>
        </p:nvSpPr>
        <p:spPr>
          <a:xfrm>
            <a:off x="1295400" y="201168"/>
            <a:ext cx="9601200" cy="1485900"/>
          </a:xfrm>
        </p:spPr>
        <p:txBody>
          <a:bodyPr/>
          <a:lstStyle/>
          <a:p>
            <a:r>
              <a:rPr lang="en-US" dirty="0"/>
              <a:t>Debugging</a:t>
            </a:r>
          </a:p>
        </p:txBody>
      </p:sp>
      <p:sp>
        <p:nvSpPr>
          <p:cNvPr id="3" name="Marcador de contenido 2">
            <a:extLst>
              <a:ext uri="{FF2B5EF4-FFF2-40B4-BE49-F238E27FC236}">
                <a16:creationId xmlns:a16="http://schemas.microsoft.com/office/drawing/2014/main" id="{F413D15E-52BC-F143-BBEE-AF739EBCBE00}"/>
              </a:ext>
            </a:extLst>
          </p:cNvPr>
          <p:cNvSpPr>
            <a:spLocks noGrp="1"/>
          </p:cNvSpPr>
          <p:nvPr>
            <p:ph idx="1"/>
          </p:nvPr>
        </p:nvSpPr>
        <p:spPr>
          <a:xfrm>
            <a:off x="1295400" y="1292352"/>
            <a:ext cx="10738104" cy="5364480"/>
          </a:xfrm>
        </p:spPr>
        <p:txBody>
          <a:bodyPr>
            <a:normAutofit/>
          </a:bodyPr>
          <a:lstStyle/>
          <a:p>
            <a:r>
              <a:rPr lang="en-US" dirty="0"/>
              <a:t>There are three debugging channels:</a:t>
            </a:r>
          </a:p>
          <a:p>
            <a:pPr lvl="1"/>
            <a:r>
              <a:rPr lang="en-US" b="1" i="0" dirty="0"/>
              <a:t>Nodes: </a:t>
            </a:r>
            <a:r>
              <a:rPr lang="en-US" i="0" dirty="0"/>
              <a:t>where we write information regarding actions that happen on the nodes, like starting/stopping the components, new temperatures read, new threshold calculated, or actions that the nodes have to do, like forwarding</a:t>
            </a:r>
          </a:p>
          <a:p>
            <a:pPr lvl="1"/>
            <a:r>
              <a:rPr lang="en-US" b="1" i="0" dirty="0"/>
              <a:t>Radio: </a:t>
            </a:r>
            <a:r>
              <a:rPr lang="en-US" i="0" dirty="0"/>
              <a:t>we write information regarding the AM Layer, that is: sent, forwarded or received events.</a:t>
            </a:r>
          </a:p>
          <a:p>
            <a:pPr lvl="1"/>
            <a:r>
              <a:rPr lang="en-US" b="1" i="0" dirty="0"/>
              <a:t>Errors: </a:t>
            </a:r>
            <a:r>
              <a:rPr lang="en-US" i="0" dirty="0"/>
              <a:t>for possible errors</a:t>
            </a:r>
          </a:p>
          <a:p>
            <a:pPr lvl="1"/>
            <a:endParaRPr lang="en-US" i="0" dirty="0"/>
          </a:p>
          <a:p>
            <a:r>
              <a:rPr lang="en-US" dirty="0"/>
              <a:t>These channels can be printed in the simulation or not depending on the information one is interested in</a:t>
            </a:r>
          </a:p>
          <a:p>
            <a:endParaRPr lang="en-US" dirty="0"/>
          </a:p>
        </p:txBody>
      </p:sp>
    </p:spTree>
    <p:extLst>
      <p:ext uri="{BB962C8B-B14F-4D97-AF65-F5344CB8AC3E}">
        <p14:creationId xmlns:p14="http://schemas.microsoft.com/office/powerpoint/2010/main" val="3746304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B1B0A-DC99-5441-AE1C-183343339ECA}"/>
              </a:ext>
            </a:extLst>
          </p:cNvPr>
          <p:cNvSpPr>
            <a:spLocks noGrp="1"/>
          </p:cNvSpPr>
          <p:nvPr>
            <p:ph type="title"/>
          </p:nvPr>
        </p:nvSpPr>
        <p:spPr/>
        <p:txBody>
          <a:bodyPr/>
          <a:lstStyle/>
          <a:p>
            <a:r>
              <a:rPr lang="en-US" dirty="0"/>
              <a:t>Simulations</a:t>
            </a:r>
          </a:p>
        </p:txBody>
      </p:sp>
      <p:sp>
        <p:nvSpPr>
          <p:cNvPr id="3" name="Marcador de contenido 2">
            <a:extLst>
              <a:ext uri="{FF2B5EF4-FFF2-40B4-BE49-F238E27FC236}">
                <a16:creationId xmlns:a16="http://schemas.microsoft.com/office/drawing/2014/main" id="{477AD767-14BA-2E41-BA6A-A167B1D5F08C}"/>
              </a:ext>
            </a:extLst>
          </p:cNvPr>
          <p:cNvSpPr>
            <a:spLocks noGrp="1"/>
          </p:cNvSpPr>
          <p:nvPr>
            <p:ph idx="1"/>
          </p:nvPr>
        </p:nvSpPr>
        <p:spPr>
          <a:xfrm>
            <a:off x="1371600" y="1475232"/>
            <a:ext cx="9601200" cy="5242560"/>
          </a:xfrm>
        </p:spPr>
        <p:txBody>
          <a:bodyPr/>
          <a:lstStyle/>
          <a:p>
            <a:r>
              <a:rPr lang="en-US" dirty="0"/>
              <a:t>2 simulations: run1.py and run2.py</a:t>
            </a:r>
          </a:p>
          <a:p>
            <a:r>
              <a:rPr lang="en-US" dirty="0"/>
              <a:t>14 nodes</a:t>
            </a:r>
          </a:p>
          <a:p>
            <a:r>
              <a:rPr lang="en-US" dirty="0"/>
              <a:t>120 seconds of simulation (seems a lot but because the simulation on the virtual machine run faster than expected it was the only way of actually making the simulation long enough to see results)</a:t>
            </a:r>
          </a:p>
          <a:p>
            <a:r>
              <a:rPr lang="en-US" dirty="0"/>
              <a:t>Topology file is "</a:t>
            </a:r>
            <a:r>
              <a:rPr lang="en-US" dirty="0" err="1"/>
              <a:t>linkgain.out</a:t>
            </a:r>
            <a:r>
              <a:rPr lang="en-US" dirty="0"/>
              <a:t>”</a:t>
            </a:r>
          </a:p>
          <a:p>
            <a:r>
              <a:rPr lang="en-US" dirty="0"/>
              <a:t>Noise files: </a:t>
            </a:r>
          </a:p>
          <a:p>
            <a:pPr lvl="1"/>
            <a:r>
              <a:rPr lang="en-US" dirty="0"/>
              <a:t>In Simulation 1 it is “</a:t>
            </a:r>
            <a:r>
              <a:rPr lang="en-US" dirty="0" err="1"/>
              <a:t>meyer-heavy.txt</a:t>
            </a:r>
            <a:r>
              <a:rPr lang="en-US" dirty="0"/>
              <a:t>”</a:t>
            </a:r>
          </a:p>
          <a:p>
            <a:pPr lvl="1"/>
            <a:r>
              <a:rPr lang="en-US" dirty="0"/>
              <a:t>In Simulation 2 it is “casino-</a:t>
            </a:r>
            <a:r>
              <a:rPr lang="en-US" dirty="0" err="1"/>
              <a:t>lab.txt</a:t>
            </a:r>
            <a:r>
              <a:rPr lang="en-US" dirty="0"/>
              <a:t>”</a:t>
            </a:r>
          </a:p>
          <a:p>
            <a:pPr lvl="1"/>
            <a:endParaRPr lang="en-US" dirty="0"/>
          </a:p>
        </p:txBody>
      </p:sp>
    </p:spTree>
    <p:extLst>
      <p:ext uri="{BB962C8B-B14F-4D97-AF65-F5344CB8AC3E}">
        <p14:creationId xmlns:p14="http://schemas.microsoft.com/office/powerpoint/2010/main" val="526580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B1B0A-DC99-5441-AE1C-183343339ECA}"/>
              </a:ext>
            </a:extLst>
          </p:cNvPr>
          <p:cNvSpPr>
            <a:spLocks noGrp="1"/>
          </p:cNvSpPr>
          <p:nvPr>
            <p:ph type="title"/>
          </p:nvPr>
        </p:nvSpPr>
        <p:spPr>
          <a:xfrm>
            <a:off x="1295400" y="25146"/>
            <a:ext cx="9601200" cy="1485900"/>
          </a:xfrm>
        </p:spPr>
        <p:txBody>
          <a:bodyPr/>
          <a:lstStyle/>
          <a:p>
            <a:r>
              <a:rPr lang="en-US" dirty="0"/>
              <a:t>Steps in the simulation</a:t>
            </a:r>
          </a:p>
        </p:txBody>
      </p:sp>
      <p:sp>
        <p:nvSpPr>
          <p:cNvPr id="3" name="Marcador de contenido 2">
            <a:extLst>
              <a:ext uri="{FF2B5EF4-FFF2-40B4-BE49-F238E27FC236}">
                <a16:creationId xmlns:a16="http://schemas.microsoft.com/office/drawing/2014/main" id="{477AD767-14BA-2E41-BA6A-A167B1D5F08C}"/>
              </a:ext>
            </a:extLst>
          </p:cNvPr>
          <p:cNvSpPr>
            <a:spLocks noGrp="1"/>
          </p:cNvSpPr>
          <p:nvPr>
            <p:ph idx="1"/>
          </p:nvPr>
        </p:nvSpPr>
        <p:spPr>
          <a:xfrm>
            <a:off x="768096" y="768096"/>
            <a:ext cx="11423904" cy="6230112"/>
          </a:xfrm>
        </p:spPr>
        <p:txBody>
          <a:bodyPr>
            <a:normAutofit fontScale="92500" lnSpcReduction="20000"/>
          </a:bodyPr>
          <a:lstStyle/>
          <a:p>
            <a:pPr marL="457200" indent="-457200">
              <a:buFont typeface="+mj-lt"/>
              <a:buAutoNum type="arabicPeriod"/>
            </a:pPr>
            <a:r>
              <a:rPr lang="en-US" dirty="0"/>
              <a:t>Create a connection to the </a:t>
            </a:r>
            <a:r>
              <a:rPr lang="en-US" dirty="0" err="1"/>
              <a:t>Nesc</a:t>
            </a:r>
            <a:r>
              <a:rPr lang="en-US" dirty="0"/>
              <a:t> app </a:t>
            </a:r>
            <a:r>
              <a:rPr lang="en-US" dirty="0" err="1"/>
              <a:t>TimerMonitorAppC</a:t>
            </a:r>
            <a:r>
              <a:rPr lang="en-US" dirty="0"/>
              <a:t> and a new </a:t>
            </a:r>
            <a:r>
              <a:rPr lang="en-US" dirty="0" err="1"/>
              <a:t>tossim</a:t>
            </a:r>
            <a:r>
              <a:rPr lang="en-US" dirty="0"/>
              <a:t> radio</a:t>
            </a:r>
          </a:p>
          <a:p>
            <a:pPr marL="457200" indent="-457200">
              <a:buFont typeface="+mj-lt"/>
              <a:buAutoNum type="arabicPeriod"/>
            </a:pPr>
            <a:r>
              <a:rPr lang="en-US" dirty="0"/>
              <a:t>Add gain links and noise trace</a:t>
            </a:r>
          </a:p>
          <a:p>
            <a:pPr marL="457200" indent="-457200">
              <a:buFont typeface="+mj-lt"/>
              <a:buAutoNum type="arabicPeriod"/>
            </a:pPr>
            <a:r>
              <a:rPr lang="en-US" dirty="0"/>
              <a:t>Boot the nodes sequentially each 10 </a:t>
            </a:r>
            <a:r>
              <a:rPr lang="en-US" dirty="0" err="1"/>
              <a:t>ms</a:t>
            </a:r>
            <a:r>
              <a:rPr lang="en-US" dirty="0"/>
              <a:t> after the previous.</a:t>
            </a:r>
          </a:p>
          <a:p>
            <a:pPr marL="457200" indent="-457200">
              <a:buFont typeface="+mj-lt"/>
              <a:buAutoNum type="arabicPeriod"/>
            </a:pPr>
            <a:r>
              <a:rPr lang="en-US" dirty="0"/>
              <a:t>Connect </a:t>
            </a:r>
            <a:r>
              <a:rPr lang="en-US" dirty="0" err="1"/>
              <a:t>TimerMonitorC</a:t>
            </a:r>
            <a:r>
              <a:rPr lang="en-US" dirty="0"/>
              <a:t> variables to python variables to be able to obtain information collected by the nodes</a:t>
            </a:r>
          </a:p>
          <a:p>
            <a:pPr marL="457200" indent="-457200">
              <a:buFont typeface="+mj-lt"/>
              <a:buAutoNum type="arabicPeriod"/>
            </a:pPr>
            <a:r>
              <a:rPr lang="en-US" dirty="0"/>
              <a:t>Each 10 seconds of simulation we print:</a:t>
            </a:r>
          </a:p>
          <a:p>
            <a:pPr lvl="1"/>
            <a:r>
              <a:rPr lang="en-US" i="0" dirty="0"/>
              <a:t>The number of SETUP messages sent and DATA </a:t>
            </a:r>
            <a:r>
              <a:rPr lang="en-US" i="0" dirty="0" err="1"/>
              <a:t>msgs</a:t>
            </a:r>
            <a:r>
              <a:rPr lang="en-US" i="0" dirty="0"/>
              <a:t> received by the Sink in the 10 seconds of simulation</a:t>
            </a:r>
          </a:p>
          <a:p>
            <a:pPr lvl="1"/>
            <a:r>
              <a:rPr lang="en-US" i="0" dirty="0"/>
              <a:t>Total number of </a:t>
            </a:r>
            <a:r>
              <a:rPr lang="en-US" i="0" dirty="0" err="1"/>
              <a:t>msgs</a:t>
            </a:r>
            <a:r>
              <a:rPr lang="en-US" i="0" dirty="0"/>
              <a:t> exchanged in the system in those 10 seconds</a:t>
            </a:r>
          </a:p>
          <a:p>
            <a:pPr marL="457200" indent="-457200">
              <a:buFont typeface="+mj-lt"/>
              <a:buAutoNum type="arabicPeriod"/>
            </a:pPr>
            <a:r>
              <a:rPr lang="en-US" dirty="0"/>
              <a:t>When simulation time ends we compute</a:t>
            </a:r>
          </a:p>
          <a:p>
            <a:pPr lvl="1"/>
            <a:r>
              <a:rPr lang="en-US" i="0" dirty="0"/>
              <a:t>Total exchanged messages</a:t>
            </a:r>
          </a:p>
          <a:p>
            <a:pPr lvl="1"/>
            <a:r>
              <a:rPr lang="en-US" i="0" dirty="0"/>
              <a:t>Maximum number of exchanged </a:t>
            </a:r>
            <a:r>
              <a:rPr lang="en-US" i="0" dirty="0" err="1"/>
              <a:t>msgs</a:t>
            </a:r>
            <a:r>
              <a:rPr lang="en-US" i="0" dirty="0"/>
              <a:t> in a 10 s time period</a:t>
            </a:r>
          </a:p>
          <a:p>
            <a:pPr lvl="1"/>
            <a:r>
              <a:rPr lang="en-US" i="0" dirty="0"/>
              <a:t>Minimum number of exchanged </a:t>
            </a:r>
            <a:r>
              <a:rPr lang="en-US" i="0" dirty="0" err="1"/>
              <a:t>msgs</a:t>
            </a:r>
            <a:r>
              <a:rPr lang="en-US" i="0" dirty="0"/>
              <a:t> in a 10 s time period</a:t>
            </a:r>
          </a:p>
          <a:p>
            <a:pPr lvl="1"/>
            <a:r>
              <a:rPr lang="en-US" i="0" dirty="0"/>
              <a:t>Average number of exchanged </a:t>
            </a:r>
            <a:r>
              <a:rPr lang="en-US" i="0" dirty="0" err="1"/>
              <a:t>msgs</a:t>
            </a:r>
            <a:r>
              <a:rPr lang="en-US" i="0" dirty="0"/>
              <a:t> in a 10 s time period</a:t>
            </a:r>
          </a:p>
          <a:p>
            <a:pPr lvl="1"/>
            <a:r>
              <a:rPr lang="en-US" i="0" dirty="0"/>
              <a:t>Total number of SETUP </a:t>
            </a:r>
            <a:r>
              <a:rPr lang="en-US" i="0" dirty="0" err="1"/>
              <a:t>msgs</a:t>
            </a:r>
            <a:r>
              <a:rPr lang="en-US" i="0" dirty="0"/>
              <a:t> sent by Sink</a:t>
            </a:r>
          </a:p>
          <a:p>
            <a:pPr lvl="1"/>
            <a:r>
              <a:rPr lang="en-US" i="0" dirty="0"/>
              <a:t>Total number of DATA </a:t>
            </a:r>
            <a:r>
              <a:rPr lang="en-US" i="0" dirty="0" err="1"/>
              <a:t>msgs</a:t>
            </a:r>
            <a:r>
              <a:rPr lang="en-US" i="0" dirty="0"/>
              <a:t> received by Sink</a:t>
            </a:r>
          </a:p>
          <a:p>
            <a:pPr lvl="1"/>
            <a:r>
              <a:rPr lang="en-US" i="0" dirty="0"/>
              <a:t>Total number of temperature measurements </a:t>
            </a:r>
          </a:p>
          <a:p>
            <a:pPr lvl="1"/>
            <a:r>
              <a:rPr lang="en-US" i="0" dirty="0"/>
              <a:t>Highest recorded temperature</a:t>
            </a:r>
          </a:p>
          <a:p>
            <a:pPr lvl="1"/>
            <a:r>
              <a:rPr lang="en-US" i="0" dirty="0"/>
              <a:t>Percentage of temperatures above threshold</a:t>
            </a:r>
          </a:p>
          <a:p>
            <a:endParaRPr lang="en-US" dirty="0"/>
          </a:p>
          <a:p>
            <a:pPr lvl="1"/>
            <a:endParaRPr lang="en-US" dirty="0"/>
          </a:p>
        </p:txBody>
      </p:sp>
    </p:spTree>
    <p:extLst>
      <p:ext uri="{BB962C8B-B14F-4D97-AF65-F5344CB8AC3E}">
        <p14:creationId xmlns:p14="http://schemas.microsoft.com/office/powerpoint/2010/main" val="178600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6C0E2E-7B2B-9B41-86F1-28BDC0F2B85E}"/>
              </a:ext>
            </a:extLst>
          </p:cNvPr>
          <p:cNvSpPr>
            <a:spLocks noGrp="1"/>
          </p:cNvSpPr>
          <p:nvPr>
            <p:ph type="title"/>
          </p:nvPr>
        </p:nvSpPr>
        <p:spPr/>
        <p:txBody>
          <a:bodyPr/>
          <a:lstStyle/>
          <a:p>
            <a:r>
              <a:rPr lang="en-US" dirty="0"/>
              <a:t>Assumptions we made on the environment’s temperatures</a:t>
            </a:r>
          </a:p>
        </p:txBody>
      </p:sp>
      <p:sp>
        <p:nvSpPr>
          <p:cNvPr id="3" name="Marcador de contenido 2">
            <a:extLst>
              <a:ext uri="{FF2B5EF4-FFF2-40B4-BE49-F238E27FC236}">
                <a16:creationId xmlns:a16="http://schemas.microsoft.com/office/drawing/2014/main" id="{75695709-803D-E54C-992E-6B0C006280C8}"/>
              </a:ext>
            </a:extLst>
          </p:cNvPr>
          <p:cNvSpPr>
            <a:spLocks noGrp="1"/>
          </p:cNvSpPr>
          <p:nvPr>
            <p:ph idx="1"/>
          </p:nvPr>
        </p:nvSpPr>
        <p:spPr/>
        <p:txBody>
          <a:bodyPr>
            <a:normAutofit/>
          </a:bodyPr>
          <a:lstStyle/>
          <a:p>
            <a:r>
              <a:rPr lang="en-US" dirty="0"/>
              <a:t>The sensors are supposed to be in a place were temperatures range from 0 to 70 ºC</a:t>
            </a:r>
          </a:p>
          <a:p>
            <a:r>
              <a:rPr lang="en-US" dirty="0"/>
              <a:t>Thresholds are temperatures in the range 50-70 ºC (so that temperatures above threshold are rare)</a:t>
            </a:r>
          </a:p>
          <a:p>
            <a:r>
              <a:rPr lang="en-US" dirty="0"/>
              <a:t>We did it like this, but it could easily be changed, and we can show the parts of the code where it would have to be changed: </a:t>
            </a:r>
          </a:p>
          <a:p>
            <a:pPr lvl="1"/>
            <a:r>
              <a:rPr lang="en-US" dirty="0"/>
              <a:t>In </a:t>
            </a:r>
            <a:r>
              <a:rPr lang="en-US" dirty="0" err="1"/>
              <a:t>TemperatureMonitorC.nc</a:t>
            </a:r>
            <a:r>
              <a:rPr lang="en-US" dirty="0"/>
              <a:t> adjust line: </a:t>
            </a:r>
          </a:p>
          <a:p>
            <a:pPr marL="987552" lvl="2" indent="0">
              <a:buNone/>
            </a:pPr>
            <a:r>
              <a:rPr lang="en-US" dirty="0"/>
              <a:t>threshold = </a:t>
            </a:r>
            <a:r>
              <a:rPr lang="en-US" b="1" dirty="0"/>
              <a:t>(call Random.rand16() % 20) + 50;</a:t>
            </a:r>
          </a:p>
          <a:p>
            <a:pPr lvl="1"/>
            <a:r>
              <a:rPr lang="en-US" dirty="0"/>
              <a:t>In </a:t>
            </a:r>
            <a:r>
              <a:rPr lang="en-US" dirty="0" err="1"/>
              <a:t>TemperatureSensorP.nc</a:t>
            </a:r>
            <a:r>
              <a:rPr lang="en-US" dirty="0"/>
              <a:t> adjust line:</a:t>
            </a:r>
          </a:p>
          <a:p>
            <a:pPr marL="987552" lvl="2" indent="0">
              <a:buNone/>
            </a:pPr>
            <a:r>
              <a:rPr lang="en-US" dirty="0"/>
              <a:t>signal </a:t>
            </a:r>
            <a:r>
              <a:rPr lang="en-US" dirty="0" err="1"/>
              <a:t>Read.readDone</a:t>
            </a:r>
            <a:r>
              <a:rPr lang="en-US" dirty="0"/>
              <a:t>(SUCCESS, call </a:t>
            </a:r>
            <a:r>
              <a:rPr lang="en-US" b="1" dirty="0"/>
              <a:t>Random.rand16()%70</a:t>
            </a:r>
            <a:r>
              <a:rPr lang="en-US" dirty="0"/>
              <a:t>);</a:t>
            </a:r>
          </a:p>
        </p:txBody>
      </p:sp>
    </p:spTree>
    <p:extLst>
      <p:ext uri="{BB962C8B-B14F-4D97-AF65-F5344CB8AC3E}">
        <p14:creationId xmlns:p14="http://schemas.microsoft.com/office/powerpoint/2010/main" val="3932176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CE2F7-C6FA-3F42-92DE-F6859E46CFBD}"/>
              </a:ext>
            </a:extLst>
          </p:cNvPr>
          <p:cNvSpPr>
            <a:spLocks noGrp="1"/>
          </p:cNvSpPr>
          <p:nvPr>
            <p:ph type="title"/>
          </p:nvPr>
        </p:nvSpPr>
        <p:spPr/>
        <p:txBody>
          <a:bodyPr/>
          <a:lstStyle/>
          <a:p>
            <a:r>
              <a:rPr lang="en-US" dirty="0"/>
              <a:t>Elements</a:t>
            </a:r>
          </a:p>
        </p:txBody>
      </p:sp>
      <p:sp>
        <p:nvSpPr>
          <p:cNvPr id="3" name="Marcador de contenido 2">
            <a:extLst>
              <a:ext uri="{FF2B5EF4-FFF2-40B4-BE49-F238E27FC236}">
                <a16:creationId xmlns:a16="http://schemas.microsoft.com/office/drawing/2014/main" id="{249580AD-0A0C-5748-8CEE-EAAA2F8C1846}"/>
              </a:ext>
            </a:extLst>
          </p:cNvPr>
          <p:cNvSpPr>
            <a:spLocks noGrp="1"/>
          </p:cNvSpPr>
          <p:nvPr>
            <p:ph idx="1"/>
          </p:nvPr>
        </p:nvSpPr>
        <p:spPr/>
        <p:txBody>
          <a:bodyPr/>
          <a:lstStyle/>
          <a:p>
            <a:r>
              <a:rPr lang="en-US" dirty="0" err="1"/>
              <a:t>TinyOS</a:t>
            </a:r>
            <a:r>
              <a:rPr lang="en-US" dirty="0"/>
              <a:t> network described with:</a:t>
            </a:r>
          </a:p>
          <a:p>
            <a:pPr lvl="1"/>
            <a:r>
              <a:rPr lang="en-US" dirty="0" err="1"/>
              <a:t>TemperatureMonitor</a:t>
            </a:r>
            <a:endParaRPr lang="en-US" dirty="0"/>
          </a:p>
          <a:p>
            <a:pPr lvl="1"/>
            <a:r>
              <a:rPr lang="en-US" dirty="0" err="1"/>
              <a:t>TemperatureSensor</a:t>
            </a:r>
            <a:endParaRPr lang="en-US" dirty="0"/>
          </a:p>
          <a:p>
            <a:r>
              <a:rPr lang="en-US" dirty="0"/>
              <a:t>Topology and noise files:</a:t>
            </a:r>
          </a:p>
          <a:p>
            <a:pPr lvl="1"/>
            <a:r>
              <a:rPr lang="en-US" dirty="0" err="1"/>
              <a:t>topoConfig.txt</a:t>
            </a:r>
            <a:r>
              <a:rPr lang="en-US" dirty="0"/>
              <a:t> </a:t>
            </a:r>
            <a:r>
              <a:rPr lang="en-US" dirty="0">
                <a:sym typeface="Wingdings" pitchFamily="2" charset="2"/>
              </a:rPr>
              <a:t> creates the “</a:t>
            </a:r>
            <a:r>
              <a:rPr lang="en-US" dirty="0" err="1">
                <a:sym typeface="Wingdings" pitchFamily="2" charset="2"/>
              </a:rPr>
              <a:t>topology.out</a:t>
            </a:r>
            <a:r>
              <a:rPr lang="en-US" dirty="0">
                <a:sym typeface="Wingdings" pitchFamily="2" charset="2"/>
              </a:rPr>
              <a:t>” and “</a:t>
            </a:r>
            <a:r>
              <a:rPr lang="en-US" dirty="0" err="1">
                <a:sym typeface="Wingdings" pitchFamily="2" charset="2"/>
              </a:rPr>
              <a:t>linkgain.out</a:t>
            </a:r>
            <a:r>
              <a:rPr lang="en-US" dirty="0">
                <a:sym typeface="Wingdings" pitchFamily="2" charset="2"/>
              </a:rPr>
              <a:t>” files</a:t>
            </a:r>
          </a:p>
          <a:p>
            <a:pPr lvl="1"/>
            <a:r>
              <a:rPr lang="en-US" dirty="0">
                <a:sym typeface="Wingdings" pitchFamily="2" charset="2"/>
              </a:rPr>
              <a:t>Noise files taken from TOSSIM library: “</a:t>
            </a:r>
            <a:r>
              <a:rPr lang="en-US" dirty="0" err="1">
                <a:sym typeface="Wingdings" pitchFamily="2" charset="2"/>
              </a:rPr>
              <a:t>meyer-heavy.txt</a:t>
            </a:r>
            <a:r>
              <a:rPr lang="en-US" dirty="0">
                <a:sym typeface="Wingdings" pitchFamily="2" charset="2"/>
              </a:rPr>
              <a:t>” and “casino-</a:t>
            </a:r>
            <a:r>
              <a:rPr lang="en-US" dirty="0" err="1">
                <a:sym typeface="Wingdings" pitchFamily="2" charset="2"/>
              </a:rPr>
              <a:t>lab.txt</a:t>
            </a:r>
            <a:r>
              <a:rPr lang="en-US" dirty="0">
                <a:sym typeface="Wingdings" pitchFamily="2" charset="2"/>
              </a:rPr>
              <a:t>”</a:t>
            </a:r>
          </a:p>
          <a:p>
            <a:r>
              <a:rPr lang="en-US" dirty="0">
                <a:sym typeface="Wingdings" pitchFamily="2" charset="2"/>
              </a:rPr>
              <a:t> 2 python scripts for TOSSIM simulations, each using one of the noise files</a:t>
            </a:r>
            <a:endParaRPr lang="en-US" dirty="0"/>
          </a:p>
        </p:txBody>
      </p:sp>
    </p:spTree>
    <p:extLst>
      <p:ext uri="{BB962C8B-B14F-4D97-AF65-F5344CB8AC3E}">
        <p14:creationId xmlns:p14="http://schemas.microsoft.com/office/powerpoint/2010/main" val="408131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9CDA75-D6D2-7444-9D10-896112516B21}"/>
              </a:ext>
            </a:extLst>
          </p:cNvPr>
          <p:cNvSpPr>
            <a:spLocks noGrp="1"/>
          </p:cNvSpPr>
          <p:nvPr>
            <p:ph type="title"/>
          </p:nvPr>
        </p:nvSpPr>
        <p:spPr/>
        <p:txBody>
          <a:bodyPr/>
          <a:lstStyle/>
          <a:p>
            <a:r>
              <a:rPr lang="en-US" dirty="0" err="1"/>
              <a:t>TemperatureMonitor</a:t>
            </a:r>
            <a:endParaRPr lang="en-US" dirty="0"/>
          </a:p>
        </p:txBody>
      </p:sp>
      <p:sp>
        <p:nvSpPr>
          <p:cNvPr id="3" name="Marcador de contenido 2">
            <a:extLst>
              <a:ext uri="{FF2B5EF4-FFF2-40B4-BE49-F238E27FC236}">
                <a16:creationId xmlns:a16="http://schemas.microsoft.com/office/drawing/2014/main" id="{CAFD4574-C01D-1D4E-BD3C-13C6759EB29E}"/>
              </a:ext>
            </a:extLst>
          </p:cNvPr>
          <p:cNvSpPr>
            <a:spLocks noGrp="1"/>
          </p:cNvSpPr>
          <p:nvPr>
            <p:ph idx="1"/>
          </p:nvPr>
        </p:nvSpPr>
        <p:spPr>
          <a:xfrm>
            <a:off x="1371600" y="1670304"/>
            <a:ext cx="9601200" cy="4379976"/>
          </a:xfrm>
        </p:spPr>
        <p:txBody>
          <a:bodyPr>
            <a:normAutofit lnSpcReduction="10000"/>
          </a:bodyPr>
          <a:lstStyle/>
          <a:p>
            <a:r>
              <a:rPr lang="en-US" dirty="0"/>
              <a:t>The application running in each node. It has the following elements:</a:t>
            </a:r>
          </a:p>
          <a:p>
            <a:pPr lvl="1">
              <a:lnSpc>
                <a:spcPct val="150000"/>
              </a:lnSpc>
            </a:pPr>
            <a:r>
              <a:rPr lang="en-US" b="1" i="0" dirty="0" err="1"/>
              <a:t>TemperatureMonitor.h</a:t>
            </a:r>
            <a:r>
              <a:rPr lang="en-US" b="1" i="0" dirty="0"/>
              <a:t>:</a:t>
            </a:r>
            <a:r>
              <a:rPr lang="en-US" i="0" dirty="0">
                <a:sym typeface="Wingdings" pitchFamily="2" charset="2"/>
              </a:rPr>
              <a:t> the header</a:t>
            </a:r>
          </a:p>
          <a:p>
            <a:pPr lvl="1">
              <a:lnSpc>
                <a:spcPct val="150000"/>
              </a:lnSpc>
            </a:pPr>
            <a:r>
              <a:rPr lang="en-US" b="1" i="0" dirty="0" err="1">
                <a:sym typeface="Wingdings" pitchFamily="2" charset="2"/>
              </a:rPr>
              <a:t>TemperatureMonitorAppC.nc</a:t>
            </a:r>
            <a:r>
              <a:rPr lang="en-US" b="1" i="0" dirty="0">
                <a:sym typeface="Wingdings" pitchFamily="2" charset="2"/>
              </a:rPr>
              <a:t>: </a:t>
            </a:r>
            <a:r>
              <a:rPr lang="en-US" i="0" dirty="0">
                <a:sym typeface="Wingdings" pitchFamily="2" charset="2"/>
              </a:rPr>
              <a:t>the top level configuration</a:t>
            </a:r>
          </a:p>
          <a:p>
            <a:pPr lvl="1">
              <a:lnSpc>
                <a:spcPct val="150000"/>
              </a:lnSpc>
            </a:pPr>
            <a:r>
              <a:rPr lang="en-US" b="1" i="0" dirty="0" err="1">
                <a:sym typeface="Wingdings" pitchFamily="2" charset="2"/>
              </a:rPr>
              <a:t>TemperatureMonitorC.nc</a:t>
            </a:r>
            <a:r>
              <a:rPr lang="en-US" b="1" i="0" dirty="0">
                <a:sym typeface="Wingdings" pitchFamily="2" charset="2"/>
              </a:rPr>
              <a:t>: </a:t>
            </a:r>
            <a:r>
              <a:rPr lang="en-US" i="0" dirty="0">
                <a:sym typeface="Wingdings" pitchFamily="2" charset="2"/>
              </a:rPr>
              <a:t>the main module, includes the actual implementation of all the functionality of the different sensors</a:t>
            </a:r>
          </a:p>
          <a:p>
            <a:pPr lvl="1">
              <a:lnSpc>
                <a:spcPct val="150000"/>
              </a:lnSpc>
            </a:pPr>
            <a:r>
              <a:rPr lang="en-US" b="1" i="0" dirty="0" err="1">
                <a:sym typeface="Wingdings" pitchFamily="2" charset="2"/>
              </a:rPr>
              <a:t>TemperatureSensorC.nc</a:t>
            </a:r>
            <a:r>
              <a:rPr lang="en-US" b="1" i="0" dirty="0">
                <a:sym typeface="Wingdings" pitchFamily="2" charset="2"/>
              </a:rPr>
              <a:t>: </a:t>
            </a:r>
            <a:r>
              <a:rPr lang="en-US" i="0" dirty="0">
                <a:sym typeface="Wingdings" pitchFamily="2" charset="2"/>
              </a:rPr>
              <a:t>the top level </a:t>
            </a:r>
            <a:r>
              <a:rPr lang="en-US" b="1" i="0" dirty="0">
                <a:sym typeface="Wingdings" pitchFamily="2" charset="2"/>
              </a:rPr>
              <a:t>generic </a:t>
            </a:r>
            <a:r>
              <a:rPr lang="en-US" i="0" dirty="0">
                <a:sym typeface="Wingdings" pitchFamily="2" charset="2"/>
              </a:rPr>
              <a:t>configuration of a secondary module that is used by the main module to read temperatures. It simulates the functionality of a real temperature sensor.</a:t>
            </a:r>
          </a:p>
          <a:p>
            <a:pPr lvl="1">
              <a:lnSpc>
                <a:spcPct val="150000"/>
              </a:lnSpc>
            </a:pPr>
            <a:r>
              <a:rPr lang="en-US" b="1" i="0" dirty="0" err="1">
                <a:sym typeface="Wingdings" pitchFamily="2" charset="2"/>
              </a:rPr>
              <a:t>TemperatureSensorP.nc</a:t>
            </a:r>
            <a:r>
              <a:rPr lang="en-US" b="1" i="0" dirty="0">
                <a:sym typeface="Wingdings" pitchFamily="2" charset="2"/>
              </a:rPr>
              <a:t>: </a:t>
            </a:r>
            <a:r>
              <a:rPr lang="en-US" i="0" dirty="0">
                <a:sym typeface="Wingdings" pitchFamily="2" charset="2"/>
              </a:rPr>
              <a:t>the implementation of the module</a:t>
            </a:r>
          </a:p>
        </p:txBody>
      </p:sp>
    </p:spTree>
    <p:extLst>
      <p:ext uri="{BB962C8B-B14F-4D97-AF65-F5344CB8AC3E}">
        <p14:creationId xmlns:p14="http://schemas.microsoft.com/office/powerpoint/2010/main" val="1373415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9676B4-5A6E-E949-8E2F-572D8DF813A0}"/>
              </a:ext>
            </a:extLst>
          </p:cNvPr>
          <p:cNvSpPr>
            <a:spLocks noGrp="1"/>
          </p:cNvSpPr>
          <p:nvPr>
            <p:ph type="title"/>
          </p:nvPr>
        </p:nvSpPr>
        <p:spPr/>
        <p:txBody>
          <a:bodyPr/>
          <a:lstStyle/>
          <a:p>
            <a:r>
              <a:rPr lang="en-US" dirty="0" err="1"/>
              <a:t>TemperatureMonitor.h</a:t>
            </a:r>
            <a:endParaRPr lang="en-US" dirty="0"/>
          </a:p>
        </p:txBody>
      </p:sp>
      <p:sp>
        <p:nvSpPr>
          <p:cNvPr id="3" name="Marcador de contenido 2">
            <a:extLst>
              <a:ext uri="{FF2B5EF4-FFF2-40B4-BE49-F238E27FC236}">
                <a16:creationId xmlns:a16="http://schemas.microsoft.com/office/drawing/2014/main" id="{F413D15E-52BC-F143-BBEE-AF739EBCBE00}"/>
              </a:ext>
            </a:extLst>
          </p:cNvPr>
          <p:cNvSpPr>
            <a:spLocks noGrp="1"/>
          </p:cNvSpPr>
          <p:nvPr>
            <p:ph idx="1"/>
          </p:nvPr>
        </p:nvSpPr>
        <p:spPr>
          <a:xfrm>
            <a:off x="1295400" y="1652016"/>
            <a:ext cx="9601200" cy="5004816"/>
          </a:xfrm>
        </p:spPr>
        <p:txBody>
          <a:bodyPr>
            <a:normAutofit lnSpcReduction="10000"/>
          </a:bodyPr>
          <a:lstStyle/>
          <a:p>
            <a:pPr>
              <a:lnSpc>
                <a:spcPct val="150000"/>
              </a:lnSpc>
            </a:pPr>
            <a:r>
              <a:rPr lang="en-US" dirty="0"/>
              <a:t>Here we included some important macros:</a:t>
            </a:r>
          </a:p>
          <a:p>
            <a:pPr lvl="1">
              <a:lnSpc>
                <a:spcPct val="150000"/>
              </a:lnSpc>
            </a:pPr>
            <a:r>
              <a:rPr lang="en-US" i="0" dirty="0"/>
              <a:t>AM_TEMPERATURE_MONITOR 20 </a:t>
            </a:r>
            <a:r>
              <a:rPr lang="en-US" i="0" dirty="0">
                <a:sym typeface="Wingdings" pitchFamily="2" charset="2"/>
              </a:rPr>
              <a:t>  ID for the AM Layer</a:t>
            </a:r>
          </a:p>
          <a:p>
            <a:pPr lvl="1">
              <a:lnSpc>
                <a:spcPct val="150000"/>
              </a:lnSpc>
            </a:pPr>
            <a:r>
              <a:rPr lang="en-US" i="0" dirty="0"/>
              <a:t>MAX_TEMP 70 </a:t>
            </a:r>
            <a:r>
              <a:rPr lang="en-US" i="0" dirty="0">
                <a:sym typeface="Wingdings" pitchFamily="2" charset="2"/>
              </a:rPr>
              <a:t> as explained before we assume max temperature is 70ºC</a:t>
            </a:r>
          </a:p>
          <a:p>
            <a:pPr lvl="1">
              <a:lnSpc>
                <a:spcPct val="150000"/>
              </a:lnSpc>
            </a:pPr>
            <a:r>
              <a:rPr lang="en-US" i="0" dirty="0"/>
              <a:t>TIMER_SINK_PERIOD 30000 </a:t>
            </a:r>
            <a:r>
              <a:rPr lang="en-US" i="0" dirty="0">
                <a:sym typeface="Wingdings" pitchFamily="2" charset="2"/>
              </a:rPr>
              <a:t> period of time between calculations made by sink node to produce new threshold and send new SETUP message</a:t>
            </a:r>
            <a:endParaRPr lang="en-US" i="0" dirty="0"/>
          </a:p>
          <a:p>
            <a:pPr lvl="1">
              <a:lnSpc>
                <a:spcPct val="150000"/>
              </a:lnSpc>
            </a:pPr>
            <a:r>
              <a:rPr lang="en-US" i="0" dirty="0"/>
              <a:t>TIMER_SENSOR_PERIOD 5000 </a:t>
            </a:r>
            <a:r>
              <a:rPr lang="en-US" i="0" dirty="0">
                <a:sym typeface="Wingdings" pitchFamily="2" charset="2"/>
              </a:rPr>
              <a:t> period at which nodes make temperature measurements </a:t>
            </a:r>
          </a:p>
          <a:p>
            <a:pPr lvl="2">
              <a:lnSpc>
                <a:spcPct val="150000"/>
              </a:lnSpc>
            </a:pPr>
            <a:r>
              <a:rPr lang="en-US" dirty="0">
                <a:sym typeface="Wingdings" pitchFamily="2" charset="2"/>
              </a:rPr>
              <a:t>This way nodes are measuring temperatures more often than the threshold is changed.</a:t>
            </a:r>
          </a:p>
          <a:p>
            <a:pPr>
              <a:lnSpc>
                <a:spcPct val="150000"/>
              </a:lnSpc>
            </a:pPr>
            <a:r>
              <a:rPr lang="en-US" dirty="0"/>
              <a:t>Message structures for the 2 kind of messages SETUP and DATA</a:t>
            </a:r>
          </a:p>
        </p:txBody>
      </p:sp>
    </p:spTree>
    <p:extLst>
      <p:ext uri="{BB962C8B-B14F-4D97-AF65-F5344CB8AC3E}">
        <p14:creationId xmlns:p14="http://schemas.microsoft.com/office/powerpoint/2010/main" val="68478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C3D4CB-BB93-8042-B751-4A81C967399F}"/>
              </a:ext>
            </a:extLst>
          </p:cNvPr>
          <p:cNvSpPr>
            <a:spLocks noGrp="1"/>
          </p:cNvSpPr>
          <p:nvPr>
            <p:ph type="title"/>
          </p:nvPr>
        </p:nvSpPr>
        <p:spPr/>
        <p:txBody>
          <a:bodyPr/>
          <a:lstStyle/>
          <a:p>
            <a:r>
              <a:rPr lang="en-US" dirty="0"/>
              <a:t>SETUP message</a:t>
            </a:r>
          </a:p>
        </p:txBody>
      </p:sp>
      <p:sp>
        <p:nvSpPr>
          <p:cNvPr id="3" name="Marcador de contenido 2">
            <a:extLst>
              <a:ext uri="{FF2B5EF4-FFF2-40B4-BE49-F238E27FC236}">
                <a16:creationId xmlns:a16="http://schemas.microsoft.com/office/drawing/2014/main" id="{D6051456-D0E0-9E44-BEFB-FC463375B65B}"/>
              </a:ext>
            </a:extLst>
          </p:cNvPr>
          <p:cNvSpPr>
            <a:spLocks noGrp="1"/>
          </p:cNvSpPr>
          <p:nvPr>
            <p:ph idx="1"/>
          </p:nvPr>
        </p:nvSpPr>
        <p:spPr>
          <a:xfrm>
            <a:off x="1219200" y="1981200"/>
            <a:ext cx="9601200" cy="3581400"/>
          </a:xfrm>
        </p:spPr>
        <p:txBody>
          <a:bodyPr/>
          <a:lstStyle/>
          <a:p>
            <a:pPr marL="0" indent="0">
              <a:buNone/>
            </a:pPr>
            <a:r>
              <a:rPr lang="en-US" dirty="0"/>
              <a:t>typedef </a:t>
            </a:r>
            <a:r>
              <a:rPr lang="en-US" dirty="0" err="1"/>
              <a:t>nx_struct</a:t>
            </a:r>
            <a:r>
              <a:rPr lang="en-US" dirty="0"/>
              <a:t> </a:t>
            </a:r>
            <a:r>
              <a:rPr lang="en-US" dirty="0" err="1"/>
              <a:t>setup_msg_t</a:t>
            </a:r>
            <a:r>
              <a:rPr lang="en-US" dirty="0"/>
              <a:t> {</a:t>
            </a:r>
          </a:p>
          <a:p>
            <a:pPr marL="0" indent="0">
              <a:buNone/>
            </a:pPr>
            <a:r>
              <a:rPr lang="en-US" dirty="0"/>
              <a:t>  nx_uint16_t </a:t>
            </a:r>
            <a:r>
              <a:rPr lang="en-US" dirty="0" err="1"/>
              <a:t>msg_id</a:t>
            </a:r>
            <a:r>
              <a:rPr lang="en-US" dirty="0"/>
              <a:t>; </a:t>
            </a:r>
          </a:p>
          <a:p>
            <a:pPr marL="0" indent="0">
              <a:buNone/>
            </a:pPr>
            <a:r>
              <a:rPr lang="en-US" dirty="0"/>
              <a:t>  nx_uint16_t threshold;</a:t>
            </a:r>
          </a:p>
          <a:p>
            <a:pPr marL="0" indent="0">
              <a:buNone/>
            </a:pPr>
            <a:r>
              <a:rPr lang="en-US" dirty="0"/>
              <a:t>} </a:t>
            </a:r>
            <a:r>
              <a:rPr lang="en-US" dirty="0" err="1"/>
              <a:t>setup_msg_t</a:t>
            </a:r>
            <a:r>
              <a:rPr lang="en-US" dirty="0"/>
              <a:t>;</a:t>
            </a:r>
          </a:p>
          <a:p>
            <a:pPr marL="0" indent="0">
              <a:buNone/>
            </a:pPr>
            <a:endParaRPr lang="en-US" dirty="0"/>
          </a:p>
          <a:p>
            <a:r>
              <a:rPr lang="en-US" dirty="0" err="1"/>
              <a:t>msg_id</a:t>
            </a:r>
            <a:r>
              <a:rPr lang="en-US" dirty="0"/>
              <a:t> : the id of the SETUP message, increments with each new threshold</a:t>
            </a:r>
          </a:p>
          <a:p>
            <a:r>
              <a:rPr lang="en-US" dirty="0"/>
              <a:t>threshold: the new chosen threshold</a:t>
            </a:r>
          </a:p>
          <a:p>
            <a:pPr marL="0" indent="0">
              <a:buNone/>
            </a:pPr>
            <a:endParaRPr lang="en-US" dirty="0"/>
          </a:p>
        </p:txBody>
      </p:sp>
    </p:spTree>
    <p:extLst>
      <p:ext uri="{BB962C8B-B14F-4D97-AF65-F5344CB8AC3E}">
        <p14:creationId xmlns:p14="http://schemas.microsoft.com/office/powerpoint/2010/main" val="3653162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C3D4CB-BB93-8042-B751-4A81C967399F}"/>
              </a:ext>
            </a:extLst>
          </p:cNvPr>
          <p:cNvSpPr>
            <a:spLocks noGrp="1"/>
          </p:cNvSpPr>
          <p:nvPr>
            <p:ph type="title"/>
          </p:nvPr>
        </p:nvSpPr>
        <p:spPr/>
        <p:txBody>
          <a:bodyPr/>
          <a:lstStyle/>
          <a:p>
            <a:r>
              <a:rPr lang="en-US" dirty="0"/>
              <a:t>DATA message</a:t>
            </a:r>
          </a:p>
        </p:txBody>
      </p:sp>
      <p:sp>
        <p:nvSpPr>
          <p:cNvPr id="3" name="Marcador de contenido 2">
            <a:extLst>
              <a:ext uri="{FF2B5EF4-FFF2-40B4-BE49-F238E27FC236}">
                <a16:creationId xmlns:a16="http://schemas.microsoft.com/office/drawing/2014/main" id="{D6051456-D0E0-9E44-BEFB-FC463375B65B}"/>
              </a:ext>
            </a:extLst>
          </p:cNvPr>
          <p:cNvSpPr>
            <a:spLocks noGrp="1"/>
          </p:cNvSpPr>
          <p:nvPr>
            <p:ph idx="1"/>
          </p:nvPr>
        </p:nvSpPr>
        <p:spPr>
          <a:xfrm>
            <a:off x="1219200" y="1798320"/>
            <a:ext cx="9601200" cy="4041648"/>
          </a:xfrm>
        </p:spPr>
        <p:txBody>
          <a:bodyPr>
            <a:normAutofit/>
          </a:bodyPr>
          <a:lstStyle/>
          <a:p>
            <a:pPr marL="0" indent="0">
              <a:buNone/>
            </a:pPr>
            <a:r>
              <a:rPr lang="en-US" dirty="0"/>
              <a:t>typedef </a:t>
            </a:r>
            <a:r>
              <a:rPr lang="en-US" dirty="0" err="1"/>
              <a:t>nx_struct</a:t>
            </a:r>
            <a:r>
              <a:rPr lang="en-US" dirty="0"/>
              <a:t> </a:t>
            </a:r>
            <a:r>
              <a:rPr lang="en-US" dirty="0" err="1"/>
              <a:t>data_msg_t</a:t>
            </a:r>
            <a:r>
              <a:rPr lang="en-US" dirty="0"/>
              <a:t> {</a:t>
            </a:r>
          </a:p>
          <a:p>
            <a:pPr marL="0" indent="0">
              <a:buNone/>
            </a:pPr>
            <a:r>
              <a:rPr lang="en-US" dirty="0"/>
              <a:t>  nx_uint16_t </a:t>
            </a:r>
            <a:r>
              <a:rPr lang="en-US" dirty="0" err="1"/>
              <a:t>node_id</a:t>
            </a:r>
            <a:r>
              <a:rPr lang="en-US" dirty="0"/>
              <a:t>;</a:t>
            </a:r>
          </a:p>
          <a:p>
            <a:pPr marL="0" indent="0">
              <a:buNone/>
            </a:pPr>
            <a:r>
              <a:rPr lang="en-US" dirty="0"/>
              <a:t>  nx_uint8_t </a:t>
            </a:r>
            <a:r>
              <a:rPr lang="en-US" dirty="0" err="1"/>
              <a:t>msg_id</a:t>
            </a:r>
            <a:r>
              <a:rPr lang="en-US" dirty="0"/>
              <a:t>;</a:t>
            </a:r>
          </a:p>
          <a:p>
            <a:pPr marL="0" indent="0">
              <a:buNone/>
            </a:pPr>
            <a:r>
              <a:rPr lang="en-US" dirty="0"/>
              <a:t>  nx_uint16_t temperature;</a:t>
            </a:r>
          </a:p>
          <a:p>
            <a:pPr marL="0" indent="0">
              <a:buNone/>
            </a:pPr>
            <a:r>
              <a:rPr lang="en-US" dirty="0"/>
              <a:t>} </a:t>
            </a:r>
            <a:r>
              <a:rPr lang="en-US" dirty="0" err="1"/>
              <a:t>data_msg_t</a:t>
            </a:r>
            <a:r>
              <a:rPr lang="en-US" dirty="0"/>
              <a:t>; </a:t>
            </a:r>
          </a:p>
          <a:p>
            <a:endParaRPr lang="en-US" dirty="0"/>
          </a:p>
          <a:p>
            <a:r>
              <a:rPr lang="en-US" dirty="0" err="1"/>
              <a:t>node_id</a:t>
            </a:r>
            <a:r>
              <a:rPr lang="en-US" dirty="0"/>
              <a:t>: the id of the Node that recorded the temperature above threshold</a:t>
            </a:r>
          </a:p>
          <a:p>
            <a:r>
              <a:rPr lang="en-US" dirty="0" err="1"/>
              <a:t>msg_id</a:t>
            </a:r>
            <a:r>
              <a:rPr lang="en-US" dirty="0"/>
              <a:t>: id of the message to keep track of temperature measurements</a:t>
            </a:r>
          </a:p>
          <a:p>
            <a:r>
              <a:rPr lang="en-US" dirty="0"/>
              <a:t>Temperature: the measured temperature</a:t>
            </a:r>
          </a:p>
          <a:p>
            <a:pPr marL="0" indent="0">
              <a:buNone/>
            </a:pPr>
            <a:endParaRPr lang="en-US" dirty="0"/>
          </a:p>
        </p:txBody>
      </p:sp>
    </p:spTree>
    <p:extLst>
      <p:ext uri="{BB962C8B-B14F-4D97-AF65-F5344CB8AC3E}">
        <p14:creationId xmlns:p14="http://schemas.microsoft.com/office/powerpoint/2010/main" val="378216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DAEC77-7D60-A942-9F14-4AD7A3C3EF65}"/>
              </a:ext>
            </a:extLst>
          </p:cNvPr>
          <p:cNvSpPr>
            <a:spLocks noGrp="1"/>
          </p:cNvSpPr>
          <p:nvPr>
            <p:ph type="title"/>
          </p:nvPr>
        </p:nvSpPr>
        <p:spPr>
          <a:xfrm>
            <a:off x="1371600" y="0"/>
            <a:ext cx="9601200" cy="1485900"/>
          </a:xfrm>
        </p:spPr>
        <p:txBody>
          <a:bodyPr/>
          <a:lstStyle/>
          <a:p>
            <a:r>
              <a:rPr lang="en-US" dirty="0" err="1"/>
              <a:t>TemperatureMonitorAppC.nc</a:t>
            </a:r>
            <a:endParaRPr lang="en-US" dirty="0"/>
          </a:p>
        </p:txBody>
      </p:sp>
      <p:sp>
        <p:nvSpPr>
          <p:cNvPr id="3" name="Marcador de contenido 2">
            <a:extLst>
              <a:ext uri="{FF2B5EF4-FFF2-40B4-BE49-F238E27FC236}">
                <a16:creationId xmlns:a16="http://schemas.microsoft.com/office/drawing/2014/main" id="{917C38C8-F198-5343-9DF2-3AF1F08E6197}"/>
              </a:ext>
            </a:extLst>
          </p:cNvPr>
          <p:cNvSpPr>
            <a:spLocks noGrp="1"/>
          </p:cNvSpPr>
          <p:nvPr>
            <p:ph idx="1"/>
          </p:nvPr>
        </p:nvSpPr>
        <p:spPr>
          <a:xfrm>
            <a:off x="768096" y="609600"/>
            <a:ext cx="11423904" cy="6248400"/>
          </a:xfrm>
        </p:spPr>
        <p:txBody>
          <a:bodyPr>
            <a:normAutofit fontScale="85000" lnSpcReduction="20000"/>
          </a:bodyPr>
          <a:lstStyle/>
          <a:p>
            <a:pPr>
              <a:lnSpc>
                <a:spcPct val="170000"/>
              </a:lnSpc>
            </a:pPr>
            <a:r>
              <a:rPr lang="en-US" dirty="0"/>
              <a:t>Top-level configuration: wires the </a:t>
            </a:r>
            <a:r>
              <a:rPr lang="en-US" dirty="0" err="1"/>
              <a:t>TemperatureMonitor</a:t>
            </a:r>
            <a:r>
              <a:rPr lang="en-US" dirty="0"/>
              <a:t> component to all the other components it uses. These are:</a:t>
            </a:r>
          </a:p>
          <a:p>
            <a:pPr lvl="1">
              <a:lnSpc>
                <a:spcPct val="170000"/>
              </a:lnSpc>
            </a:pPr>
            <a:r>
              <a:rPr lang="en-US" b="1" i="0" dirty="0" err="1"/>
              <a:t>MainC</a:t>
            </a:r>
            <a:r>
              <a:rPr lang="en-US" i="0" dirty="0"/>
              <a:t>: used to boot the </a:t>
            </a:r>
            <a:r>
              <a:rPr lang="en-US" i="0" dirty="0" err="1"/>
              <a:t>TemperatureMonitor</a:t>
            </a:r>
            <a:r>
              <a:rPr lang="en-US" i="0" dirty="0"/>
              <a:t> Module</a:t>
            </a:r>
          </a:p>
          <a:p>
            <a:pPr lvl="1">
              <a:lnSpc>
                <a:spcPct val="170000"/>
              </a:lnSpc>
            </a:pPr>
            <a:r>
              <a:rPr lang="en-US" i="0" dirty="0"/>
              <a:t>3 </a:t>
            </a:r>
            <a:r>
              <a:rPr lang="en-US" b="1" i="0" dirty="0" err="1"/>
              <a:t>TimerMilliC</a:t>
            </a:r>
            <a:r>
              <a:rPr lang="en-US" i="0" dirty="0"/>
              <a:t> for the 3 timers used by the </a:t>
            </a:r>
            <a:r>
              <a:rPr lang="en-US" i="0" dirty="0" err="1"/>
              <a:t>TemperatureMonitor</a:t>
            </a:r>
            <a:endParaRPr lang="en-US" i="0" dirty="0"/>
          </a:p>
          <a:p>
            <a:pPr lvl="2">
              <a:lnSpc>
                <a:spcPct val="170000"/>
              </a:lnSpc>
            </a:pPr>
            <a:r>
              <a:rPr lang="en-US" b="1" dirty="0" err="1"/>
              <a:t>TimerSink</a:t>
            </a:r>
            <a:r>
              <a:rPr lang="en-US" dirty="0"/>
              <a:t>: when fired, sink node calculates new threshold and sends SETUP</a:t>
            </a:r>
          </a:p>
          <a:p>
            <a:pPr lvl="2">
              <a:lnSpc>
                <a:spcPct val="170000"/>
              </a:lnSpc>
            </a:pPr>
            <a:r>
              <a:rPr lang="en-US" b="1" dirty="0" err="1"/>
              <a:t>TimerSensor</a:t>
            </a:r>
            <a:r>
              <a:rPr lang="en-US" dirty="0"/>
              <a:t>: when fired, sensor node measures temperature</a:t>
            </a:r>
          </a:p>
          <a:p>
            <a:pPr lvl="2">
              <a:lnSpc>
                <a:spcPct val="170000"/>
              </a:lnSpc>
            </a:pPr>
            <a:r>
              <a:rPr lang="en-US" b="1" dirty="0" err="1"/>
              <a:t>WaitingTimer</a:t>
            </a:r>
            <a:r>
              <a:rPr lang="en-US" b="1" dirty="0"/>
              <a:t>: </a:t>
            </a:r>
            <a:r>
              <a:rPr lang="en-US" dirty="0"/>
              <a:t>used to make node wait after receiving SETUP message and before forwarding it</a:t>
            </a:r>
          </a:p>
          <a:p>
            <a:pPr lvl="1">
              <a:lnSpc>
                <a:spcPct val="170000"/>
              </a:lnSpc>
            </a:pPr>
            <a:r>
              <a:rPr lang="en-US" b="1" i="0" dirty="0" err="1"/>
              <a:t>AMSenderC</a:t>
            </a:r>
            <a:r>
              <a:rPr lang="en-US" i="0" dirty="0"/>
              <a:t>: provides the Packet, </a:t>
            </a:r>
            <a:r>
              <a:rPr lang="en-US" i="0" dirty="0" err="1"/>
              <a:t>AMPacket</a:t>
            </a:r>
            <a:r>
              <a:rPr lang="en-US" i="0" dirty="0"/>
              <a:t> and </a:t>
            </a:r>
            <a:r>
              <a:rPr lang="en-US" i="0" dirty="0" err="1"/>
              <a:t>AMSend</a:t>
            </a:r>
            <a:r>
              <a:rPr lang="en-US" i="0" dirty="0"/>
              <a:t> interfaces to access AM message structure and to send messages through the AM layer</a:t>
            </a:r>
          </a:p>
          <a:p>
            <a:pPr lvl="1">
              <a:lnSpc>
                <a:spcPct val="170000"/>
              </a:lnSpc>
            </a:pPr>
            <a:r>
              <a:rPr lang="en-US" b="1" i="0" dirty="0" err="1"/>
              <a:t>AMReceiverC</a:t>
            </a:r>
            <a:r>
              <a:rPr lang="en-US" i="0" dirty="0"/>
              <a:t>: provides the Receive interface to receive messages</a:t>
            </a:r>
          </a:p>
          <a:p>
            <a:pPr lvl="1">
              <a:lnSpc>
                <a:spcPct val="170000"/>
              </a:lnSpc>
            </a:pPr>
            <a:r>
              <a:rPr lang="en-US" b="1" i="0" dirty="0" err="1"/>
              <a:t>ActiveMessageC</a:t>
            </a:r>
            <a:r>
              <a:rPr lang="en-US" i="0" dirty="0"/>
              <a:t>: provides the </a:t>
            </a:r>
            <a:r>
              <a:rPr lang="en-US" i="0" dirty="0" err="1"/>
              <a:t>SplitControl</a:t>
            </a:r>
            <a:r>
              <a:rPr lang="en-US" i="0" dirty="0"/>
              <a:t> (called </a:t>
            </a:r>
            <a:r>
              <a:rPr lang="en-US" i="0" dirty="0" err="1"/>
              <a:t>AMControl</a:t>
            </a:r>
            <a:r>
              <a:rPr lang="en-US" i="0" dirty="0"/>
              <a:t> in the </a:t>
            </a:r>
            <a:r>
              <a:rPr lang="en-US" i="0" dirty="0" err="1"/>
              <a:t>TemperatureMonitor</a:t>
            </a:r>
            <a:r>
              <a:rPr lang="en-US" i="0" dirty="0"/>
              <a:t>) to start/stop de AM Layer</a:t>
            </a:r>
          </a:p>
          <a:p>
            <a:pPr lvl="1">
              <a:lnSpc>
                <a:spcPct val="170000"/>
              </a:lnSpc>
            </a:pPr>
            <a:r>
              <a:rPr lang="en-US" b="1" i="0" dirty="0" err="1"/>
              <a:t>TemperatureSensorC</a:t>
            </a:r>
            <a:r>
              <a:rPr lang="en-US" i="0" dirty="0"/>
              <a:t>: component to measure temperatures, provides the interface necessary to read temperatures</a:t>
            </a:r>
          </a:p>
          <a:p>
            <a:pPr lvl="1">
              <a:lnSpc>
                <a:spcPct val="170000"/>
              </a:lnSpc>
            </a:pPr>
            <a:r>
              <a:rPr lang="en-US" b="1" i="0" dirty="0" err="1"/>
              <a:t>RandomC</a:t>
            </a:r>
            <a:r>
              <a:rPr lang="en-US" i="0" dirty="0"/>
              <a:t>: to generate random numbers for the threshold calculations</a:t>
            </a:r>
          </a:p>
        </p:txBody>
      </p:sp>
    </p:spTree>
    <p:extLst>
      <p:ext uri="{BB962C8B-B14F-4D97-AF65-F5344CB8AC3E}">
        <p14:creationId xmlns:p14="http://schemas.microsoft.com/office/powerpoint/2010/main" val="2341273123"/>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Recorte</Template>
  <TotalTime>239</TotalTime>
  <Words>2445</Words>
  <Application>Microsoft Macintosh PowerPoint</Application>
  <PresentationFormat>Panorámica</PresentationFormat>
  <Paragraphs>210</Paragraphs>
  <Slides>22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Franklin Gothic Book</vt:lpstr>
      <vt:lpstr>Wingdings</vt:lpstr>
      <vt:lpstr>Recorte</vt:lpstr>
      <vt:lpstr>In-network data collection and processing with TinyOS</vt:lpstr>
      <vt:lpstr>The problem:</vt:lpstr>
      <vt:lpstr>Assumptions we made on the environment’s temperatures</vt:lpstr>
      <vt:lpstr>Elements</vt:lpstr>
      <vt:lpstr>TemperatureMonitor</vt:lpstr>
      <vt:lpstr>TemperatureMonitor.h</vt:lpstr>
      <vt:lpstr>SETUP message</vt:lpstr>
      <vt:lpstr>DATA message</vt:lpstr>
      <vt:lpstr>TemperatureMonitorAppC.nc</vt:lpstr>
      <vt:lpstr>TemperatureSensorC.nc</vt:lpstr>
      <vt:lpstr>TemperatureSensorP.nc</vt:lpstr>
      <vt:lpstr>TemperatureMonitorC.nc</vt:lpstr>
      <vt:lpstr>TemperatureMonitorC.nc: variables</vt:lpstr>
      <vt:lpstr>TemperatureMonitorC.nc: events</vt:lpstr>
      <vt:lpstr>Creating, sending, receiving and forwarding SETUP</vt:lpstr>
      <vt:lpstr>Creating, sending, receiving and forwarding SETUP</vt:lpstr>
      <vt:lpstr>Reading temperature, sending new DATA msg and forwarding </vt:lpstr>
      <vt:lpstr>Reading temperature, sending new DATA msg and forwarding </vt:lpstr>
      <vt:lpstr>Considerations</vt:lpstr>
      <vt:lpstr>Debugging</vt:lpstr>
      <vt:lpstr>Simulations</vt:lpstr>
      <vt:lpstr>Steps in the simulation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In-network data collection and processing with TinyOS</dc:title>
  <dc:creator>Marina Alonso-cortes Lledo</dc:creator>
  <cp:lastModifiedBy>Marina Alonso-cortes Lledo</cp:lastModifiedBy>
  <cp:revision>35</cp:revision>
  <dcterms:created xsi:type="dcterms:W3CDTF">2020-07-22T08:57:58Z</dcterms:created>
  <dcterms:modified xsi:type="dcterms:W3CDTF">2020-07-23T06:38:31Z</dcterms:modified>
</cp:coreProperties>
</file>