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18"/>
  </p:notesMasterIdLst>
  <p:sldIdLst>
    <p:sldId id="256" r:id="rId2"/>
    <p:sldId id="257" r:id="rId3"/>
    <p:sldId id="268" r:id="rId4"/>
    <p:sldId id="258" r:id="rId5"/>
    <p:sldId id="259" r:id="rId6"/>
    <p:sldId id="260" r:id="rId7"/>
    <p:sldId id="263" r:id="rId8"/>
    <p:sldId id="262" r:id="rId9"/>
    <p:sldId id="264" r:id="rId10"/>
    <p:sldId id="265" r:id="rId11"/>
    <p:sldId id="266" r:id="rId12"/>
    <p:sldId id="267"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9738" autoAdjust="0"/>
  </p:normalViewPr>
  <p:slideViewPr>
    <p:cSldViewPr snapToGrid="0">
      <p:cViewPr varScale="1">
        <p:scale>
          <a:sx n="89" d="100"/>
          <a:sy n="89" d="100"/>
        </p:scale>
        <p:origin x="672"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97CF7-2A74-4277-8F89-1735AB42719A}" type="datetimeFigureOut">
              <a:rPr lang="en-US" smtClean="0"/>
              <a:t>5/21/2015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78AF9-EBE5-4E5F-A031-FDA9299AB2AF}" type="slidenum">
              <a:rPr lang="en-US" smtClean="0"/>
              <a:t>‹#›</a:t>
            </a:fld>
            <a:endParaRPr lang="en-US"/>
          </a:p>
        </p:txBody>
      </p:sp>
    </p:spTree>
    <p:extLst>
      <p:ext uri="{BB962C8B-B14F-4D97-AF65-F5344CB8AC3E}">
        <p14:creationId xmlns:p14="http://schemas.microsoft.com/office/powerpoint/2010/main" val="380552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rofessorshouse.com/Foo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pubs.trb.org/Onlinepubs/nchrp/cd-22/glossary.html#174"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onlinepubs.trb.org/Onlinepubs/nchrp/cd-22/glossary.html#173" TargetMode="External"/><Relationship Id="rId4" Type="http://schemas.openxmlformats.org/officeDocument/2006/relationships/hyperlink" Target="http://onlinepubs.trb.org/Onlinepubs/nchrp/cd-22/glossary.html#1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objective of this research is to determine if there is a bias that exists among the U.S. consumers of domestic versus foreign beer and to examine consumers’ attitude toward different product alternatives (categories) within each group.  </a:t>
            </a:r>
          </a:p>
          <a:p>
            <a:r>
              <a:rPr lang="en-US" sz="1200" kern="1200" dirty="0" smtClean="0">
                <a:solidFill>
                  <a:schemeClr val="tx1"/>
                </a:solidFill>
                <a:effectLst/>
                <a:latin typeface="+mn-lt"/>
                <a:ea typeface="+mn-ea"/>
                <a:cs typeface="+mn-cs"/>
              </a:rPr>
              <a:t>Beer is losing its lead of the alcohol market share to wine, however it still sells huge volumes.  Even a non-beer drinker is able appropriately guess the top five bestselling domestic beers, which are Bud Light, Budweiser, Coors Light, Miller Light, and Natural Light (Anheuser-Busch). Among the top five import beers sold in the U.S. are Corona Extra, Heineken, Labatt Blue, </a:t>
            </a:r>
            <a:r>
              <a:rPr lang="en-US" sz="1200" kern="1200" dirty="0" err="1" smtClean="0">
                <a:solidFill>
                  <a:schemeClr val="tx1"/>
                </a:solidFill>
                <a:effectLst/>
                <a:latin typeface="+mn-lt"/>
                <a:ea typeface="+mn-ea"/>
                <a:cs typeface="+mn-cs"/>
              </a:rPr>
              <a:t>Tecate</a:t>
            </a:r>
            <a:r>
              <a:rPr lang="en-US" sz="1200" kern="1200" dirty="0" smtClean="0">
                <a:solidFill>
                  <a:schemeClr val="tx1"/>
                </a:solidFill>
                <a:effectLst/>
                <a:latin typeface="+mn-lt"/>
                <a:ea typeface="+mn-ea"/>
                <a:cs typeface="+mn-cs"/>
              </a:rPr>
              <a:t>, and Guinness (Professor’s House, 2014). </a:t>
            </a:r>
          </a:p>
          <a:p>
            <a:r>
              <a:rPr lang="en-US" sz="1200" kern="1200" dirty="0" smtClean="0">
                <a:solidFill>
                  <a:schemeClr val="tx1"/>
                </a:solidFill>
                <a:effectLst/>
                <a:latin typeface="+mn-lt"/>
                <a:ea typeface="+mn-ea"/>
                <a:cs typeface="+mn-cs"/>
              </a:rPr>
              <a:t>One of the specific objectives of this research is to look at the consumers of beer as a group and determine if they prefer domestic beer over foreign beer.  Second objective is to name based on the statistical evidence specific factors that determine consumers’ attitudes toward preferring alternative products among domestic and among foreign beers.  </a:t>
            </a:r>
          </a:p>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2</a:t>
            </a:fld>
            <a:endParaRPr lang="en-US"/>
          </a:p>
        </p:txBody>
      </p:sp>
    </p:spTree>
    <p:extLst>
      <p:ext uri="{BB962C8B-B14F-4D97-AF65-F5344CB8AC3E}">
        <p14:creationId xmlns:p14="http://schemas.microsoft.com/office/powerpoint/2010/main" val="314580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level: 1 –domestic, 2 – imported, 3 assorted</a:t>
            </a:r>
          </a:p>
          <a:p>
            <a:r>
              <a:rPr lang="en-US" dirty="0" smtClean="0"/>
              <a:t>1 level:</a:t>
            </a:r>
            <a:r>
              <a:rPr lang="en-US" baseline="0" dirty="0" smtClean="0"/>
              <a:t> </a:t>
            </a:r>
          </a:p>
          <a:p>
            <a:r>
              <a:rPr lang="en-US" baseline="0" dirty="0" smtClean="0"/>
              <a:t>Under 1:1-dom ale, 2-dom lager, 3 –</a:t>
            </a:r>
            <a:r>
              <a:rPr lang="en-US" baseline="0" dirty="0" err="1" smtClean="0"/>
              <a:t>dom</a:t>
            </a:r>
            <a:r>
              <a:rPr lang="en-US" baseline="0" dirty="0" smtClean="0"/>
              <a:t> stout, 4-dom porter, 5-dom malt, 6-dom draft</a:t>
            </a:r>
          </a:p>
          <a:p>
            <a:r>
              <a:rPr lang="en-US" baseline="0" dirty="0" smtClean="0"/>
              <a:t>Under 2:7-imp ale, 8-omp lager, 9-imp stout, 10-imp porter, 11-imp malt</a:t>
            </a:r>
          </a:p>
          <a:p>
            <a:r>
              <a:rPr lang="en-US" baseline="0" dirty="0" smtClean="0"/>
              <a:t>Under 3: 12 assorted beer.</a:t>
            </a:r>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15</a:t>
            </a:fld>
            <a:endParaRPr lang="en-US"/>
          </a:p>
        </p:txBody>
      </p:sp>
    </p:spTree>
    <p:extLst>
      <p:ext uri="{BB962C8B-B14F-4D97-AF65-F5344CB8AC3E}">
        <p14:creationId xmlns:p14="http://schemas.microsoft.com/office/powerpoint/2010/main" val="323467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Professor’ House. (2014) Popular Brands of Beer, </a:t>
            </a:r>
            <a:r>
              <a:rPr lang="en-US" sz="1200" u="sng" kern="1200" dirty="0" smtClean="0">
                <a:solidFill>
                  <a:schemeClr val="tx1"/>
                </a:solidFill>
                <a:effectLst/>
                <a:latin typeface="+mn-lt"/>
                <a:ea typeface="+mn-ea"/>
                <a:cs typeface="+mn-cs"/>
                <a:hlinkClick r:id="rId3"/>
              </a:rPr>
              <a:t>http://www.professorshouse.com/Food-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Beverage/Beer/Articles/Popular-Brands-of-Beer/</a:t>
            </a:r>
          </a:p>
          <a:p>
            <a:r>
              <a:rPr lang="en-US" sz="1200" kern="1200" dirty="0" smtClean="0">
                <a:solidFill>
                  <a:schemeClr val="tx1"/>
                </a:solidFill>
                <a:effectLst/>
                <a:latin typeface="+mn-lt"/>
                <a:ea typeface="+mn-ea"/>
                <a:cs typeface="+mn-cs"/>
              </a:rPr>
              <a:t>McFadden, D. (1973) Conditional logit analysis of qualitative choice behavior. In Frontiers in </a:t>
            </a:r>
          </a:p>
          <a:p>
            <a:r>
              <a:rPr lang="en-US" sz="1200" kern="1200" dirty="0" smtClean="0">
                <a:solidFill>
                  <a:schemeClr val="tx1"/>
                </a:solidFill>
                <a:effectLst/>
                <a:latin typeface="+mn-lt"/>
                <a:ea typeface="+mn-ea"/>
                <a:cs typeface="+mn-cs"/>
              </a:rPr>
              <a:t>	Econometrics, ed. P. </a:t>
            </a:r>
            <a:r>
              <a:rPr lang="en-US" sz="1200" kern="1200" dirty="0" err="1" smtClean="0">
                <a:solidFill>
                  <a:schemeClr val="tx1"/>
                </a:solidFill>
                <a:effectLst/>
                <a:latin typeface="+mn-lt"/>
                <a:ea typeface="+mn-ea"/>
                <a:cs typeface="+mn-cs"/>
              </a:rPr>
              <a:t>Zarembka</a:t>
            </a:r>
            <a:r>
              <a:rPr lang="en-US" sz="1200" kern="1200" dirty="0" smtClean="0">
                <a:solidFill>
                  <a:schemeClr val="tx1"/>
                </a:solidFill>
                <a:effectLst/>
                <a:latin typeface="+mn-lt"/>
                <a:ea typeface="+mn-ea"/>
                <a:cs typeface="+mn-cs"/>
              </a:rPr>
              <a:t>. Academic Press, New York.</a:t>
            </a:r>
          </a:p>
          <a:p>
            <a:r>
              <a:rPr lang="en-US" sz="1200" kern="1200" dirty="0" smtClean="0">
                <a:solidFill>
                  <a:schemeClr val="tx1"/>
                </a:solidFill>
                <a:effectLst/>
                <a:latin typeface="+mn-lt"/>
                <a:ea typeface="+mn-ea"/>
                <a:cs typeface="+mn-cs"/>
              </a:rPr>
              <a:t>McFadden, D. (1978) Modeling the choice of residential location. Transportation Research </a:t>
            </a:r>
          </a:p>
          <a:p>
            <a:r>
              <a:rPr lang="en-US" sz="1200" kern="1200" dirty="0" smtClean="0">
                <a:solidFill>
                  <a:schemeClr val="tx1"/>
                </a:solidFill>
                <a:effectLst/>
                <a:latin typeface="+mn-lt"/>
                <a:ea typeface="+mn-ea"/>
                <a:cs typeface="+mn-cs"/>
              </a:rPr>
              <a:t>	Record 672, 72-77.</a:t>
            </a:r>
          </a:p>
          <a:p>
            <a:r>
              <a:rPr lang="en-US" sz="1200" kern="1200" dirty="0" smtClean="0">
                <a:solidFill>
                  <a:schemeClr val="tx1"/>
                </a:solidFill>
                <a:effectLst/>
                <a:latin typeface="+mn-lt"/>
                <a:ea typeface="+mn-ea"/>
                <a:cs typeface="+mn-cs"/>
              </a:rPr>
              <a:t>McFadden, D. (1981) Econometric models of probabilistic choice. In Structural Analysis of </a:t>
            </a:r>
          </a:p>
          <a:p>
            <a:r>
              <a:rPr lang="en-US" sz="1200" kern="1200" dirty="0" smtClean="0">
                <a:solidFill>
                  <a:schemeClr val="tx1"/>
                </a:solidFill>
                <a:effectLst/>
                <a:latin typeface="+mn-lt"/>
                <a:ea typeface="+mn-ea"/>
                <a:cs typeface="+mn-cs"/>
              </a:rPr>
              <a:t>	Discrete Data, eds. C. F. </a:t>
            </a:r>
            <a:r>
              <a:rPr lang="en-US" sz="1200" kern="1200" dirty="0" err="1" smtClean="0">
                <a:solidFill>
                  <a:schemeClr val="tx1"/>
                </a:solidFill>
                <a:effectLst/>
                <a:latin typeface="+mn-lt"/>
                <a:ea typeface="+mn-ea"/>
                <a:cs typeface="+mn-cs"/>
              </a:rPr>
              <a:t>Manski</a:t>
            </a:r>
            <a:r>
              <a:rPr lang="en-US" sz="1200" kern="1200" dirty="0" smtClean="0">
                <a:solidFill>
                  <a:schemeClr val="tx1"/>
                </a:solidFill>
                <a:effectLst/>
                <a:latin typeface="+mn-lt"/>
                <a:ea typeface="+mn-ea"/>
                <a:cs typeface="+mn-cs"/>
              </a:rPr>
              <a:t> and D. McFadden. The MIT Press, Cambridge </a:t>
            </a:r>
          </a:p>
          <a:p>
            <a:r>
              <a:rPr lang="en-US" sz="1200" kern="1200" dirty="0" smtClean="0">
                <a:solidFill>
                  <a:schemeClr val="tx1"/>
                </a:solidFill>
                <a:effectLst/>
                <a:latin typeface="+mn-lt"/>
                <a:ea typeface="+mn-ea"/>
                <a:cs typeface="+mn-cs"/>
              </a:rPr>
              <a:t>	MA. McFadden, 1973.</a:t>
            </a:r>
          </a:p>
          <a:p>
            <a:r>
              <a:rPr lang="en-US" sz="1200" kern="1200" dirty="0" smtClean="0">
                <a:solidFill>
                  <a:schemeClr val="tx1"/>
                </a:solidFill>
                <a:effectLst/>
                <a:latin typeface="+mn-lt"/>
                <a:ea typeface="+mn-ea"/>
                <a:cs typeface="+mn-cs"/>
              </a:rPr>
              <a:t>Ben-</a:t>
            </a:r>
            <a:r>
              <a:rPr lang="en-US" sz="1200" kern="1200" dirty="0" err="1" smtClean="0">
                <a:solidFill>
                  <a:schemeClr val="tx1"/>
                </a:solidFill>
                <a:effectLst/>
                <a:latin typeface="+mn-lt"/>
                <a:ea typeface="+mn-ea"/>
                <a:cs typeface="+mn-cs"/>
              </a:rPr>
              <a:t>Akiva</a:t>
            </a:r>
            <a:r>
              <a:rPr lang="en-US" sz="1200" kern="1200" dirty="0" smtClean="0">
                <a:solidFill>
                  <a:schemeClr val="tx1"/>
                </a:solidFill>
                <a:effectLst/>
                <a:latin typeface="+mn-lt"/>
                <a:ea typeface="+mn-ea"/>
                <a:cs typeface="+mn-cs"/>
              </a:rPr>
              <a:t>, M. and </a:t>
            </a:r>
            <a:r>
              <a:rPr lang="en-US" sz="1200" kern="1200" dirty="0" err="1" smtClean="0">
                <a:solidFill>
                  <a:schemeClr val="tx1"/>
                </a:solidFill>
                <a:effectLst/>
                <a:latin typeface="+mn-lt"/>
                <a:ea typeface="+mn-ea"/>
                <a:cs typeface="+mn-cs"/>
              </a:rPr>
              <a:t>Lerman</a:t>
            </a:r>
            <a:r>
              <a:rPr lang="en-US" sz="1200" kern="1200" dirty="0" smtClean="0">
                <a:solidFill>
                  <a:schemeClr val="tx1"/>
                </a:solidFill>
                <a:effectLst/>
                <a:latin typeface="+mn-lt"/>
                <a:ea typeface="+mn-ea"/>
                <a:cs typeface="+mn-cs"/>
              </a:rPr>
              <a:t>, S. R. (1985) Discrete Choice Analysis: Theory and Application to </a:t>
            </a:r>
          </a:p>
          <a:p>
            <a:r>
              <a:rPr lang="en-US" sz="1200" kern="1200" dirty="0" smtClean="0">
                <a:solidFill>
                  <a:schemeClr val="tx1"/>
                </a:solidFill>
                <a:effectLst/>
                <a:latin typeface="+mn-lt"/>
                <a:ea typeface="+mn-ea"/>
                <a:cs typeface="+mn-cs"/>
              </a:rPr>
              <a:t>	Travel Demand. The MIT Press, Cambridge. </a:t>
            </a:r>
          </a:p>
          <a:p>
            <a:r>
              <a:rPr lang="en-US" sz="1200" kern="1200" dirty="0" err="1" smtClean="0">
                <a:solidFill>
                  <a:schemeClr val="tx1"/>
                </a:solidFill>
                <a:effectLst/>
                <a:latin typeface="+mn-lt"/>
                <a:ea typeface="+mn-ea"/>
                <a:cs typeface="+mn-cs"/>
              </a:rPr>
              <a:t>Bӧrsch-Supan</a:t>
            </a:r>
            <a:r>
              <a:rPr lang="en-US" sz="1200" kern="1200" dirty="0" smtClean="0">
                <a:solidFill>
                  <a:schemeClr val="tx1"/>
                </a:solidFill>
                <a:effectLst/>
                <a:latin typeface="+mn-lt"/>
                <a:ea typeface="+mn-ea"/>
                <a:cs typeface="+mn-cs"/>
              </a:rPr>
              <a:t>, A. (1990) On the compatibility of nested logit models with utility maximization.</a:t>
            </a:r>
          </a:p>
          <a:p>
            <a:r>
              <a:rPr lang="en-US" sz="1200" kern="1200" dirty="0" smtClean="0">
                <a:solidFill>
                  <a:schemeClr val="tx1"/>
                </a:solidFill>
                <a:effectLst/>
                <a:latin typeface="+mn-lt"/>
                <a:ea typeface="+mn-ea"/>
                <a:cs typeface="+mn-cs"/>
              </a:rPr>
              <a:t>Journal of Econometrics 32, 371-387. </a:t>
            </a:r>
          </a:p>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16</a:t>
            </a:fld>
            <a:endParaRPr lang="en-US"/>
          </a:p>
        </p:txBody>
      </p:sp>
    </p:spTree>
    <p:extLst>
      <p:ext uri="{BB962C8B-B14F-4D97-AF65-F5344CB8AC3E}">
        <p14:creationId xmlns:p14="http://schemas.microsoft.com/office/powerpoint/2010/main" val="389778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Lee and Tremblay used double</a:t>
            </a:r>
            <a:r>
              <a:rPr lang="en-US" baseline="0" dirty="0" smtClean="0"/>
              <a:t> log functional form to run 2 regressions – double log and saturation model (where real disposable per capita income was used as (-1/M) .</a:t>
            </a:r>
          </a:p>
          <a:p>
            <a:r>
              <a:rPr lang="en-US" sz="1200" b="0" i="0" u="none" strike="noStrike" kern="1200" baseline="0" dirty="0" smtClean="0">
                <a:solidFill>
                  <a:schemeClr val="tx1"/>
                </a:solidFill>
                <a:latin typeface="+mn-lt"/>
                <a:ea typeface="+mn-ea"/>
                <a:cs typeface="+mn-cs"/>
              </a:rPr>
              <a:t>2. Two distinctly different nested logit models have been widely used in both research and applications. The differences, not widely recognized, between these models will substantially influence estimation results, behavioral interpretation and policy analysis. The McFadden nested logit model is derived from random utility theory; the Daly or non-normalized nested logit model is based on probability relationships and is not consistent with utility maximization.</a:t>
            </a:r>
          </a:p>
          <a:p>
            <a:r>
              <a:rPr lang="en-US" sz="1200" b="0" i="0" u="none" strike="noStrike" kern="1200" baseline="0" dirty="0" smtClean="0">
                <a:solidFill>
                  <a:schemeClr val="tx1"/>
                </a:solidFill>
                <a:latin typeface="+mn-lt"/>
                <a:ea typeface="+mn-ea"/>
                <a:cs typeface="+mn-cs"/>
              </a:rPr>
              <a:t>The multinomial logit (MNL) model (McFadden, 1973), the most widely used discrete choice model, is based on principles of utility maximization and has the advantages of simple</a:t>
            </a:r>
          </a:p>
          <a:p>
            <a:r>
              <a:rPr lang="en-US" sz="1200" b="0" i="0" u="none" strike="noStrike" kern="1200" baseline="0" dirty="0" smtClean="0">
                <a:solidFill>
                  <a:schemeClr val="tx1"/>
                </a:solidFill>
                <a:latin typeface="+mn-lt"/>
                <a:ea typeface="+mn-ea"/>
                <a:cs typeface="+mn-cs"/>
              </a:rPr>
              <a:t>mathematical structure and ease of estimation.</a:t>
            </a:r>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3</a:t>
            </a:fld>
            <a:endParaRPr lang="en-US"/>
          </a:p>
        </p:txBody>
      </p:sp>
    </p:spTree>
    <p:extLst>
      <p:ext uri="{BB962C8B-B14F-4D97-AF65-F5344CB8AC3E}">
        <p14:creationId xmlns:p14="http://schemas.microsoft.com/office/powerpoint/2010/main" val="427415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IRI Academic Data Set collected by M.W. Kruger and D. </a:t>
            </a:r>
            <a:r>
              <a:rPr lang="en-US" sz="1200" kern="1200" dirty="0" err="1" smtClean="0">
                <a:solidFill>
                  <a:schemeClr val="tx1"/>
                </a:solidFill>
                <a:effectLst/>
                <a:latin typeface="+mn-lt"/>
                <a:ea typeface="+mn-ea"/>
                <a:cs typeface="+mn-cs"/>
              </a:rPr>
              <a:t>Pagni</a:t>
            </a:r>
            <a:r>
              <a:rPr lang="en-US" sz="1200" kern="1200" dirty="0" smtClean="0">
                <a:solidFill>
                  <a:schemeClr val="tx1"/>
                </a:solidFill>
                <a:effectLst/>
                <a:latin typeface="+mn-lt"/>
                <a:ea typeface="+mn-ea"/>
                <a:cs typeface="+mn-cs"/>
              </a:rPr>
              <a:t> is used in this research. This data set is a marketing survey of store sales and consumer panel data for 30 product categories. Current study uses only data on beer for the year 2011. A final set of files contain demographic and economic characteristics of consumers, a list and description of purchased products, prices, and stores where products were purchased.</a:t>
            </a:r>
          </a:p>
          <a:p>
            <a:r>
              <a:rPr lang="en-US" sz="1200" kern="1200" dirty="0" smtClean="0">
                <a:solidFill>
                  <a:schemeClr val="tx1"/>
                </a:solidFill>
                <a:effectLst/>
                <a:latin typeface="+mn-lt"/>
                <a:ea typeface="+mn-ea"/>
                <a:cs typeface="+mn-cs"/>
              </a:rPr>
              <a:t>Four variables are used as an explanatory variables in the logistic model: </a:t>
            </a:r>
            <a:r>
              <a:rPr lang="en-US" sz="1200" kern="1200" dirty="0" err="1" smtClean="0">
                <a:solidFill>
                  <a:schemeClr val="tx1"/>
                </a:solidFill>
                <a:effectLst/>
                <a:latin typeface="+mn-lt"/>
                <a:ea typeface="+mn-ea"/>
                <a:cs typeface="+mn-cs"/>
              </a:rPr>
              <a:t>hhincome</a:t>
            </a:r>
            <a:r>
              <a:rPr lang="en-US" sz="1200" kern="1200" dirty="0" smtClean="0">
                <a:solidFill>
                  <a:schemeClr val="tx1"/>
                </a:solidFill>
                <a:effectLst/>
                <a:latin typeface="+mn-lt"/>
                <a:ea typeface="+mn-ea"/>
                <a:cs typeface="+mn-cs"/>
              </a:rPr>
              <a:t>, family size, type of residence, price of purchased beer. First three variables are categorical variables and amount spent is a continuous variable.  </a:t>
            </a:r>
            <a:r>
              <a:rPr lang="en-US" sz="1200" kern="1200" dirty="0" err="1" smtClean="0">
                <a:solidFill>
                  <a:schemeClr val="tx1"/>
                </a:solidFill>
                <a:effectLst/>
                <a:latin typeface="+mn-lt"/>
                <a:ea typeface="+mn-ea"/>
                <a:cs typeface="+mn-cs"/>
              </a:rPr>
              <a:t>Hhincome</a:t>
            </a:r>
            <a:r>
              <a:rPr lang="en-US" sz="1200" kern="1200" dirty="0" smtClean="0">
                <a:solidFill>
                  <a:schemeClr val="tx1"/>
                </a:solidFill>
                <a:effectLst/>
                <a:latin typeface="+mn-lt"/>
                <a:ea typeface="+mn-ea"/>
                <a:cs typeface="+mn-cs"/>
              </a:rPr>
              <a:t> is represented by 12 categories, type of residence has three categories (1=renter, 2= owner, 3 = unknown), and </a:t>
            </a:r>
          </a:p>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4</a:t>
            </a:fld>
            <a:endParaRPr lang="en-US"/>
          </a:p>
        </p:txBody>
      </p:sp>
    </p:spTree>
    <p:extLst>
      <p:ext uri="{BB962C8B-B14F-4D97-AF65-F5344CB8AC3E}">
        <p14:creationId xmlns:p14="http://schemas.microsoft.com/office/powerpoint/2010/main" val="141529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objective of this paper is studied by applying logistic regression using consumers’ socio-demographic characteristics as an explanatory variables. Logistic model is used to provide an answer to the question if there is a stronger preference among U.S. consumers of domestic beer over foreign beer. </a:t>
            </a:r>
          </a:p>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5</a:t>
            </a:fld>
            <a:endParaRPr lang="en-US"/>
          </a:p>
        </p:txBody>
      </p:sp>
    </p:spTree>
    <p:extLst>
      <p:ext uri="{BB962C8B-B14F-4D97-AF65-F5344CB8AC3E}">
        <p14:creationId xmlns:p14="http://schemas.microsoft.com/office/powerpoint/2010/main" val="301581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6</a:t>
            </a:fld>
            <a:endParaRPr lang="en-US"/>
          </a:p>
        </p:txBody>
      </p:sp>
    </p:spTree>
    <p:extLst>
      <p:ext uri="{BB962C8B-B14F-4D97-AF65-F5344CB8AC3E}">
        <p14:creationId xmlns:p14="http://schemas.microsoft.com/office/powerpoint/2010/main" val="353204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show that out of 16,447 observations – 15274 consumers</a:t>
            </a:r>
            <a:r>
              <a:rPr lang="en-US" baseline="0" dirty="0" smtClean="0"/>
              <a:t> </a:t>
            </a:r>
            <a:r>
              <a:rPr lang="en-US" dirty="0" smtClean="0"/>
              <a:t>preferred</a:t>
            </a:r>
            <a:r>
              <a:rPr lang="en-US" baseline="0" dirty="0" smtClean="0"/>
              <a:t> domestic beer and 1173 imported beer.</a:t>
            </a:r>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11</a:t>
            </a:fld>
            <a:endParaRPr lang="en-US"/>
          </a:p>
        </p:txBody>
      </p:sp>
    </p:spTree>
    <p:extLst>
      <p:ext uri="{BB962C8B-B14F-4D97-AF65-F5344CB8AC3E}">
        <p14:creationId xmlns:p14="http://schemas.microsoft.com/office/powerpoint/2010/main" val="384799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these results we see that:</a:t>
            </a:r>
          </a:p>
          <a:p>
            <a:r>
              <a:rPr lang="en-US" baseline="0" dirty="0" smtClean="0"/>
              <a:t>Consumers with income up to $10,000 and with income between $20,000 and $55,000 significantly contribute to the consumption of domestic beer.</a:t>
            </a:r>
          </a:p>
          <a:p>
            <a:r>
              <a:rPr lang="en-US" baseline="0" dirty="0" smtClean="0"/>
              <a:t>Amount of purchase positively related to increase in consumption of domestic beer.</a:t>
            </a:r>
          </a:p>
          <a:p>
            <a:r>
              <a:rPr lang="en-US" baseline="0" dirty="0" smtClean="0"/>
              <a:t>Consumers between ages 25 and up significantly contribute to the domestic beer consumption.  Education: people with incomplete high school education and some or completed college degree contribute to dom. beer consumption most.   Two occupational categories were significant –technical occupation and laborers.</a:t>
            </a:r>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12</a:t>
            </a:fld>
            <a:endParaRPr lang="en-US"/>
          </a:p>
        </p:txBody>
      </p:sp>
    </p:spTree>
    <p:extLst>
      <p:ext uri="{BB962C8B-B14F-4D97-AF65-F5344CB8AC3E}">
        <p14:creationId xmlns:p14="http://schemas.microsoft.com/office/powerpoint/2010/main" val="178224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study the second objective of this paper the multinomial logit (MNL) model is used.  MNL model proposed by McFadden is used to model the choice of one among a set of mutually exclusive alternatives (1973). This discrete choice model is based on the principles of utility maximization and has advantages of ease of estimation.  However, this model has been criticized for its property known as the independence of irrelevant alternatives. Nested logit models developed later allow interdependence between pairs of alternatives in a common group (McFadden, 1978; Ben-</a:t>
                </a:r>
                <a:r>
                  <a:rPr lang="en-US" sz="1200" kern="1200" dirty="0" err="1" smtClean="0">
                    <a:solidFill>
                      <a:schemeClr val="tx1"/>
                    </a:solidFill>
                    <a:effectLst/>
                    <a:latin typeface="+mn-lt"/>
                    <a:ea typeface="+mn-ea"/>
                    <a:cs typeface="+mn-cs"/>
                  </a:rPr>
                  <a:t>Akiva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Lerman</a:t>
                </a:r>
                <a:r>
                  <a:rPr lang="en-US" sz="1200" kern="1200" dirty="0" smtClean="0">
                    <a:solidFill>
                      <a:schemeClr val="tx1"/>
                    </a:solidFill>
                    <a:effectLst/>
                    <a:latin typeface="+mn-lt"/>
                    <a:ea typeface="+mn-ea"/>
                    <a:cs typeface="+mn-cs"/>
                  </a:rPr>
                  <a:t>, 1985; Borsch-</a:t>
                </a:r>
                <a:r>
                  <a:rPr lang="en-US" sz="1200" kern="1200" dirty="0" err="1" smtClean="0">
                    <a:solidFill>
                      <a:schemeClr val="tx1"/>
                    </a:solidFill>
                    <a:effectLst/>
                    <a:latin typeface="+mn-lt"/>
                    <a:ea typeface="+mn-ea"/>
                    <a:cs typeface="+mn-cs"/>
                  </a:rPr>
                  <a:t>Supan</a:t>
                </a:r>
                <a:r>
                  <a:rPr lang="en-US" sz="1200" kern="1200" dirty="0" smtClean="0">
                    <a:solidFill>
                      <a:schemeClr val="tx1"/>
                    </a:solidFill>
                    <a:effectLst/>
                    <a:latin typeface="+mn-lt"/>
                    <a:ea typeface="+mn-ea"/>
                    <a:cs typeface="+mn-cs"/>
                  </a:rPr>
                  <a:t>, 1990).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McFadden’s </a:t>
                </a:r>
                <a:r>
                  <a:rPr lang="en-US" sz="1200" kern="1200" dirty="0">
                    <a:solidFill>
                      <a:schemeClr val="tx1"/>
                    </a:solidFill>
                    <a:effectLst/>
                    <a:latin typeface="+mn-lt"/>
                    <a:ea typeface="+mn-ea"/>
                    <a:cs typeface="+mn-cs"/>
                  </a:rPr>
                  <a:t>MNL model is a special case of the generalized extreme value (GEV) model consistent with utility maximization (McFadden, 1978 and 1981). A GEV model can be derived from any function, G (Y</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,Y</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 .,</a:t>
                </a:r>
                <a:r>
                  <a:rPr lang="en-US" sz="1200" kern="1200" dirty="0" err="1">
                    <a:solidFill>
                      <a:schemeClr val="tx1"/>
                    </a:solidFill>
                    <a:effectLst/>
                    <a:latin typeface="+mn-lt"/>
                    <a:ea typeface="+mn-ea"/>
                    <a:cs typeface="+mn-cs"/>
                  </a:rPr>
                  <a:t>Y</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Y</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Y</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 ., </a:t>
                </a:r>
                <a:r>
                  <a:rPr lang="en-US" sz="1200" kern="1200" dirty="0" err="1">
                    <a:solidFill>
                      <a:schemeClr val="tx1"/>
                    </a:solidFill>
                    <a:effectLst/>
                    <a:latin typeface="+mn-lt"/>
                    <a:ea typeface="+mn-ea"/>
                    <a:cs typeface="+mn-cs"/>
                  </a:rPr>
                  <a:t>Y</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 0, which is a non-negative, linear homogeneous function which approaches infinity as any Y</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 2, . . ., n does and has </a:t>
                </a:r>
                <a:r>
                  <a:rPr lang="en-US" sz="1200" i="1" kern="1200" dirty="0" err="1">
                    <a:solidFill>
                      <a:schemeClr val="tx1"/>
                    </a:solidFill>
                    <a:effectLst/>
                    <a:latin typeface="+mn-lt"/>
                    <a:ea typeface="+mn-ea"/>
                    <a:cs typeface="+mn-cs"/>
                  </a:rPr>
                  <a:t>m</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cross-partial derivatives which are non-negative for odd </a:t>
                </a:r>
                <a:r>
                  <a:rPr lang="en-US" sz="1200" i="1" kern="1200" dirty="0">
                    <a:solidFill>
                      <a:schemeClr val="tx1"/>
                    </a:solidFill>
                    <a:effectLst/>
                    <a:latin typeface="+mn-lt"/>
                    <a:ea typeface="+mn-ea"/>
                    <a:cs typeface="+mn-cs"/>
                  </a:rPr>
                  <a:t>m </a:t>
                </a:r>
                <a:r>
                  <a:rPr lang="en-US" sz="1200" kern="1200" dirty="0">
                    <a:solidFill>
                      <a:schemeClr val="tx1"/>
                    </a:solidFill>
                    <a:effectLst/>
                    <a:latin typeface="+mn-lt"/>
                    <a:ea typeface="+mn-ea"/>
                    <a:cs typeface="+mn-cs"/>
                  </a:rPr>
                  <a:t>and non-positive for even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If G satisfies these conditions, the probability of choosing alternative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given by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𝑖</m:t>
                            </m:r>
                          </m:sub>
                        </m:sSub>
                        <m:sSub>
                          <m:sSubPr>
                            <m:ctrlPr>
                              <a:rPr lang="en-US" sz="1200" i="1" kern="1200">
                                <a:solidFill>
                                  <a:schemeClr val="tx1"/>
                                </a:solidFill>
                                <a:effectLst/>
                                <a:latin typeface="Cambria Math" panose="02040503050406030204" pitchFamily="18" charset="0"/>
                                <a:ea typeface="+mn-ea"/>
                                <a:cs typeface="+mn-cs"/>
                              </a:rPr>
                            </m:ctrlPr>
                          </m:sSub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𝐺</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sub>
                            </m:sSub>
                          </m:e>
                          <m:sub>
                            <m:r>
                              <a:rPr lang="en-US" sz="1200" i="1" kern="1200">
                                <a:solidFill>
                                  <a:schemeClr val="tx1"/>
                                </a:solidFill>
                                <a:effectLst/>
                                <a:latin typeface="Cambria Math" panose="02040503050406030204" pitchFamily="18" charset="0"/>
                                <a:ea typeface="+mn-ea"/>
                                <a:cs typeface="+mn-cs"/>
                              </a:rPr>
                              <m:t> </m:t>
                            </m:r>
                          </m:sub>
                        </m:sSub>
                      </m:num>
                      <m:den>
                        <m:r>
                          <a:rPr lang="en-US" sz="1200" i="1" kern="1200">
                            <a:solidFill>
                              <a:schemeClr val="tx1"/>
                            </a:solidFill>
                            <a:effectLst/>
                            <a:latin typeface="Cambria Math" panose="02040503050406030204" pitchFamily="18" charset="0"/>
                            <a:ea typeface="+mn-ea"/>
                            <a:cs typeface="+mn-cs"/>
                          </a:rPr>
                          <m:t>𝐺</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𝑛</m:t>
                            </m:r>
                          </m:sub>
                        </m:sSub>
                        <m:r>
                          <a:rPr lang="en-US" sz="1200" i="1" kern="1200">
                            <a:solidFill>
                              <a:schemeClr val="tx1"/>
                            </a:solidFill>
                            <a:effectLst/>
                            <a:latin typeface="Cambria Math" panose="02040503050406030204" pitchFamily="18" charset="0"/>
                            <a:ea typeface="+mn-ea"/>
                            <a:cs typeface="+mn-cs"/>
                          </a:rPr>
                          <m:t>)</m:t>
                        </m:r>
                      </m:den>
                    </m:f>
                  </m:oMath>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err="1">
                    <a:solidFill>
                      <a:schemeClr val="tx1"/>
                    </a:solidFill>
                    <a:effectLst/>
                    <a:latin typeface="+mn-lt"/>
                    <a:ea typeface="+mn-ea"/>
                    <a:cs typeface="+mn-cs"/>
                  </a:rPr>
                  <a:t>G</a:t>
                </a:r>
                <a:r>
                  <a:rPr lang="en-US" sz="1200" i="1" kern="1200" baseline="-250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the first derivative of </a:t>
                </a:r>
                <a:r>
                  <a:rPr lang="en-US" sz="1200" i="1" kern="1200" dirty="0">
                    <a:solidFill>
                      <a:schemeClr val="tx1"/>
                    </a:solidFill>
                    <a:effectLst/>
                    <a:latin typeface="+mn-lt"/>
                    <a:ea typeface="+mn-ea"/>
                    <a:cs typeface="+mn-cs"/>
                  </a:rPr>
                  <a:t>G</a:t>
                </a:r>
                <a:r>
                  <a:rPr lang="en-US" sz="1200" kern="1200" dirty="0">
                    <a:solidFill>
                      <a:schemeClr val="tx1"/>
                    </a:solidFill>
                    <a:effectLst/>
                    <a:latin typeface="+mn-lt"/>
                    <a:ea typeface="+mn-ea"/>
                    <a:cs typeface="+mn-cs"/>
                  </a:rPr>
                  <a:t> with respect to </a:t>
                </a:r>
                <a:r>
                  <a:rPr lang="en-US" sz="1200" i="1" kern="1200" dirty="0">
                    <a:solidFill>
                      <a:schemeClr val="tx1"/>
                    </a:solidFill>
                    <a:effectLst/>
                    <a:latin typeface="+mn-lt"/>
                    <a:ea typeface="+mn-ea"/>
                    <a:cs typeface="+mn-cs"/>
                  </a:rPr>
                  <a:t>Y</a:t>
                </a:r>
                <a:r>
                  <a:rPr lang="en-US" sz="1200" i="1"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A two-level MNL model is obtained from</a:t>
                </a: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G</a:t>
                </a:r>
                <a:r>
                  <a:rPr lang="en-US" sz="1200" kern="1200" dirty="0">
                    <a:solidFill>
                      <a:schemeClr val="tx1"/>
                    </a:solidFill>
                    <a:effectLst/>
                    <a:latin typeface="+mn-lt"/>
                    <a:ea typeface="+mn-ea"/>
                    <a:cs typeface="+mn-cs"/>
                  </a:rPr>
                  <a:t> function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𝐺</m:t>
                    </m:r>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2, …,  </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𝑛</m:t>
                            </m:r>
                          </m:sub>
                        </m:sSub>
                      </m:e>
                    </m:d>
                    <m:r>
                      <a:rPr lang="en-US" sz="1200" i="1" kern="1200">
                        <a:solidFill>
                          <a:schemeClr val="tx1"/>
                        </a:solidFill>
                        <a:effectLst/>
                        <a:latin typeface="Cambria Math" panose="02040503050406030204" pitchFamily="18" charset="0"/>
                        <a:ea typeface="+mn-ea"/>
                        <a:cs typeface="+mn-cs"/>
                      </a:rPr>
                      <m:t>= </m:t>
                    </m:r>
                    <m:nary>
                      <m:naryPr>
                        <m:chr m:val="∑"/>
                        <m:limLoc m:val="undOvr"/>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𝑀</m:t>
                        </m:r>
                      </m:sup>
                      <m:e>
                        <m:r>
                          <a:rPr lang="en-US" sz="1200" i="1" kern="1200">
                            <a:solidFill>
                              <a:schemeClr val="tx1"/>
                            </a:solidFill>
                            <a:effectLst/>
                            <a:latin typeface="Cambria Math" panose="02040503050406030204" pitchFamily="18" charset="0"/>
                            <a:ea typeface="+mn-ea"/>
                            <a:cs typeface="+mn-cs"/>
                          </a:rPr>
                          <m:t>(</m:t>
                        </m:r>
                        <m:nary>
                          <m:naryPr>
                            <m:chr m:val="∑"/>
                            <m:limLoc m:val="undOvr"/>
                            <m:supHide m:val="on"/>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𝜖</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𝑚</m:t>
                                </m:r>
                              </m:sub>
                            </m:sSub>
                          </m:sub>
                          <m:sup/>
                          <m:e>
                            <m:sSubSup>
                              <m:sSubSupPr>
                                <m:ctrlPr>
                                  <a:rPr lang="en-US"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𝑌</m:t>
                                </m:r>
                              </m:e>
                              <m:sub>
                                <m:r>
                                  <a:rPr lang="en-US" sz="1200" i="1" kern="1200">
                                    <a:solidFill>
                                      <a:schemeClr val="tx1"/>
                                    </a:solidFill>
                                    <a:effectLst/>
                                    <a:latin typeface="Cambria Math" panose="02040503050406030204" pitchFamily="18" charset="0"/>
                                    <a:ea typeface="+mn-ea"/>
                                    <a:cs typeface="+mn-cs"/>
                                  </a:rPr>
                                  <m:t>𝑛</m:t>
                                </m:r>
                              </m:sub>
                              <m:sup>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𝑛</m:t>
                                        </m:r>
                                      </m:sub>
                                    </m:sSub>
                                  </m:den>
                                </m:f>
                              </m:sup>
                            </m:sSubSup>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m:t>
                                </m:r>
                              </m:e>
                              <m:sup>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sub>
                                </m:sSub>
                              </m:sup>
                            </m:sSup>
                          </m:e>
                        </m:nary>
                      </m:e>
                    </m:nary>
                  </m:oMath>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set of alternatives in nest </a:t>
                </a:r>
                <a:r>
                  <a:rPr lang="en-US" sz="1200" i="1" kern="1200" dirty="0">
                    <a:solidFill>
                      <a:schemeClr val="tx1"/>
                    </a:solidFill>
                    <a:effectLst/>
                    <a:latin typeface="+mn-lt"/>
                    <a:ea typeface="+mn-ea"/>
                    <a:cs typeface="+mn-cs"/>
                  </a:rPr>
                  <a:t>m </a:t>
                </a:r>
                <a:r>
                  <a:rPr lang="en-US" sz="1200" kern="1200" dirty="0">
                    <a:solidFill>
                      <a:schemeClr val="tx1"/>
                    </a:solidFill>
                    <a:effectLst/>
                    <a:latin typeface="+mn-lt"/>
                    <a:ea typeface="+mn-ea"/>
                    <a:cs typeface="+mn-cs"/>
                  </a:rPr>
                  <a:t>and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an index of the dissimilarity of alternatives</a:t>
                </a:r>
              </a:p>
              <a:p>
                <a:r>
                  <a:rPr lang="en-US" sz="1200" kern="1200" dirty="0">
                    <a:solidFill>
                      <a:schemeClr val="tx1"/>
                    </a:solidFill>
                    <a:effectLst/>
                    <a:latin typeface="+mn-lt"/>
                    <a:ea typeface="+mn-ea"/>
                    <a:cs typeface="+mn-cs"/>
                  </a:rPr>
                  <a:t>included 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The MNL model is consistent with utility maximization if the conditions, 0 &lt;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1, are satisfied for all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If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=1 for all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the NL collapses to the MNL.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ensure positive </a:t>
                </a:r>
                <a:r>
                  <a:rPr lang="en-US" sz="1200" i="1" kern="1200" dirty="0">
                    <a:solidFill>
                      <a:schemeClr val="tx1"/>
                    </a:solidFill>
                    <a:effectLst/>
                    <a:latin typeface="+mn-lt"/>
                    <a:ea typeface="+mn-ea"/>
                    <a:cs typeface="+mn-cs"/>
                  </a:rPr>
                  <a:t>Y</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the transformation </a:t>
                </a:r>
                <a:r>
                  <a:rPr lang="en-US" sz="1200" i="1" kern="1200" dirty="0">
                    <a:solidFill>
                      <a:schemeClr val="tx1"/>
                    </a:solidFill>
                    <a:effectLst/>
                    <a:latin typeface="+mn-lt"/>
                    <a:ea typeface="+mn-ea"/>
                    <a:cs typeface="+mn-cs"/>
                  </a:rPr>
                  <a:t>Y</a:t>
                </a:r>
                <a:r>
                  <a:rPr lang="en-US" sz="1200" i="1" kern="1200" baseline="-25000" dirty="0">
                    <a:solidFill>
                      <a:schemeClr val="tx1"/>
                    </a:solidFill>
                    <a:effectLst/>
                    <a:latin typeface="+mn-lt"/>
                    <a:ea typeface="+mn-ea"/>
                    <a:cs typeface="+mn-cs"/>
                  </a:rPr>
                  <a:t>i </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exp</a:t>
                </a:r>
                <a:r>
                  <a:rPr lang="en-US" sz="1200" i="1" kern="1200" dirty="0">
                    <a:solidFill>
                      <a:schemeClr val="tx1"/>
                    </a:solidFill>
                    <a:effectLst/>
                    <a:latin typeface="+mn-lt"/>
                    <a:ea typeface="+mn-ea"/>
                    <a:cs typeface="+mn-cs"/>
                  </a:rPr>
                  <a:t> (V</a:t>
                </a:r>
                <a:r>
                  <a:rPr lang="en-US" sz="1200" i="1" kern="1200" baseline="-25000" dirty="0">
                    <a:solidFill>
                      <a:schemeClr val="tx1"/>
                    </a:solidFill>
                    <a:effectLst/>
                    <a:latin typeface="+mn-lt"/>
                    <a:ea typeface="+mn-ea"/>
                    <a:cs typeface="+mn-cs"/>
                  </a:rPr>
                  <a:t>i</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is adopted, where </a:t>
                </a:r>
                <a:r>
                  <a:rPr lang="en-US" sz="1200" i="1" kern="1200" dirty="0">
                    <a:solidFill>
                      <a:schemeClr val="tx1"/>
                    </a:solidFill>
                    <a:effectLst/>
                    <a:latin typeface="+mn-lt"/>
                    <a:ea typeface="+mn-ea"/>
                    <a:cs typeface="+mn-cs"/>
                  </a:rPr>
                  <a:t>V</a:t>
                </a:r>
                <a:r>
                  <a:rPr lang="en-US" sz="1200" i="1"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represents the observable components of the utility for each alternative (</a:t>
                </a:r>
                <a:r>
                  <a:rPr lang="en-US" sz="1200" i="1" kern="1200" dirty="0" err="1">
                    <a:solidFill>
                      <a:schemeClr val="tx1"/>
                    </a:solidFill>
                    <a:effectLst/>
                    <a:latin typeface="+mn-lt"/>
                    <a:ea typeface="+mn-ea"/>
                    <a:cs typeface="+mn-cs"/>
                  </a:rPr>
                  <a:t>U</a:t>
                </a:r>
                <a:r>
                  <a:rPr lang="en-US" sz="1200" i="1" kern="1200" baseline="-25000" dirty="0" err="1">
                    <a:solidFill>
                      <a:schemeClr val="tx1"/>
                    </a:solidFill>
                    <a:effectLst/>
                    <a:latin typeface="+mn-lt"/>
                    <a:ea typeface="+mn-ea"/>
                    <a:cs typeface="+mn-cs"/>
                  </a:rPr>
                  <a:t>i</a:t>
                </a:r>
                <a:r>
                  <a:rPr lang="en-US" sz="1200" i="1" kern="1200" baseline="-250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 V</a:t>
                </a:r>
                <a:r>
                  <a:rPr lang="en-US" sz="1200" i="1" kern="1200" baseline="-25000" dirty="0">
                    <a:solidFill>
                      <a:schemeClr val="tx1"/>
                    </a:solidFill>
                    <a:effectLst/>
                    <a:latin typeface="+mn-lt"/>
                    <a:ea typeface="+mn-ea"/>
                    <a:cs typeface="+mn-cs"/>
                  </a:rPr>
                  <a:t>i</a:t>
                </a:r>
                <a:r>
                  <a:rPr lang="en-US" sz="1200" i="1"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ε</a:t>
                </a:r>
                <a:r>
                  <a:rPr lang="en-US" sz="1200" i="1" kern="1200" baseline="-250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=1, 2, . . ., n).</a:t>
                </a:r>
                <a:r>
                  <a:rPr lang="en-US" sz="1200" kern="1200" dirty="0">
                    <a:solidFill>
                      <a:schemeClr val="tx1"/>
                    </a:solidFill>
                    <a:effectLst/>
                    <a:latin typeface="+mn-lt"/>
                    <a:ea typeface="+mn-ea"/>
                    <a:cs typeface="+mn-cs"/>
                  </a:rPr>
                  <a:t> The probability that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chosen can be written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r>
                          <a:rPr lang="en-US" sz="1200" i="1" kern="1200">
                            <a:solidFill>
                              <a:schemeClr val="tx1"/>
                            </a:solidFill>
                            <a:effectLst/>
                            <a:latin typeface="Cambria Math" panose="02040503050406030204" pitchFamily="18" charset="0"/>
                            <a:ea typeface="+mn-ea"/>
                            <a:cs typeface="+mn-cs"/>
                          </a:rPr>
                          <m:t>𝑛</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f>
                          <m:fPr>
                            <m:type m:val="skw"/>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𝑛</m:t>
                            </m:r>
                          </m:num>
                          <m:den>
                            <m:r>
                              <a:rPr lang="en-US" sz="1200" i="1" kern="1200">
                                <a:solidFill>
                                  <a:schemeClr val="tx1"/>
                                </a:solidFill>
                                <a:effectLst/>
                                <a:latin typeface="Cambria Math" panose="02040503050406030204" pitchFamily="18" charset="0"/>
                                <a:ea typeface="+mn-ea"/>
                                <a:cs typeface="+mn-cs"/>
                              </a:rPr>
                              <m:t>𝑚</m:t>
                            </m:r>
                          </m:den>
                        </m:f>
                      </m:sub>
                    </m:sSub>
                    <m:r>
                      <a:rPr lang="en-US" sz="1200" i="1" kern="1200">
                        <a:solidFill>
                          <a:schemeClr val="tx1"/>
                        </a:solidFill>
                        <a:effectLst/>
                        <a:latin typeface="Cambria Math" panose="02040503050406030204" pitchFamily="18" charset="0"/>
                        <a:ea typeface="+mn-ea"/>
                        <a:cs typeface="+mn-cs"/>
                      </a:rPr>
                      <m:t>𝑋</m:t>
                    </m:r>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r>
                          <a:rPr lang="en-US" sz="1200" i="1" kern="1200">
                            <a:solidFill>
                              <a:schemeClr val="tx1"/>
                            </a:solidFill>
                            <a:effectLst/>
                            <a:latin typeface="Cambria Math" panose="02040503050406030204" pitchFamily="18" charset="0"/>
                            <a:ea typeface="+mn-ea"/>
                            <a:cs typeface="+mn-cs"/>
                          </a:rPr>
                          <m:t>𝑚</m:t>
                        </m:r>
                      </m:sub>
                    </m:sSub>
                  </m:oMath>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f>
                          <m:fPr>
                            <m:type m:val="skw"/>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𝑛</m:t>
                            </m:r>
                          </m:num>
                          <m:den>
                            <m:r>
                              <a:rPr lang="en-US" sz="1200" i="1" kern="1200">
                                <a:solidFill>
                                  <a:schemeClr val="tx1"/>
                                </a:solidFill>
                                <a:effectLst/>
                                <a:latin typeface="Cambria Math" panose="02040503050406030204" pitchFamily="18" charset="0"/>
                                <a:ea typeface="+mn-ea"/>
                                <a:cs typeface="+mn-cs"/>
                              </a:rPr>
                              <m:t>𝑚</m:t>
                            </m:r>
                          </m:den>
                        </m:f>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𝑒</m:t>
                            </m:r>
                          </m:e>
                          <m:sup>
                            <m:f>
                              <m:fPr>
                                <m:type m:val="skw"/>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𝑉</m:t>
                                    </m:r>
                                  </m:e>
                                  <m:sub>
                                    <m:r>
                                      <a:rPr lang="en-US" sz="1200" i="1" kern="1200">
                                        <a:solidFill>
                                          <a:schemeClr val="tx1"/>
                                        </a:solidFill>
                                        <a:effectLst/>
                                        <a:latin typeface="Cambria Math" panose="02040503050406030204" pitchFamily="18" charset="0"/>
                                        <a:ea typeface="+mn-ea"/>
                                        <a:cs typeface="+mn-cs"/>
                                      </a:rPr>
                                      <m:t>𝑛</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sub>
                                </m:sSub>
                              </m:den>
                            </m:f>
                          </m:sup>
                        </m:sSup>
                      </m:num>
                      <m:den>
                        <m:nary>
                          <m:naryPr>
                            <m:chr m:val="∑"/>
                            <m:limLoc m:val="undOvr"/>
                            <m:supHide m:val="on"/>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𝜖</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𝑚</m:t>
                                </m:r>
                              </m:sub>
                            </m:sSub>
                          </m:sub>
                          <m:sup/>
                          <m:e>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𝑒</m:t>
                                </m:r>
                              </m:e>
                              <m:sup>
                                <m:f>
                                  <m:fPr>
                                    <m:type m:val="skw"/>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𝑉</m:t>
                                        </m:r>
                                      </m:e>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sub>
                                    </m:sSub>
                                  </m:den>
                                </m:f>
                              </m:sup>
                            </m:sSup>
                          </m:e>
                        </m:nary>
                      </m:den>
                    </m:f>
                  </m:oMath>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r>
                          <a:rPr lang="en-US" sz="1200" i="1" kern="1200">
                            <a:solidFill>
                              <a:schemeClr val="tx1"/>
                            </a:solidFill>
                            <a:effectLst/>
                            <a:latin typeface="Cambria Math" panose="02040503050406030204" pitchFamily="18" charset="0"/>
                            <a:ea typeface="+mn-ea"/>
                            <a:cs typeface="+mn-cs"/>
                          </a:rPr>
                          <m:t>𝑚</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𝑒</m:t>
                            </m:r>
                          </m:e>
                          <m:sup>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Г</m:t>
                                </m:r>
                              </m:e>
                              <m:sub>
                                <m:r>
                                  <a:rPr lang="en-US" sz="1200" i="1" kern="1200">
                                    <a:solidFill>
                                      <a:schemeClr val="tx1"/>
                                    </a:solidFill>
                                    <a:effectLst/>
                                    <a:latin typeface="Cambria Math" panose="02040503050406030204" pitchFamily="18" charset="0"/>
                                    <a:ea typeface="+mn-ea"/>
                                    <a:cs typeface="+mn-cs"/>
                                  </a:rPr>
                                  <m:t>𝑚</m:t>
                                </m:r>
                              </m:sub>
                            </m:sSub>
                          </m:sup>
                        </m:sSup>
                      </m:num>
                      <m:den>
                        <m:nary>
                          <m:naryPr>
                            <m:chr m:val="∑"/>
                            <m:limLoc m:val="undOvr"/>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𝑀</m:t>
                            </m:r>
                          </m:sup>
                          <m:e>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𝑒</m:t>
                                </m:r>
                              </m:e>
                              <m:sup>
                                <m:f>
                                  <m:fPr>
                                    <m:type m:val="skw"/>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Г</m:t>
                                        </m:r>
                                      </m:e>
                                      <m:sub>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m:t>
                                        </m:r>
                                      </m:sub>
                                    </m:sSub>
                                  </m:den>
                                </m:f>
                              </m:sup>
                            </m:sSup>
                          </m:e>
                        </m:nary>
                      </m:den>
                    </m:f>
                  </m:oMath>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Г</m:t>
                        </m:r>
                      </m:e>
                      <m:sub>
                        <m:r>
                          <a:rPr lang="en-US" sz="1200" i="1" kern="1200">
                            <a:solidFill>
                              <a:schemeClr val="tx1"/>
                            </a:solidFill>
                            <a:effectLst/>
                            <a:latin typeface="Cambria Math" panose="02040503050406030204" pitchFamily="18" charset="0"/>
                            <a:ea typeface="+mn-ea"/>
                            <a:cs typeface="+mn-cs"/>
                          </a:rPr>
                          <m:t>𝑚</m:t>
                        </m:r>
                      </m:sub>
                    </m:sSub>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ln </a:t>
                </a:r>
                <a14:m>
                  <m:oMath xmlns:m="http://schemas.openxmlformats.org/officeDocument/2006/math">
                    <m:nary>
                      <m:naryPr>
                        <m:chr m:val="∑"/>
                        <m:limLoc m:val="undOvr"/>
                        <m:supHide m:val="on"/>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𝜖</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𝑚</m:t>
                            </m:r>
                          </m:sub>
                        </m:sSub>
                      </m:sub>
                      <m:sup/>
                      <m:e>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𝑒</m:t>
                            </m:r>
                          </m:e>
                          <m:sup>
                            <m:f>
                              <m:fPr>
                                <m:type m:val="skw"/>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𝑉</m:t>
                                    </m:r>
                                  </m:e>
                                  <m:sub>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r>
                                      <a:rPr lang="en-US" sz="1200" i="1" kern="1200">
                                        <a:solidFill>
                                          <a:schemeClr val="tx1"/>
                                        </a:solidFill>
                                        <a:effectLst/>
                                        <a:latin typeface="Cambria Math" panose="02040503050406030204" pitchFamily="18" charset="0"/>
                                        <a:ea typeface="+mn-ea"/>
                                        <a:cs typeface="+mn-cs"/>
                                      </a:rPr>
                                      <m:t>𝑚</m:t>
                                    </m:r>
                                  </m:sub>
                                </m:sSub>
                              </m:den>
                            </m:f>
                          </m:sup>
                        </m:sSup>
                      </m:e>
                    </m:nary>
                  </m:oMath>
                </a14:m>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is the utility associated with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conditional probability of</a:t>
                </a:r>
              </a:p>
              <a:p>
                <a:r>
                  <a:rPr lang="en-US" sz="1200" kern="1200" dirty="0">
                    <a:solidFill>
                      <a:schemeClr val="tx1"/>
                    </a:solidFill>
                    <a:effectLst/>
                    <a:latin typeface="+mn-lt"/>
                    <a:ea typeface="+mn-ea"/>
                    <a:cs typeface="+mn-cs"/>
                  </a:rPr>
                  <a:t>choosing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conditional on choosing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marginal probability of choosing</a:t>
                </a:r>
              </a:p>
              <a:p>
                <a:r>
                  <a:rPr lang="en-US" sz="1200" kern="1200" dirty="0">
                    <a:solidFill>
                      <a:schemeClr val="tx1"/>
                    </a:solidFill>
                    <a:effectLst/>
                    <a:latin typeface="+mn-lt"/>
                    <a:ea typeface="+mn-ea"/>
                    <a:cs typeface="+mn-cs"/>
                  </a:rPr>
                  <a:t>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of which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a member; </a:t>
                </a:r>
                <a:r>
                  <a:rPr lang="en-US" sz="1200" i="1" kern="1200" dirty="0">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set of all alternatives included 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Г</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a:t>
                </a:r>
                <a:r>
                  <a:rPr lang="en-US" sz="1200" kern="1200" dirty="0" err="1">
                    <a:solidFill>
                      <a:schemeClr val="tx1"/>
                    </a:solidFill>
                    <a:effectLst/>
                    <a:latin typeface="+mn-lt"/>
                    <a:ea typeface="+mn-ea"/>
                    <a:cs typeface="+mn-cs"/>
                  </a:rPr>
                  <a:t>logsum</a:t>
                </a:r>
                <a:r>
                  <a:rPr lang="en-US" sz="1200" kern="1200" dirty="0">
                    <a:solidFill>
                      <a:schemeClr val="tx1"/>
                    </a:solidFill>
                    <a:effectLst/>
                    <a:latin typeface="+mn-lt"/>
                    <a:ea typeface="+mn-ea"/>
                    <a:cs typeface="+mn-cs"/>
                  </a:rPr>
                  <a:t> variable of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a:t>
                </a:r>
                <a:r>
                  <a:rPr lang="en-US" sz="1200" kern="1200" dirty="0" err="1">
                    <a:solidFill>
                      <a:schemeClr val="tx1"/>
                    </a:solidFill>
                    <a:effectLst/>
                    <a:latin typeface="+mn-lt"/>
                    <a:ea typeface="+mn-ea"/>
                    <a:cs typeface="+mn-cs"/>
                  </a:rPr>
                  <a:t>logsum</a:t>
                </a:r>
                <a:r>
                  <a:rPr lang="en-US" sz="1200" kern="1200" dirty="0">
                    <a:solidFill>
                      <a:schemeClr val="tx1"/>
                    </a:solidFill>
                    <a:effectLst/>
                    <a:latin typeface="+mn-lt"/>
                    <a:ea typeface="+mn-ea"/>
                    <a:cs typeface="+mn-cs"/>
                  </a:rPr>
                  <a:t> or inclusive value (IV) parameter. Thus, </a:t>
                </a:r>
                <a:r>
                  <a:rPr lang="en-US" sz="1200" i="1" kern="1200" dirty="0" err="1">
                    <a:solidFill>
                      <a:schemeClr val="tx1"/>
                    </a:solidFill>
                    <a:effectLst/>
                    <a:latin typeface="+mn-lt"/>
                    <a:ea typeface="+mn-ea"/>
                    <a:cs typeface="+mn-cs"/>
                  </a:rPr>
                  <a:t>V</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the utility of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equal to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Г</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Maximum likelihood techniques are used to estimate parameters of the MNL model.  The log-likelihood for discrete outcomes is of the form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𝐿</m:t>
                    </m:r>
                    <m:r>
                      <a:rPr lang="en-US" sz="1200" i="1" kern="1200">
                        <a:solidFill>
                          <a:schemeClr val="tx1"/>
                        </a:solidFill>
                        <a:effectLst/>
                        <a:latin typeface="Cambria Math" panose="02040503050406030204" pitchFamily="18" charset="0"/>
                        <a:ea typeface="+mn-ea"/>
                        <a:cs typeface="+mn-cs"/>
                      </a:rPr>
                      <m:t>=</m:t>
                    </m:r>
                    <m:nary>
                      <m:naryPr>
                        <m:chr m:val="∑"/>
                        <m:limLoc m:val="undOvr"/>
                        <m:supHide m:val="on"/>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𝑞</m:t>
                        </m:r>
                      </m:sub>
                      <m:sup/>
                      <m:e>
                        <m:nary>
                          <m:naryPr>
                            <m:chr m:val="∑"/>
                            <m:limLoc m:val="undOvr"/>
                            <m:supHide m:val="on"/>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𝑖</m:t>
                            </m:r>
                          </m:sub>
                          <m:sup/>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𝛿</m:t>
                                </m:r>
                              </m:e>
                              <m:sub>
                                <m:r>
                                  <a:rPr lang="en-US" sz="1200" i="1" kern="1200">
                                    <a:solidFill>
                                      <a:schemeClr val="tx1"/>
                                    </a:solidFill>
                                    <a:effectLst/>
                                    <a:latin typeface="Cambria Math" panose="02040503050406030204" pitchFamily="18" charset="0"/>
                                    <a:ea typeface="+mn-ea"/>
                                    <a:cs typeface="+mn-cs"/>
                                  </a:rPr>
                                  <m:t>𝑞𝑖</m:t>
                                </m:r>
                              </m:sub>
                            </m:sSub>
                          </m:e>
                        </m:nary>
                      </m:e>
                    </m:nary>
                    <m:r>
                      <a:rPr lang="en-US" sz="1200" i="1" kern="1200">
                        <a:solidFill>
                          <a:schemeClr val="tx1"/>
                        </a:solidFill>
                        <a:effectLst/>
                        <a:latin typeface="Cambria Math" panose="02040503050406030204" pitchFamily="18" charset="0"/>
                        <a:ea typeface="+mn-ea"/>
                        <a:cs typeface="+mn-cs"/>
                      </a:rPr>
                      <m:t>𝑙𝑛</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m:t>
                        </m:r>
                      </m:e>
                      <m:sub>
                        <m:r>
                          <a:rPr lang="en-US" sz="1200" i="1" kern="1200">
                            <a:solidFill>
                              <a:schemeClr val="tx1"/>
                            </a:solidFill>
                            <a:effectLst/>
                            <a:latin typeface="Cambria Math" panose="02040503050406030204" pitchFamily="18" charset="0"/>
                            <a:ea typeface="+mn-ea"/>
                            <a:cs typeface="+mn-cs"/>
                          </a:rPr>
                          <m:t>𝑞𝑖</m:t>
                        </m:r>
                      </m:sub>
                    </m:sSub>
                  </m:oMath>
                </a14:m>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err="1">
                    <a:solidFill>
                      <a:schemeClr val="tx1"/>
                    </a:solidFill>
                    <a:effectLst/>
                    <a:latin typeface="+mn-lt"/>
                    <a:ea typeface="+mn-ea"/>
                    <a:cs typeface="+mn-cs"/>
                  </a:rPr>
                  <a:t>δ</a:t>
                </a:r>
                <a:r>
                  <a:rPr lang="en-US" sz="1200" i="1" kern="1200" baseline="-25000" dirty="0" err="1">
                    <a:solidFill>
                      <a:schemeClr val="tx1"/>
                    </a:solidFill>
                    <a:effectLst/>
                    <a:latin typeface="+mn-lt"/>
                    <a:ea typeface="+mn-ea"/>
                    <a:cs typeface="+mn-cs"/>
                  </a:rPr>
                  <a:t>qi</a:t>
                </a:r>
                <a:r>
                  <a:rPr lang="en-US" sz="1200" i="1" kern="1200" baseline="-250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1 if individual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chooses alternative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and 0 otherwise,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qi</a:t>
                </a:r>
                <a:r>
                  <a:rPr lang="en-US" sz="1200" kern="1200" dirty="0">
                    <a:solidFill>
                      <a:schemeClr val="tx1"/>
                    </a:solidFill>
                    <a:effectLst/>
                    <a:latin typeface="+mn-lt"/>
                    <a:ea typeface="+mn-ea"/>
                    <a:cs typeface="+mn-cs"/>
                  </a:rPr>
                  <a:t> is the probability that individual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chooses alternative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study the second objective of this paper the multinomial logit (MNL) model is used.  MNL model proposed by McFadden is used to model the choice of one among a set of mutually exclusive alternatives (1973). This discrete choice model is based on the principles of utility maximization and has advantages of ease of estimation.  However, this model has been criticized for its property known as the independence of irrelevant alternatives. Nested logit models developed later allow interdependence between pairs of alternatives in a common group (McFadden, 1978; Ben-</a:t>
                </a:r>
                <a:r>
                  <a:rPr lang="en-US" sz="1200" kern="1200" dirty="0" err="1" smtClean="0">
                    <a:solidFill>
                      <a:schemeClr val="tx1"/>
                    </a:solidFill>
                    <a:effectLst/>
                    <a:latin typeface="+mn-lt"/>
                    <a:ea typeface="+mn-ea"/>
                    <a:cs typeface="+mn-cs"/>
                  </a:rPr>
                  <a:t>Akiva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Lerman</a:t>
                </a:r>
                <a:r>
                  <a:rPr lang="en-US" sz="1200" kern="1200" dirty="0" smtClean="0">
                    <a:solidFill>
                      <a:schemeClr val="tx1"/>
                    </a:solidFill>
                    <a:effectLst/>
                    <a:latin typeface="+mn-lt"/>
                    <a:ea typeface="+mn-ea"/>
                    <a:cs typeface="+mn-cs"/>
                  </a:rPr>
                  <a:t>, 1985; Borsch-</a:t>
                </a:r>
                <a:r>
                  <a:rPr lang="en-US" sz="1200" kern="1200" dirty="0" err="1" smtClean="0">
                    <a:solidFill>
                      <a:schemeClr val="tx1"/>
                    </a:solidFill>
                    <a:effectLst/>
                    <a:latin typeface="+mn-lt"/>
                    <a:ea typeface="+mn-ea"/>
                    <a:cs typeface="+mn-cs"/>
                  </a:rPr>
                  <a:t>Supan</a:t>
                </a:r>
                <a:r>
                  <a:rPr lang="en-US" sz="1200" kern="1200" dirty="0" smtClean="0">
                    <a:solidFill>
                      <a:schemeClr val="tx1"/>
                    </a:solidFill>
                    <a:effectLst/>
                    <a:latin typeface="+mn-lt"/>
                    <a:ea typeface="+mn-ea"/>
                    <a:cs typeface="+mn-cs"/>
                  </a:rPr>
                  <a:t>, 1990).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McFadden’s MNL model is a special case of the generalized extreme value (GEV) model consistent with utility maximization (McFadden, 1978 and 1981). A GEV model can be derived from any function, G (Y</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,Y</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 .,</a:t>
                </a:r>
                <a:r>
                  <a:rPr lang="en-US" sz="1200" kern="1200" dirty="0" err="1">
                    <a:solidFill>
                      <a:schemeClr val="tx1"/>
                    </a:solidFill>
                    <a:effectLst/>
                    <a:latin typeface="+mn-lt"/>
                    <a:ea typeface="+mn-ea"/>
                    <a:cs typeface="+mn-cs"/>
                  </a:rPr>
                  <a:t>Y</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Y</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Y</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 ., </a:t>
                </a:r>
                <a:r>
                  <a:rPr lang="en-US" sz="1200" kern="1200" dirty="0" err="1">
                    <a:solidFill>
                      <a:schemeClr val="tx1"/>
                    </a:solidFill>
                    <a:effectLst/>
                    <a:latin typeface="+mn-lt"/>
                    <a:ea typeface="+mn-ea"/>
                    <a:cs typeface="+mn-cs"/>
                  </a:rPr>
                  <a:t>Y</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 0, which is a non-negative, linear homogeneous function which approaches infinity as any Y</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=1, 2, . . ., n does and has </a:t>
                </a:r>
                <a:r>
                  <a:rPr lang="en-US" sz="1200" i="1" kern="1200" dirty="0" err="1">
                    <a:solidFill>
                      <a:schemeClr val="tx1"/>
                    </a:solidFill>
                    <a:effectLst/>
                    <a:latin typeface="+mn-lt"/>
                    <a:ea typeface="+mn-ea"/>
                    <a:cs typeface="+mn-cs"/>
                  </a:rPr>
                  <a:t>m</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cross-partial derivatives which are non-negative for odd </a:t>
                </a:r>
                <a:r>
                  <a:rPr lang="en-US" sz="1200" i="1" kern="1200" dirty="0">
                    <a:solidFill>
                      <a:schemeClr val="tx1"/>
                    </a:solidFill>
                    <a:effectLst/>
                    <a:latin typeface="+mn-lt"/>
                    <a:ea typeface="+mn-ea"/>
                    <a:cs typeface="+mn-cs"/>
                  </a:rPr>
                  <a:t>m </a:t>
                </a:r>
                <a:r>
                  <a:rPr lang="en-US" sz="1200" kern="1200" dirty="0">
                    <a:solidFill>
                      <a:schemeClr val="tx1"/>
                    </a:solidFill>
                    <a:effectLst/>
                    <a:latin typeface="+mn-lt"/>
                    <a:ea typeface="+mn-ea"/>
                    <a:cs typeface="+mn-cs"/>
                  </a:rPr>
                  <a:t>and non-positive for even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If G satisfies these conditions, the probability of choosing alternative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given by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𝑃_𝑖=(𝑌_𝑖 〖𝐺_𝑖 (𝑌_(1,) 𝑌_(2,) 〖…,  𝑌〗_(𝑛))〗_ )/(𝐺(𝑌_(1,) 𝑌_(2,)…,  𝑌_𝑛))</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err="1">
                    <a:solidFill>
                      <a:schemeClr val="tx1"/>
                    </a:solidFill>
                    <a:effectLst/>
                    <a:latin typeface="+mn-lt"/>
                    <a:ea typeface="+mn-ea"/>
                    <a:cs typeface="+mn-cs"/>
                  </a:rPr>
                  <a:t>G</a:t>
                </a:r>
                <a:r>
                  <a:rPr lang="en-US" sz="1200" i="1" kern="1200" baseline="-250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the first derivative of </a:t>
                </a:r>
                <a:r>
                  <a:rPr lang="en-US" sz="1200" i="1" kern="1200" dirty="0">
                    <a:solidFill>
                      <a:schemeClr val="tx1"/>
                    </a:solidFill>
                    <a:effectLst/>
                    <a:latin typeface="+mn-lt"/>
                    <a:ea typeface="+mn-ea"/>
                    <a:cs typeface="+mn-cs"/>
                  </a:rPr>
                  <a:t>G</a:t>
                </a:r>
                <a:r>
                  <a:rPr lang="en-US" sz="1200" kern="1200" dirty="0">
                    <a:solidFill>
                      <a:schemeClr val="tx1"/>
                    </a:solidFill>
                    <a:effectLst/>
                    <a:latin typeface="+mn-lt"/>
                    <a:ea typeface="+mn-ea"/>
                    <a:cs typeface="+mn-cs"/>
                  </a:rPr>
                  <a:t> with respect to </a:t>
                </a:r>
                <a:r>
                  <a:rPr lang="en-US" sz="1200" i="1" kern="1200" dirty="0">
                    <a:solidFill>
                      <a:schemeClr val="tx1"/>
                    </a:solidFill>
                    <a:effectLst/>
                    <a:latin typeface="+mn-lt"/>
                    <a:ea typeface="+mn-ea"/>
                    <a:cs typeface="+mn-cs"/>
                  </a:rPr>
                  <a:t>Y</a:t>
                </a:r>
                <a:r>
                  <a:rPr lang="en-US" sz="1200" i="1"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A two-level MNL model is obtained from</a:t>
                </a: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G</a:t>
                </a:r>
                <a:r>
                  <a:rPr lang="en-US" sz="1200" kern="1200" dirty="0">
                    <a:solidFill>
                      <a:schemeClr val="tx1"/>
                    </a:solidFill>
                    <a:effectLst/>
                    <a:latin typeface="+mn-lt"/>
                    <a:ea typeface="+mn-ea"/>
                    <a:cs typeface="+mn-cs"/>
                  </a:rPr>
                  <a:t> function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𝐺(𝑌_(1,) 𝑌_(2, …,  ) 𝑌_𝑛 )= ∑1_(𝑚=1)^𝑀▒〖(∑1_(𝑛𝜖𝑁_𝑚)▒〖𝑌_𝑛^(1/𝜇_𝑛 ) )^(𝜇_𝑚 )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set of alternatives in nest </a:t>
                </a:r>
                <a:r>
                  <a:rPr lang="en-US" sz="1200" i="1" kern="1200" dirty="0">
                    <a:solidFill>
                      <a:schemeClr val="tx1"/>
                    </a:solidFill>
                    <a:effectLst/>
                    <a:latin typeface="+mn-lt"/>
                    <a:ea typeface="+mn-ea"/>
                    <a:cs typeface="+mn-cs"/>
                  </a:rPr>
                  <a:t>m </a:t>
                </a:r>
                <a:r>
                  <a:rPr lang="en-US" sz="1200" kern="1200" dirty="0">
                    <a:solidFill>
                      <a:schemeClr val="tx1"/>
                    </a:solidFill>
                    <a:effectLst/>
                    <a:latin typeface="+mn-lt"/>
                    <a:ea typeface="+mn-ea"/>
                    <a:cs typeface="+mn-cs"/>
                  </a:rPr>
                  <a:t>and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an index of the dissimilarity of alternatives</a:t>
                </a:r>
              </a:p>
              <a:p>
                <a:r>
                  <a:rPr lang="en-US" sz="1200" kern="1200" dirty="0">
                    <a:solidFill>
                      <a:schemeClr val="tx1"/>
                    </a:solidFill>
                    <a:effectLst/>
                    <a:latin typeface="+mn-lt"/>
                    <a:ea typeface="+mn-ea"/>
                    <a:cs typeface="+mn-cs"/>
                  </a:rPr>
                  <a:t>included 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The MNL model is consistent with utility maximization if the conditions, 0 &lt;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1, are satisfied for all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If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=1 for all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the NL collapses to the MNL.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ensure positive </a:t>
                </a:r>
                <a:r>
                  <a:rPr lang="en-US" sz="1200" i="1" kern="1200" dirty="0">
                    <a:solidFill>
                      <a:schemeClr val="tx1"/>
                    </a:solidFill>
                    <a:effectLst/>
                    <a:latin typeface="+mn-lt"/>
                    <a:ea typeface="+mn-ea"/>
                    <a:cs typeface="+mn-cs"/>
                  </a:rPr>
                  <a:t>Y</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the transformation </a:t>
                </a:r>
                <a:r>
                  <a:rPr lang="en-US" sz="1200" i="1" kern="1200" dirty="0">
                    <a:solidFill>
                      <a:schemeClr val="tx1"/>
                    </a:solidFill>
                    <a:effectLst/>
                    <a:latin typeface="+mn-lt"/>
                    <a:ea typeface="+mn-ea"/>
                    <a:cs typeface="+mn-cs"/>
                  </a:rPr>
                  <a:t>Y</a:t>
                </a:r>
                <a:r>
                  <a:rPr lang="en-US" sz="1200" i="1" kern="1200" baseline="-25000" dirty="0">
                    <a:solidFill>
                      <a:schemeClr val="tx1"/>
                    </a:solidFill>
                    <a:effectLst/>
                    <a:latin typeface="+mn-lt"/>
                    <a:ea typeface="+mn-ea"/>
                    <a:cs typeface="+mn-cs"/>
                  </a:rPr>
                  <a:t>i </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exp</a:t>
                </a:r>
                <a:r>
                  <a:rPr lang="en-US" sz="1200" i="1" kern="1200" dirty="0">
                    <a:solidFill>
                      <a:schemeClr val="tx1"/>
                    </a:solidFill>
                    <a:effectLst/>
                    <a:latin typeface="+mn-lt"/>
                    <a:ea typeface="+mn-ea"/>
                    <a:cs typeface="+mn-cs"/>
                  </a:rPr>
                  <a:t> (V</a:t>
                </a:r>
                <a:r>
                  <a:rPr lang="en-US" sz="1200" i="1" kern="1200" baseline="-25000" dirty="0">
                    <a:solidFill>
                      <a:schemeClr val="tx1"/>
                    </a:solidFill>
                    <a:effectLst/>
                    <a:latin typeface="+mn-lt"/>
                    <a:ea typeface="+mn-ea"/>
                    <a:cs typeface="+mn-cs"/>
                  </a:rPr>
                  <a:t>i</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is adopted, where </a:t>
                </a:r>
                <a:r>
                  <a:rPr lang="en-US" sz="1200" i="1" kern="1200" dirty="0">
                    <a:solidFill>
                      <a:schemeClr val="tx1"/>
                    </a:solidFill>
                    <a:effectLst/>
                    <a:latin typeface="+mn-lt"/>
                    <a:ea typeface="+mn-ea"/>
                    <a:cs typeface="+mn-cs"/>
                  </a:rPr>
                  <a:t>V</a:t>
                </a:r>
                <a:r>
                  <a:rPr lang="en-US" sz="1200" i="1"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represents the observable components of the utility for each alternative (</a:t>
                </a:r>
                <a:r>
                  <a:rPr lang="en-US" sz="1200" i="1" kern="1200" dirty="0" err="1">
                    <a:solidFill>
                      <a:schemeClr val="tx1"/>
                    </a:solidFill>
                    <a:effectLst/>
                    <a:latin typeface="+mn-lt"/>
                    <a:ea typeface="+mn-ea"/>
                    <a:cs typeface="+mn-cs"/>
                  </a:rPr>
                  <a:t>U</a:t>
                </a:r>
                <a:r>
                  <a:rPr lang="en-US" sz="1200" i="1" kern="1200" baseline="-25000" dirty="0" err="1">
                    <a:solidFill>
                      <a:schemeClr val="tx1"/>
                    </a:solidFill>
                    <a:effectLst/>
                    <a:latin typeface="+mn-lt"/>
                    <a:ea typeface="+mn-ea"/>
                    <a:cs typeface="+mn-cs"/>
                  </a:rPr>
                  <a:t>i</a:t>
                </a:r>
                <a:r>
                  <a:rPr lang="en-US" sz="1200" i="1" kern="1200" baseline="-250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 V</a:t>
                </a:r>
                <a:r>
                  <a:rPr lang="en-US" sz="1200" i="1" kern="1200" baseline="-25000" dirty="0">
                    <a:solidFill>
                      <a:schemeClr val="tx1"/>
                    </a:solidFill>
                    <a:effectLst/>
                    <a:latin typeface="+mn-lt"/>
                    <a:ea typeface="+mn-ea"/>
                    <a:cs typeface="+mn-cs"/>
                  </a:rPr>
                  <a:t>i</a:t>
                </a:r>
                <a:r>
                  <a:rPr lang="en-US" sz="1200" i="1"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ε</a:t>
                </a:r>
                <a:r>
                  <a:rPr lang="en-US" sz="1200" i="1" kern="1200" baseline="-250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=1, 2, . . ., n).</a:t>
                </a:r>
                <a:r>
                  <a:rPr lang="en-US" sz="1200" kern="1200" dirty="0">
                    <a:solidFill>
                      <a:schemeClr val="tx1"/>
                    </a:solidFill>
                    <a:effectLst/>
                    <a:latin typeface="+mn-lt"/>
                    <a:ea typeface="+mn-ea"/>
                    <a:cs typeface="+mn-cs"/>
                  </a:rPr>
                  <a:t> The probability that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chosen can be written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𝑃_𝑛= 𝑃_(𝑛⁄𝑚) 𝑋 𝑃_𝑚</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𝑃_(𝑛⁄𝑚)=𝑒^(𝑉_𝑛⁄𝜇_𝑚 )/(∑1_(𝑛′𝜖𝑁_𝑚)▒𝑒^(𝑉_𝑛′⁄𝜇_𝑚 )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𝑃_𝑚=𝑒^(𝜇_𝑚 Г_𝑚 )/(∑1_(𝑚′=1)^𝑀▒𝑒^(𝜇_𝑚′⁄Г_𝑚′ )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Г_𝑚=</a:t>
                </a:r>
                <a:r>
                  <a:rPr lang="en-US" sz="1200" kern="1200" dirty="0">
                    <a:solidFill>
                      <a:schemeClr val="tx1"/>
                    </a:solidFill>
                    <a:effectLst/>
                    <a:latin typeface="+mn-lt"/>
                    <a:ea typeface="+mn-ea"/>
                    <a:cs typeface="+mn-cs"/>
                  </a:rPr>
                  <a:t> ln </a:t>
                </a:r>
                <a:r>
                  <a:rPr lang="en-US" sz="1200" i="0" kern="1200">
                    <a:solidFill>
                      <a:schemeClr val="tx1"/>
                    </a:solidFill>
                    <a:effectLst/>
                    <a:latin typeface="+mn-lt"/>
                    <a:ea typeface="+mn-ea"/>
                    <a:cs typeface="+mn-cs"/>
                  </a:rPr>
                  <a:t>∑1_(𝑛′𝜖𝑁_𝑚)▒𝑒^(𝑉_𝑛′⁄𝜇_𝑚 ) </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is the utility associated with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conditional probability of</a:t>
                </a:r>
              </a:p>
              <a:p>
                <a:r>
                  <a:rPr lang="en-US" sz="1200" kern="1200" dirty="0">
                    <a:solidFill>
                      <a:schemeClr val="tx1"/>
                    </a:solidFill>
                    <a:effectLst/>
                    <a:latin typeface="+mn-lt"/>
                    <a:ea typeface="+mn-ea"/>
                    <a:cs typeface="+mn-cs"/>
                  </a:rPr>
                  <a:t>choosing alternative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conditional on choosing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marginal probability of choosing</a:t>
                </a:r>
              </a:p>
              <a:p>
                <a:r>
                  <a:rPr lang="en-US" sz="1200" kern="1200" dirty="0">
                    <a:solidFill>
                      <a:schemeClr val="tx1"/>
                    </a:solidFill>
                    <a:effectLst/>
                    <a:latin typeface="+mn-lt"/>
                    <a:ea typeface="+mn-ea"/>
                    <a:cs typeface="+mn-cs"/>
                  </a:rPr>
                  <a:t>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of which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a member; </a:t>
                </a:r>
                <a:r>
                  <a:rPr lang="en-US" sz="1200" i="1" kern="1200" dirty="0">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set of all alternatives included in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Г</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a:t>
                </a:r>
                <a:r>
                  <a:rPr lang="en-US" sz="1200" kern="1200" dirty="0" err="1">
                    <a:solidFill>
                      <a:schemeClr val="tx1"/>
                    </a:solidFill>
                    <a:effectLst/>
                    <a:latin typeface="+mn-lt"/>
                    <a:ea typeface="+mn-ea"/>
                    <a:cs typeface="+mn-cs"/>
                  </a:rPr>
                  <a:t>logsum</a:t>
                </a:r>
                <a:r>
                  <a:rPr lang="en-US" sz="1200" kern="1200" dirty="0">
                    <a:solidFill>
                      <a:schemeClr val="tx1"/>
                    </a:solidFill>
                    <a:effectLst/>
                    <a:latin typeface="+mn-lt"/>
                    <a:ea typeface="+mn-ea"/>
                    <a:cs typeface="+mn-cs"/>
                  </a:rPr>
                  <a:t> variable of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is the </a:t>
                </a:r>
                <a:r>
                  <a:rPr lang="en-US" sz="1200" kern="1200" dirty="0" err="1">
                    <a:solidFill>
                      <a:schemeClr val="tx1"/>
                    </a:solidFill>
                    <a:effectLst/>
                    <a:latin typeface="+mn-lt"/>
                    <a:ea typeface="+mn-ea"/>
                    <a:cs typeface="+mn-cs"/>
                  </a:rPr>
                  <a:t>logsum</a:t>
                </a:r>
                <a:r>
                  <a:rPr lang="en-US" sz="1200" kern="1200" dirty="0">
                    <a:solidFill>
                      <a:schemeClr val="tx1"/>
                    </a:solidFill>
                    <a:effectLst/>
                    <a:latin typeface="+mn-lt"/>
                    <a:ea typeface="+mn-ea"/>
                    <a:cs typeface="+mn-cs"/>
                  </a:rPr>
                  <a:t> or inclusive value (IV) parameter. Thus, </a:t>
                </a:r>
                <a:r>
                  <a:rPr lang="en-US" sz="1200" i="1" kern="1200" dirty="0" err="1">
                    <a:solidFill>
                      <a:schemeClr val="tx1"/>
                    </a:solidFill>
                    <a:effectLst/>
                    <a:latin typeface="+mn-lt"/>
                    <a:ea typeface="+mn-ea"/>
                    <a:cs typeface="+mn-cs"/>
                  </a:rPr>
                  <a:t>V</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the utility of nest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is equal to </a:t>
                </a:r>
                <a:r>
                  <a:rPr lang="en-US" sz="1200" i="1" kern="1200" dirty="0" err="1">
                    <a:solidFill>
                      <a:schemeClr val="tx1"/>
                    </a:solidFill>
                    <a:effectLst/>
                    <a:latin typeface="+mn-lt"/>
                    <a:ea typeface="+mn-ea"/>
                    <a:cs typeface="+mn-cs"/>
                  </a:rPr>
                  <a:t>μ</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Г</a:t>
                </a:r>
                <a:r>
                  <a:rPr lang="en-US" sz="1200" i="1" kern="1200" baseline="-25000" dirty="0" err="1">
                    <a:solidFill>
                      <a:schemeClr val="tx1"/>
                    </a:solidFill>
                    <a:effectLst/>
                    <a:latin typeface="+mn-lt"/>
                    <a:ea typeface="+mn-ea"/>
                    <a:cs typeface="+mn-cs"/>
                  </a:rPr>
                  <a:t>m</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Maximum likelihood techniques are used to estimate parameters of the MNL model.  The log-likelihood for discrete outcomes is of the form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𝐿=∑1_𝑞▒∑1_𝑖▒𝛿_𝑞𝑖  𝑙𝑛𝑃_𝑞𝑖</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1" kern="1200" dirty="0" err="1">
                    <a:solidFill>
                      <a:schemeClr val="tx1"/>
                    </a:solidFill>
                    <a:effectLst/>
                    <a:latin typeface="+mn-lt"/>
                    <a:ea typeface="+mn-ea"/>
                    <a:cs typeface="+mn-cs"/>
                  </a:rPr>
                  <a:t>δ</a:t>
                </a:r>
                <a:r>
                  <a:rPr lang="en-US" sz="1200" i="1" kern="1200" baseline="-25000" dirty="0" err="1">
                    <a:solidFill>
                      <a:schemeClr val="tx1"/>
                    </a:solidFill>
                    <a:effectLst/>
                    <a:latin typeface="+mn-lt"/>
                    <a:ea typeface="+mn-ea"/>
                    <a:cs typeface="+mn-cs"/>
                  </a:rPr>
                  <a:t>qi</a:t>
                </a:r>
                <a:r>
                  <a:rPr lang="en-US" sz="1200" i="1" kern="1200" baseline="-250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1 if individual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chooses alternative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and 0 otherwise,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qi</a:t>
                </a:r>
                <a:r>
                  <a:rPr lang="en-US" sz="1200" kern="1200" dirty="0">
                    <a:solidFill>
                      <a:schemeClr val="tx1"/>
                    </a:solidFill>
                    <a:effectLst/>
                    <a:latin typeface="+mn-lt"/>
                    <a:ea typeface="+mn-ea"/>
                    <a:cs typeface="+mn-cs"/>
                  </a:rPr>
                  <a:t> is the probability that individual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chooses alternative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BD578AF9-EBE5-4E5F-A031-FDA9299AB2AF}" type="slidenum">
              <a:rPr lang="en-US" smtClean="0"/>
              <a:t>13</a:t>
            </a:fld>
            <a:endParaRPr lang="en-US"/>
          </a:p>
        </p:txBody>
      </p:sp>
    </p:spTree>
    <p:extLst>
      <p:ext uri="{BB962C8B-B14F-4D97-AF65-F5344CB8AC3E}">
        <p14:creationId xmlns:p14="http://schemas.microsoft.com/office/powerpoint/2010/main" val="141650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Independence from Irrelevant Alternatives Property (IIA)</a:t>
            </a:r>
          </a:p>
          <a:p>
            <a:r>
              <a:rPr lang="en-US" sz="1200" kern="1200" dirty="0" smtClean="0">
                <a:solidFill>
                  <a:schemeClr val="tx1"/>
                </a:solidFill>
                <a:effectLst/>
                <a:latin typeface="+mn-lt"/>
                <a:ea typeface="+mn-ea"/>
                <a:cs typeface="+mn-cs"/>
              </a:rPr>
              <a:t>Succinctly stated, the IIA property states that for a specific individual the ratio of the choice probabilities of any two alternatives is entirely unaffected by the systematic utilities of any other alternatives. This property arises from the assumption in the derivation of the logit </a:t>
            </a:r>
            <a:r>
              <a:rPr lang="en-US" sz="1200" u="sng" kern="1200" dirty="0" smtClean="0">
                <a:solidFill>
                  <a:schemeClr val="tx1"/>
                </a:solidFill>
                <a:effectLst/>
                <a:latin typeface="+mn-lt"/>
                <a:ea typeface="+mn-ea"/>
                <a:cs typeface="+mn-cs"/>
                <a:hlinkClick r:id="rId3"/>
              </a:rPr>
              <a:t>model</a:t>
            </a:r>
            <a:r>
              <a:rPr lang="en-US" sz="1200" kern="1200" dirty="0" smtClean="0">
                <a:solidFill>
                  <a:schemeClr val="tx1"/>
                </a:solidFill>
                <a:effectLst/>
                <a:latin typeface="+mn-lt"/>
                <a:ea typeface="+mn-ea"/>
                <a:cs typeface="+mn-cs"/>
              </a:rPr>
              <a:t> that the </a:t>
            </a:r>
            <a:r>
              <a:rPr lang="en-US" sz="1200" u="sng" kern="1200" dirty="0" smtClean="0">
                <a:solidFill>
                  <a:schemeClr val="tx1"/>
                </a:solidFill>
                <a:effectLst/>
                <a:latin typeface="+mn-lt"/>
                <a:ea typeface="+mn-ea"/>
                <a:cs typeface="+mn-cs"/>
                <a:hlinkClick r:id="rId4"/>
              </a:rPr>
              <a:t>error</a:t>
            </a:r>
            <a:r>
              <a:rPr lang="en-US" sz="1200" kern="1200" dirty="0" smtClean="0">
                <a:solidFill>
                  <a:schemeClr val="tx1"/>
                </a:solidFill>
                <a:effectLst/>
                <a:latin typeface="+mn-lt"/>
                <a:ea typeface="+mn-ea"/>
                <a:cs typeface="+mn-cs"/>
              </a:rPr>
              <a:t> terms </a:t>
            </a:r>
            <a:r>
              <a:rPr lang="en-US" sz="1200" kern="1200" dirty="0" smtClean="0">
                <a:solidFill>
                  <a:schemeClr val="tx1"/>
                </a:solidFill>
                <a:effectLst/>
                <a:latin typeface="+mn-lt"/>
                <a:ea typeface="+mn-ea"/>
                <a:cs typeface="+mn-cs"/>
                <a:sym typeface="Symbol" panose="05050102010706020507" pitchFamily="18" charset="2"/>
              </a:rPr>
              <a:t></a:t>
            </a:r>
            <a:r>
              <a:rPr lang="en-US" sz="1200" kern="1200" baseline="-250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across individuals are independent. In other words, it is assumed that un-observed attributes (error terms) of alternatives are independent. In many cases this is an unrealistic assumption, and creates some difficulties. For example, if driver n has an unobserved (error term) preference for public transit, then public transit </a:t>
            </a:r>
            <a:r>
              <a:rPr lang="en-US" sz="1200" u="sng" kern="1200" dirty="0" smtClean="0">
                <a:solidFill>
                  <a:schemeClr val="tx1"/>
                </a:solidFill>
                <a:effectLst/>
                <a:latin typeface="+mn-lt"/>
                <a:ea typeface="+mn-ea"/>
                <a:cs typeface="+mn-cs"/>
                <a:hlinkClick r:id="rId5"/>
              </a:rPr>
              <a:t>mode</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error</a:t>
            </a:r>
            <a:r>
              <a:rPr lang="en-US" sz="1200" kern="1200" dirty="0" smtClean="0">
                <a:solidFill>
                  <a:schemeClr val="tx1"/>
                </a:solidFill>
                <a:effectLst/>
                <a:latin typeface="+mn-lt"/>
                <a:ea typeface="+mn-ea"/>
                <a:cs typeface="+mn-cs"/>
              </a:rPr>
              <a:t> terms will not be independent. </a:t>
            </a:r>
          </a:p>
          <a:p>
            <a:r>
              <a:rPr lang="en-US" sz="1200" kern="1200" dirty="0" smtClean="0">
                <a:solidFill>
                  <a:schemeClr val="tx1"/>
                </a:solidFill>
                <a:effectLst/>
                <a:latin typeface="+mn-lt"/>
                <a:ea typeface="+mn-ea"/>
                <a:cs typeface="+mn-cs"/>
              </a:rPr>
              <a:t>Another way to express IIA is that the ratio of choice probabilities of any two alternatives for a specific individual is entirely unaffected by the systematic utilities of any other alternatives. </a:t>
            </a:r>
          </a:p>
          <a:p>
            <a:r>
              <a:rPr lang="en-US" sz="1200" kern="1200" dirty="0" smtClean="0">
                <a:solidFill>
                  <a:schemeClr val="tx1"/>
                </a:solidFill>
                <a:effectLst/>
                <a:latin typeface="+mn-lt"/>
                <a:ea typeface="+mn-ea"/>
                <a:cs typeface="+mn-cs"/>
              </a:rPr>
              <a:t>Note that the ratio of probabilities of modes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and j for individual n are unaffected by ‘irrelevant’ alternatives in C</a:t>
            </a:r>
            <a:r>
              <a:rPr lang="en-US" sz="1200" kern="1200" baseline="-250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578AF9-EBE5-4E5F-A031-FDA9299AB2AF}" type="slidenum">
              <a:rPr lang="en-US" smtClean="0"/>
              <a:t>14</a:t>
            </a:fld>
            <a:endParaRPr lang="en-US"/>
          </a:p>
        </p:txBody>
      </p:sp>
    </p:spTree>
    <p:extLst>
      <p:ext uri="{BB962C8B-B14F-4D97-AF65-F5344CB8AC3E}">
        <p14:creationId xmlns:p14="http://schemas.microsoft.com/office/powerpoint/2010/main" val="144239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194800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94238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C50E81-9A86-450F-9735-C064BE2C6DD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35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351997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C50E81-9A86-450F-9735-C064BE2C6DD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7512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281104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260287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294846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278092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78B1-4F6D-49CD-8EAB-CBD34CD651C6}"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303568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385067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378B1-4F6D-49CD-8EAB-CBD34CD651C6}" type="datetimeFigureOut">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128865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378B1-4F6D-49CD-8EAB-CBD34CD651C6}" type="datetimeFigureOut">
              <a:rPr lang="en-US" smtClean="0"/>
              <a:t>5/21/2015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114027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78B1-4F6D-49CD-8EAB-CBD34CD651C6}" type="datetimeFigureOut">
              <a:rPr lang="en-US" smtClean="0"/>
              <a:t>5/21/2015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250863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34115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378B1-4F6D-49CD-8EAB-CBD34CD651C6}"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C50E81-9A86-450F-9735-C064BE2C6DDF}" type="slidenum">
              <a:rPr lang="en-US" smtClean="0"/>
              <a:t>‹#›</a:t>
            </a:fld>
            <a:endParaRPr lang="en-US"/>
          </a:p>
        </p:txBody>
      </p:sp>
    </p:spTree>
    <p:extLst>
      <p:ext uri="{BB962C8B-B14F-4D97-AF65-F5344CB8AC3E}">
        <p14:creationId xmlns:p14="http://schemas.microsoft.com/office/powerpoint/2010/main" val="16996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378B1-4F6D-49CD-8EAB-CBD34CD651C6}" type="datetimeFigureOut">
              <a:rPr lang="en-US" smtClean="0"/>
              <a:t>5/21/2015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C50E81-9A86-450F-9735-C064BE2C6DDF}" type="slidenum">
              <a:rPr lang="en-US" smtClean="0"/>
              <a:t>‹#›</a:t>
            </a:fld>
            <a:endParaRPr lang="en-US"/>
          </a:p>
        </p:txBody>
      </p:sp>
    </p:spTree>
    <p:extLst>
      <p:ext uri="{BB962C8B-B14F-4D97-AF65-F5344CB8AC3E}">
        <p14:creationId xmlns:p14="http://schemas.microsoft.com/office/powerpoint/2010/main" val="3861262950"/>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4152"/>
            <a:ext cx="8915399" cy="2262781"/>
          </a:xfrm>
        </p:spPr>
        <p:txBody>
          <a:bodyPr/>
          <a:lstStyle/>
          <a:p>
            <a:r>
              <a:rPr lang="en-US" dirty="0" smtClean="0"/>
              <a:t>Demand Analysis of Beer Consumption in the U.S.</a:t>
            </a:r>
            <a:endParaRPr lang="en-US" dirty="0"/>
          </a:p>
        </p:txBody>
      </p:sp>
      <p:sp>
        <p:nvSpPr>
          <p:cNvPr id="3" name="Subtitle 2"/>
          <p:cNvSpPr>
            <a:spLocks noGrp="1"/>
          </p:cNvSpPr>
          <p:nvPr>
            <p:ph type="subTitle" idx="1"/>
          </p:nvPr>
        </p:nvSpPr>
        <p:spPr>
          <a:xfrm>
            <a:off x="2589213" y="4197519"/>
            <a:ext cx="8915399" cy="1706144"/>
          </a:xfrm>
        </p:spPr>
        <p:txBody>
          <a:bodyPr>
            <a:normAutofit/>
          </a:bodyPr>
          <a:lstStyle/>
          <a:p>
            <a:pPr algn="ctr"/>
            <a:r>
              <a:rPr lang="en-US" sz="2800" dirty="0" smtClean="0"/>
              <a:t>Olga Murova</a:t>
            </a:r>
          </a:p>
          <a:p>
            <a:pPr algn="ctr"/>
            <a:r>
              <a:rPr lang="en-US" sz="2800" dirty="0" smtClean="0"/>
              <a:t>Benaissa Chidmi</a:t>
            </a:r>
          </a:p>
          <a:p>
            <a:pPr algn="ctr"/>
            <a:r>
              <a:rPr lang="en-US" sz="2800" dirty="0" smtClean="0"/>
              <a:t>Texas Tech University</a:t>
            </a:r>
          </a:p>
          <a:p>
            <a:endParaRPr lang="en-US" dirty="0"/>
          </a:p>
        </p:txBody>
      </p:sp>
    </p:spTree>
    <p:extLst>
      <p:ext uri="{BB962C8B-B14F-4D97-AF65-F5344CB8AC3E}">
        <p14:creationId xmlns:p14="http://schemas.microsoft.com/office/powerpoint/2010/main" val="1809804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a:t>statistics for variable </a:t>
            </a:r>
            <a:r>
              <a:rPr lang="en-US" dirty="0" smtClean="0"/>
              <a:t>occupation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3754881"/>
              </p:ext>
            </p:extLst>
          </p:nvPr>
        </p:nvGraphicFramePr>
        <p:xfrm>
          <a:off x="2302138" y="2133600"/>
          <a:ext cx="7836070" cy="3778251"/>
        </p:xfrm>
        <a:graphic>
          <a:graphicData uri="http://schemas.openxmlformats.org/drawingml/2006/table">
            <a:tbl>
              <a:tblPr/>
              <a:tblGrid>
                <a:gridCol w="3065928"/>
                <a:gridCol w="1290918"/>
                <a:gridCol w="1247887"/>
                <a:gridCol w="1194098"/>
                <a:gridCol w="1037239"/>
              </a:tblGrid>
              <a:tr h="256287">
                <a:tc gridSpan="5">
                  <a:txBody>
                    <a:bodyPr/>
                    <a:lstStyle/>
                    <a:p>
                      <a:pPr fontAlgn="t"/>
                      <a:r>
                        <a:rPr lang="en-US" sz="1200" b="0" i="0" dirty="0">
                          <a:solidFill>
                            <a:srgbClr val="000000"/>
                          </a:solidFill>
                          <a:effectLst/>
                          <a:latin typeface="Arial" panose="020B0604020202020204" pitchFamily="34" charset="0"/>
                        </a:rPr>
                        <a:t>occupation</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46520">
                <a:tc>
                  <a:txBody>
                    <a:bodyPr/>
                    <a:lstStyle/>
                    <a:p>
                      <a:pPr fontAlgn="t"/>
                      <a:r>
                        <a:rPr lang="en-US" sz="1200" b="0" i="0">
                          <a:solidFill>
                            <a:srgbClr val="000000"/>
                          </a:solidFill>
                          <a:effectLst/>
                          <a:latin typeface="Arial" panose="020B0604020202020204" pitchFamily="34" charset="0"/>
                        </a:rPr>
                        <a:t>occupation</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Frequency</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Percent</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Cumulative</a:t>
                      </a:r>
                      <a:br>
                        <a:rPr lang="en-US" sz="1200" b="0" i="0">
                          <a:solidFill>
                            <a:srgbClr val="000000"/>
                          </a:solidFill>
                          <a:effectLst/>
                          <a:latin typeface="Arial" panose="020B0604020202020204" pitchFamily="34" charset="0"/>
                        </a:rPr>
                      </a:br>
                      <a:r>
                        <a:rPr lang="en-US" sz="1200" b="0" i="0">
                          <a:solidFill>
                            <a:srgbClr val="000000"/>
                          </a:solidFill>
                          <a:effectLst/>
                          <a:latin typeface="Arial" panose="020B0604020202020204" pitchFamily="34" charset="0"/>
                        </a:rPr>
                        <a:t>Frequency</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Cumulative</a:t>
                      </a:r>
                      <a:br>
                        <a:rPr lang="en-US" sz="1200" b="0" i="0">
                          <a:solidFill>
                            <a:srgbClr val="000000"/>
                          </a:solidFill>
                          <a:effectLst/>
                          <a:latin typeface="Arial" panose="020B0604020202020204" pitchFamily="34" charset="0"/>
                        </a:rPr>
                      </a:br>
                      <a:r>
                        <a:rPr lang="en-US" sz="1200" b="0" i="0">
                          <a:solidFill>
                            <a:srgbClr val="000000"/>
                          </a:solidFill>
                          <a:effectLst/>
                          <a:latin typeface="Arial" panose="020B0604020202020204" pitchFamily="34" charset="0"/>
                        </a:rPr>
                        <a:t>Percent</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1 (Professional or</a:t>
                      </a:r>
                      <a:r>
                        <a:rPr lang="en-US" sz="1200" b="0" i="0" baseline="0" dirty="0" smtClean="0">
                          <a:solidFill>
                            <a:srgbClr val="000000"/>
                          </a:solidFill>
                          <a:effectLst/>
                          <a:latin typeface="Arial" panose="020B0604020202020204" pitchFamily="34" charset="0"/>
                        </a:rPr>
                        <a:t> technical)</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1638</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9.96</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1638</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9.96</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2 (Manager or administrator)</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2027</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12.32</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3665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22.28</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3 (Sales)</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280</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1.70</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3945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23.99</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4 (Clerical)</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1035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6.29</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4980</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30.28</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5 (Craftsman)</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1586</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9.64</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6566</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39.92</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6 (Machine</a:t>
                      </a:r>
                      <a:r>
                        <a:rPr lang="en-US" sz="1200" b="0" i="0" baseline="0" dirty="0" smtClean="0">
                          <a:solidFill>
                            <a:srgbClr val="000000"/>
                          </a:solidFill>
                          <a:effectLst/>
                          <a:latin typeface="Arial" panose="020B0604020202020204" pitchFamily="34" charset="0"/>
                        </a:rPr>
                        <a:t> operator)</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1461</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8.88</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8027</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48.81</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7 (Laborer)</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533</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3.24</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8560</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52.05</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8 (Cleaning, food, health service</a:t>
                      </a:r>
                      <a:r>
                        <a:rPr lang="en-US" sz="1200" b="0" i="0" baseline="0" dirty="0" smtClean="0">
                          <a:solidFill>
                            <a:srgbClr val="000000"/>
                          </a:solidFill>
                          <a:effectLst/>
                          <a:latin typeface="Arial" panose="020B0604020202020204" pitchFamily="34" charset="0"/>
                        </a:rPr>
                        <a:t> worker)</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825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5.02</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9385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57.06</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9 (Private household worker)</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3288</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19.99</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12673</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77.05</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10 (Retired)</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905</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5.50</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13578</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82.56</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a:txBody>
                    <a:bodyPr/>
                    <a:lstStyle/>
                    <a:p>
                      <a:pPr fontAlgn="t"/>
                      <a:r>
                        <a:rPr lang="en-US" sz="1200" b="0" i="0" dirty="0" smtClean="0">
                          <a:solidFill>
                            <a:srgbClr val="000000"/>
                          </a:solidFill>
                          <a:effectLst/>
                          <a:latin typeface="Arial" panose="020B0604020202020204" pitchFamily="34" charset="0"/>
                        </a:rPr>
                        <a:t>11 (No such head of household)</a:t>
                      </a:r>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2869</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17.44</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16447</a:t>
                      </a:r>
                    </a:p>
                  </a:txBody>
                  <a:tcPr marL="33027" marR="33027" marT="33027" marB="330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100.00</a:t>
                      </a: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56287">
                <a:tc gridSpan="5">
                  <a:txBody>
                    <a:bodyPr/>
                    <a:lstStyle/>
                    <a:p>
                      <a:pPr fontAlgn="t"/>
                      <a:endParaRPr lang="en-US" sz="1200" b="0" i="0" dirty="0">
                        <a:solidFill>
                          <a:srgbClr val="000000"/>
                        </a:solidFill>
                        <a:effectLst/>
                        <a:latin typeface="Arial" panose="020B0604020202020204" pitchFamily="34" charset="0"/>
                      </a:endParaRPr>
                    </a:p>
                  </a:txBody>
                  <a:tcPr marL="33027" marR="33027" marT="33027" marB="330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272355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2589212" y="1464907"/>
            <a:ext cx="8915400" cy="5533052"/>
          </a:xfrm>
        </p:spPr>
        <p:txBody>
          <a:bodyPr/>
          <a:lstStyle/>
          <a:p>
            <a:r>
              <a:rPr lang="en-US" dirty="0" smtClean="0"/>
              <a:t>Response profile, where the probability that of domestic = 1 is being modeled, shows:</a:t>
            </a:r>
          </a:p>
          <a:p>
            <a:pPr lvl="1"/>
            <a:r>
              <a:rPr lang="en-US" dirty="0" smtClean="0"/>
              <a:t>Domestic beer frequency  - 15274</a:t>
            </a:r>
          </a:p>
          <a:p>
            <a:pPr lvl="1"/>
            <a:r>
              <a:rPr lang="en-US" dirty="0"/>
              <a:t>I</a:t>
            </a:r>
            <a:r>
              <a:rPr lang="en-US" dirty="0" smtClean="0"/>
              <a:t>mported - 1173</a:t>
            </a:r>
          </a:p>
          <a:p>
            <a:r>
              <a:rPr lang="en-US" dirty="0" smtClean="0"/>
              <a:t>Three test that assess fit of the model show that model is statistically significant</a:t>
            </a:r>
          </a:p>
          <a:p>
            <a:r>
              <a:rPr lang="en-US" dirty="0" smtClean="0"/>
              <a:t>Highly </a:t>
            </a:r>
            <a:r>
              <a:rPr lang="en-US" dirty="0" smtClean="0"/>
              <a:t>statistically significant variables – household income, amount of purchase, education and occupation</a:t>
            </a:r>
          </a:p>
          <a:p>
            <a:r>
              <a:rPr lang="en-US" dirty="0" smtClean="0"/>
              <a:t>Variable – age is significant at </a:t>
            </a:r>
            <a:r>
              <a:rPr lang="el-GR" dirty="0" smtClean="0"/>
              <a:t>α</a:t>
            </a:r>
            <a:r>
              <a:rPr lang="en-US" dirty="0" smtClean="0"/>
              <a:t> = 10%</a:t>
            </a:r>
          </a:p>
          <a:p>
            <a:r>
              <a:rPr lang="en-US" dirty="0" smtClean="0"/>
              <a:t>Variable residence is not statistically significant in this model</a:t>
            </a:r>
          </a:p>
          <a:p>
            <a:pPr marL="0" indent="0">
              <a:buNone/>
            </a:pPr>
            <a:endParaRPr lang="en-US" dirty="0"/>
          </a:p>
        </p:txBody>
      </p:sp>
    </p:spTree>
    <p:extLst>
      <p:ext uri="{BB962C8B-B14F-4D97-AF65-F5344CB8AC3E}">
        <p14:creationId xmlns:p14="http://schemas.microsoft.com/office/powerpoint/2010/main" val="815840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2596"/>
            <a:ext cx="8911687" cy="737118"/>
          </a:xfrm>
        </p:spPr>
        <p:txBody>
          <a:bodyPr>
            <a:normAutofit/>
          </a:bodyPr>
          <a:lstStyle/>
          <a:p>
            <a:r>
              <a:rPr lang="en-US" dirty="0" smtClean="0"/>
              <a:t>Results of logistic regression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9567344"/>
              </p:ext>
            </p:extLst>
          </p:nvPr>
        </p:nvGraphicFramePr>
        <p:xfrm>
          <a:off x="1912774" y="860619"/>
          <a:ext cx="9909879" cy="5903340"/>
        </p:xfrm>
        <a:graphic>
          <a:graphicData uri="http://schemas.openxmlformats.org/drawingml/2006/table">
            <a:tbl>
              <a:tblPr/>
              <a:tblGrid>
                <a:gridCol w="1415697"/>
                <a:gridCol w="1415697"/>
                <a:gridCol w="1415697"/>
                <a:gridCol w="1415697"/>
                <a:gridCol w="1415697"/>
                <a:gridCol w="1415697"/>
                <a:gridCol w="1415697"/>
              </a:tblGrid>
              <a:tr h="148790">
                <a:tc gridSpan="7">
                  <a:txBody>
                    <a:bodyPr/>
                    <a:lstStyle/>
                    <a:p>
                      <a:pPr fontAlgn="t"/>
                      <a:r>
                        <a:rPr lang="en-US" sz="700" b="0" i="0" dirty="0">
                          <a:solidFill>
                            <a:srgbClr val="000000"/>
                          </a:solidFill>
                          <a:effectLst/>
                          <a:latin typeface="Arial" panose="020B0604020202020204" pitchFamily="34" charset="0"/>
                        </a:rPr>
                        <a:t>Analysis of Maximum Likelihood Estimates</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9232">
                <a:tc>
                  <a:txBody>
                    <a:bodyPr/>
                    <a:lstStyle/>
                    <a:p>
                      <a:pPr fontAlgn="t"/>
                      <a:r>
                        <a:rPr lang="en-US" sz="700" b="0" i="0">
                          <a:solidFill>
                            <a:srgbClr val="000000"/>
                          </a:solidFill>
                          <a:effectLst/>
                          <a:latin typeface="Arial" panose="020B0604020202020204" pitchFamily="34" charset="0"/>
                        </a:rPr>
                        <a:t>Parameter</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rgbClr val="000000"/>
                          </a:solidFill>
                          <a:effectLst/>
                          <a:latin typeface="Arial" panose="020B0604020202020204" pitchFamily="34" charset="0"/>
                        </a:rPr>
                        <a:t> </a:t>
                      </a:r>
                      <a:r>
                        <a:rPr lang="en-US" sz="700" b="0" i="0" dirty="0" smtClean="0">
                          <a:solidFill>
                            <a:srgbClr val="000000"/>
                          </a:solidFill>
                          <a:effectLst/>
                          <a:latin typeface="Arial" panose="020B0604020202020204" pitchFamily="34" charset="0"/>
                        </a:rPr>
                        <a:t>Categories</a:t>
                      </a:r>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DF</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Estimate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Standard</a:t>
                      </a:r>
                      <a:br>
                        <a:rPr lang="en-US" sz="700" b="0" i="0">
                          <a:solidFill>
                            <a:srgbClr val="000000"/>
                          </a:solidFill>
                          <a:effectLst/>
                          <a:latin typeface="Arial" panose="020B0604020202020204" pitchFamily="34" charset="0"/>
                        </a:rPr>
                      </a:br>
                      <a:r>
                        <a:rPr lang="en-US" sz="700" b="0" i="0">
                          <a:solidFill>
                            <a:srgbClr val="000000"/>
                          </a:solidFill>
                          <a:effectLst/>
                          <a:latin typeface="Arial" panose="020B0604020202020204" pitchFamily="34" charset="0"/>
                        </a:rPr>
                        <a:t>Error</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Wald</a:t>
                      </a:r>
                      <a:br>
                        <a:rPr lang="en-US" sz="700" b="0" i="0">
                          <a:solidFill>
                            <a:srgbClr val="000000"/>
                          </a:solidFill>
                          <a:effectLst/>
                          <a:latin typeface="Arial" panose="020B0604020202020204" pitchFamily="34" charset="0"/>
                        </a:rPr>
                      </a:br>
                      <a:r>
                        <a:rPr lang="en-US" sz="700" b="0" i="0">
                          <a:solidFill>
                            <a:srgbClr val="000000"/>
                          </a:solidFill>
                          <a:effectLst/>
                          <a:latin typeface="Arial" panose="020B0604020202020204" pitchFamily="34" charset="0"/>
                        </a:rPr>
                        <a:t>Chi-Square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err="1">
                          <a:solidFill>
                            <a:srgbClr val="000000"/>
                          </a:solidFill>
                          <a:effectLst/>
                          <a:latin typeface="Arial" panose="020B0604020202020204" pitchFamily="34" charset="0"/>
                        </a:rPr>
                        <a:t>Pr</a:t>
                      </a:r>
                      <a:r>
                        <a:rPr lang="en-US" sz="700" b="0" i="0" dirty="0">
                          <a:solidFill>
                            <a:srgbClr val="000000"/>
                          </a:solidFill>
                          <a:effectLst/>
                          <a:latin typeface="Arial" panose="020B0604020202020204" pitchFamily="34" charset="0"/>
                        </a:rPr>
                        <a:t> &gt; </a:t>
                      </a:r>
                      <a:r>
                        <a:rPr lang="en-US" sz="700" b="0" i="0" dirty="0" err="1">
                          <a:solidFill>
                            <a:srgbClr val="000000"/>
                          </a:solidFill>
                          <a:effectLst/>
                          <a:latin typeface="Arial" panose="020B0604020202020204" pitchFamily="34" charset="0"/>
                        </a:rPr>
                        <a:t>ChiSq</a:t>
                      </a:r>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Intercept</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 </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2.0270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0.1575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165.7375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err="1">
                          <a:solidFill>
                            <a:schemeClr val="accent1"/>
                          </a:solidFill>
                          <a:effectLst/>
                          <a:latin typeface="Arial" panose="020B0604020202020204" pitchFamily="34" charset="0"/>
                        </a:rPr>
                        <a:t>Hhincome</a:t>
                      </a:r>
                      <a:endParaRPr lang="en-US" sz="700" b="0" i="0" dirty="0">
                        <a:solidFill>
                          <a:schemeClr val="accent1"/>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0.9110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0.2634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11.9617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0.0005</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0.3400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0.2133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2.5402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0.1110</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-0.0895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0.2094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0.1827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0.6690</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0.2714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0.1389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3.8191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0.0507</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err="1">
                          <a:solidFill>
                            <a:schemeClr val="accent1"/>
                          </a:solidFill>
                          <a:effectLst/>
                          <a:latin typeface="Arial" panose="020B0604020202020204" pitchFamily="34" charset="0"/>
                        </a:rPr>
                        <a:t>Hhincome</a:t>
                      </a:r>
                      <a:endParaRPr lang="en-US" sz="700" b="0" i="0" dirty="0">
                        <a:solidFill>
                          <a:schemeClr val="accent1"/>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0.9917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0.1996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24.6741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err="1">
                          <a:solidFill>
                            <a:schemeClr val="accent1"/>
                          </a:solidFill>
                          <a:effectLst/>
                          <a:latin typeface="Arial" panose="020B0604020202020204" pitchFamily="34" charset="0"/>
                        </a:rPr>
                        <a:t>Hhincome</a:t>
                      </a:r>
                      <a:endParaRPr lang="en-US" sz="700" b="0" i="0" dirty="0">
                        <a:solidFill>
                          <a:schemeClr val="accent1"/>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rgbClr val="000000"/>
                          </a:solidFill>
                          <a:effectLst/>
                          <a:latin typeface="Arial" panose="020B0604020202020204" pitchFamily="34" charset="0"/>
                        </a:rPr>
                        <a:t>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0.5891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0.1495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15.5162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err="1">
                          <a:solidFill>
                            <a:schemeClr val="accent1"/>
                          </a:solidFill>
                          <a:effectLst/>
                          <a:latin typeface="Arial" panose="020B0604020202020204" pitchFamily="34" charset="0"/>
                        </a:rPr>
                        <a:t>Hhincome</a:t>
                      </a:r>
                      <a:endParaRPr lang="en-US" sz="700" b="0" i="0" dirty="0">
                        <a:solidFill>
                          <a:schemeClr val="accent1"/>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0.7856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0.1322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35.2979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err="1">
                          <a:solidFill>
                            <a:schemeClr val="accent1"/>
                          </a:solidFill>
                          <a:effectLst/>
                          <a:latin typeface="Arial" panose="020B0604020202020204" pitchFamily="34" charset="0"/>
                        </a:rPr>
                        <a:t>Hhincome</a:t>
                      </a:r>
                      <a:endParaRPr lang="en-US" sz="700" b="0" i="0" dirty="0">
                        <a:solidFill>
                          <a:schemeClr val="accent1"/>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0.8626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0.1747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24.3793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0.1750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0.1175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2.2186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0.1364</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0.2052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0.1331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2.3786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0.1230</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Hhincome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0.0839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0.1033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0.6597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0.4167</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residence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-0.1688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0.1067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2.5049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rgbClr val="000000"/>
                          </a:solidFill>
                          <a:effectLst/>
                          <a:latin typeface="Arial" panose="020B0604020202020204" pitchFamily="34" charset="0"/>
                        </a:rPr>
                        <a:t>0.1135</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DOLLARS</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 </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0.0244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0.00582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17.5246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12.5426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267.5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0.0022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0.9626</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1.4074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0.5519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6.5044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0.0108</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0.9861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0.4434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4.9457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0.0262</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0.8575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0.4358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3.8721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0.0491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0.9255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0.4368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4.4892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0.0341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age</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1.0700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0.4341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6.0766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0.0137</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0">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700" b="0" i="0" dirty="0">
                        <a:solidFill>
                          <a:srgbClr val="000000"/>
                        </a:solidFill>
                        <a:effectLst/>
                        <a:latin typeface="Arial" panose="020B0604020202020204" pitchFamily="34" charset="0"/>
                      </a:endParaRP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65391">
                <a:tc>
                  <a:txBody>
                    <a:bodyPr/>
                    <a:lstStyle/>
                    <a:p>
                      <a:pPr fontAlgn="t"/>
                      <a:r>
                        <a:rPr lang="en-US" sz="700" b="0" i="0">
                          <a:solidFill>
                            <a:srgbClr val="000000"/>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10.7538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265.0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0.0016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0.9676</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-0.0171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0.4979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0.0012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0.9726</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-0.7662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0.4063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3.5568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0.0593</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-0.3220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0.4064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0.6275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0.4283</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-0.3659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0.4069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0.8085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0.3686</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-1.1711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0.4041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8.3972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0.0038</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education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-0.9341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0.4176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5.0023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0.0253</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-0.7919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0.1943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16.6062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-0.1705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0.2021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0.7119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0.3988</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0.1374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0.3238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0.1800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rgbClr val="000000"/>
                          </a:solidFill>
                          <a:effectLst/>
                          <a:latin typeface="Arial" panose="020B0604020202020204" pitchFamily="34" charset="0"/>
                        </a:rPr>
                        <a:t>0.6714</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-0.2936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0.2190</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1.7972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0.1800</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-0.0626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0.2112</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0.0879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0.7669</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6</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-0.2474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0.2123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1.3589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0.2437</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dirty="0">
                          <a:solidFill>
                            <a:schemeClr val="accent1"/>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7</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-1.0041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0.2243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20.0424</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dirty="0">
                          <a:solidFill>
                            <a:schemeClr val="accent1"/>
                          </a:solidFill>
                          <a:effectLst/>
                          <a:latin typeface="Arial" panose="020B0604020202020204" pitchFamily="34" charset="0"/>
                        </a:rPr>
                        <a:t>&lt;.0001</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8</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-0.0855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0.2393</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0.1275</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700" b="0" i="0">
                          <a:solidFill>
                            <a:srgbClr val="000000"/>
                          </a:solidFill>
                          <a:effectLst/>
                          <a:latin typeface="Arial" panose="020B0604020202020204" pitchFamily="34" charset="0"/>
                        </a:rPr>
                        <a:t>0.7210</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148790">
                <a:tc>
                  <a:txBody>
                    <a:bodyPr/>
                    <a:lstStyle/>
                    <a:p>
                      <a:pPr fontAlgn="t"/>
                      <a:r>
                        <a:rPr lang="en-US" sz="700" b="0" i="0">
                          <a:solidFill>
                            <a:srgbClr val="000000"/>
                          </a:solidFill>
                          <a:effectLst/>
                          <a:latin typeface="Arial" panose="020B0604020202020204" pitchFamily="34" charset="0"/>
                        </a:rPr>
                        <a:t>occupation</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a:solidFill>
                            <a:srgbClr val="000000"/>
                          </a:solidFill>
                          <a:effectLst/>
                          <a:latin typeface="Arial" panose="020B0604020202020204" pitchFamily="34" charset="0"/>
                        </a:rPr>
                        <a:t>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a:solidFill>
                            <a:srgbClr val="000000"/>
                          </a:solidFill>
                          <a:effectLst/>
                          <a:latin typeface="Arial" panose="020B0604020202020204" pitchFamily="34" charset="0"/>
                        </a:rPr>
                        <a:t>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a:solidFill>
                            <a:srgbClr val="000000"/>
                          </a:solidFill>
                          <a:effectLst/>
                          <a:latin typeface="Arial" panose="020B0604020202020204" pitchFamily="34" charset="0"/>
                        </a:rPr>
                        <a:t>0.0631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a:solidFill>
                            <a:srgbClr val="000000"/>
                          </a:solidFill>
                          <a:effectLst/>
                          <a:latin typeface="Arial" panose="020B0604020202020204" pitchFamily="34" charset="0"/>
                        </a:rPr>
                        <a:t>0.1939</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a:solidFill>
                            <a:srgbClr val="000000"/>
                          </a:solidFill>
                          <a:effectLst/>
                          <a:latin typeface="Arial" panose="020B0604020202020204" pitchFamily="34" charset="0"/>
                        </a:rPr>
                        <a:t>0.1061</a:t>
                      </a:r>
                    </a:p>
                  </a:txBody>
                  <a:tcPr marL="18577" marR="18577" marT="18577" marB="18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700" b="0" i="0" dirty="0">
                          <a:solidFill>
                            <a:srgbClr val="000000"/>
                          </a:solidFill>
                          <a:effectLst/>
                          <a:latin typeface="Arial" panose="020B0604020202020204" pitchFamily="34" charset="0"/>
                        </a:rPr>
                        <a:t>0.7447</a:t>
                      </a:r>
                    </a:p>
                  </a:txBody>
                  <a:tcPr marL="18577" marR="18577" marT="18577" marB="18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r>
            </a:tbl>
          </a:graphicData>
        </a:graphic>
      </p:graphicFrame>
    </p:spTree>
    <p:extLst>
      <p:ext uri="{BB962C8B-B14F-4D97-AF65-F5344CB8AC3E}">
        <p14:creationId xmlns:p14="http://schemas.microsoft.com/office/powerpoint/2010/main" val="313138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7415"/>
          </a:xfrm>
        </p:spPr>
        <p:txBody>
          <a:bodyPr/>
          <a:lstStyle/>
          <a:p>
            <a:r>
              <a:rPr lang="en-US" dirty="0" smtClean="0"/>
              <a:t>Nested MNL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6527" y="1441525"/>
                <a:ext cx="9800217" cy="5249731"/>
              </a:xfrm>
            </p:spPr>
            <p:txBody>
              <a:bodyPr>
                <a:normAutofit/>
              </a:bodyPr>
              <a:lstStyle/>
              <a:p>
                <a:pPr marL="0" indent="0">
                  <a:buNone/>
                </a:pPr>
                <a:r>
                  <a:rPr lang="en-US" dirty="0">
                    <a:solidFill>
                      <a:schemeClr val="tx1"/>
                    </a:solidFill>
                  </a:rPr>
                  <a:t>McFadden’s MNL model is a special case of the generalized extreme value (GEV) model consistent with utility maximization (McFadden, 1978 and 1981). </a:t>
                </a:r>
                <a:endParaRPr lang="en-US" dirty="0" smtClean="0">
                  <a:solidFill>
                    <a:schemeClr val="tx1"/>
                  </a:solidFill>
                </a:endParaRPr>
              </a:p>
              <a:p>
                <a:pPr marL="0" indent="0">
                  <a:buNone/>
                </a:pPr>
                <a:r>
                  <a:rPr lang="en-US" dirty="0" smtClean="0">
                    <a:solidFill>
                      <a:schemeClr val="tx1"/>
                    </a:solidFill>
                  </a:rPr>
                  <a:t>A </a:t>
                </a:r>
                <a:r>
                  <a:rPr lang="en-US" dirty="0">
                    <a:solidFill>
                      <a:schemeClr val="tx1"/>
                    </a:solidFill>
                  </a:rPr>
                  <a:t>GEV model can be derived from any function, G (Y</a:t>
                </a:r>
                <a:r>
                  <a:rPr lang="en-US" baseline="-25000" dirty="0">
                    <a:solidFill>
                      <a:schemeClr val="tx1"/>
                    </a:solidFill>
                  </a:rPr>
                  <a:t>1</a:t>
                </a:r>
                <a:r>
                  <a:rPr lang="en-US" dirty="0">
                    <a:solidFill>
                      <a:schemeClr val="tx1"/>
                    </a:solidFill>
                  </a:rPr>
                  <a:t>,Y</a:t>
                </a:r>
                <a:r>
                  <a:rPr lang="en-US" baseline="-25000" dirty="0">
                    <a:solidFill>
                      <a:schemeClr val="tx1"/>
                    </a:solidFill>
                  </a:rPr>
                  <a:t>2</a:t>
                </a:r>
                <a:r>
                  <a:rPr lang="en-US" dirty="0">
                    <a:solidFill>
                      <a:schemeClr val="tx1"/>
                    </a:solidFill>
                  </a:rPr>
                  <a:t>, . . .,</a:t>
                </a:r>
                <a:r>
                  <a:rPr lang="en-US" dirty="0" err="1">
                    <a:solidFill>
                      <a:schemeClr val="tx1"/>
                    </a:solidFill>
                  </a:rPr>
                  <a:t>Y</a:t>
                </a:r>
                <a:r>
                  <a:rPr lang="en-US" baseline="-25000" dirty="0" err="1">
                    <a:solidFill>
                      <a:schemeClr val="tx1"/>
                    </a:solidFill>
                  </a:rPr>
                  <a:t>n</a:t>
                </a:r>
                <a:r>
                  <a:rPr lang="en-US" dirty="0">
                    <a:solidFill>
                      <a:schemeClr val="tx1"/>
                    </a:solidFill>
                  </a:rPr>
                  <a:t>), Y</a:t>
                </a:r>
                <a:r>
                  <a:rPr lang="en-US" baseline="-25000" dirty="0">
                    <a:solidFill>
                      <a:schemeClr val="tx1"/>
                    </a:solidFill>
                  </a:rPr>
                  <a:t>1</a:t>
                </a:r>
                <a:r>
                  <a:rPr lang="en-US" dirty="0">
                    <a:solidFill>
                      <a:schemeClr val="tx1"/>
                    </a:solidFill>
                  </a:rPr>
                  <a:t>, Y</a:t>
                </a:r>
                <a:r>
                  <a:rPr lang="en-US" baseline="-25000" dirty="0">
                    <a:solidFill>
                      <a:schemeClr val="tx1"/>
                    </a:solidFill>
                  </a:rPr>
                  <a:t>2</a:t>
                </a:r>
                <a:r>
                  <a:rPr lang="en-US" dirty="0">
                    <a:solidFill>
                      <a:schemeClr val="tx1"/>
                    </a:solidFill>
                  </a:rPr>
                  <a:t>, . . ., </a:t>
                </a:r>
                <a:r>
                  <a:rPr lang="en-US" dirty="0" err="1">
                    <a:solidFill>
                      <a:schemeClr val="tx1"/>
                    </a:solidFill>
                  </a:rPr>
                  <a:t>Y</a:t>
                </a:r>
                <a:r>
                  <a:rPr lang="en-US" baseline="-25000" dirty="0" err="1">
                    <a:solidFill>
                      <a:schemeClr val="tx1"/>
                    </a:solidFill>
                  </a:rPr>
                  <a:t>n</a:t>
                </a:r>
                <a:r>
                  <a:rPr lang="en-US" dirty="0">
                    <a:solidFill>
                      <a:schemeClr val="tx1"/>
                    </a:solidFill>
                  </a:rPr>
                  <a:t> ≥ 0, which is a non-negative, linear homogeneous function which approaches infinity as any Y</a:t>
                </a:r>
                <a:r>
                  <a:rPr lang="en-US" baseline="-25000" dirty="0">
                    <a:solidFill>
                      <a:schemeClr val="tx1"/>
                    </a:solidFill>
                  </a:rPr>
                  <a:t>i</a:t>
                </a:r>
                <a:r>
                  <a:rPr lang="en-US" dirty="0">
                    <a:solidFill>
                      <a:schemeClr val="tx1"/>
                    </a:solidFill>
                  </a:rPr>
                  <a:t>, </a:t>
                </a:r>
                <a:r>
                  <a:rPr lang="en-US" dirty="0" err="1">
                    <a:solidFill>
                      <a:schemeClr val="tx1"/>
                    </a:solidFill>
                  </a:rPr>
                  <a:t>i</a:t>
                </a:r>
                <a:r>
                  <a:rPr lang="en-US" dirty="0">
                    <a:solidFill>
                      <a:schemeClr val="tx1"/>
                    </a:solidFill>
                  </a:rPr>
                  <a:t>=1, 2, . . ., n does and has </a:t>
                </a:r>
                <a:r>
                  <a:rPr lang="en-US" i="1" dirty="0" err="1">
                    <a:solidFill>
                      <a:schemeClr val="tx1"/>
                    </a:solidFill>
                  </a:rPr>
                  <a:t>m</a:t>
                </a:r>
                <a:r>
                  <a:rPr lang="en-US" dirty="0" err="1">
                    <a:solidFill>
                      <a:schemeClr val="tx1"/>
                    </a:solidFill>
                  </a:rPr>
                  <a:t>th</a:t>
                </a:r>
                <a:r>
                  <a:rPr lang="en-US" dirty="0">
                    <a:solidFill>
                      <a:schemeClr val="tx1"/>
                    </a:solidFill>
                  </a:rPr>
                  <a:t> cross-partial derivatives which are non-negative for odd </a:t>
                </a:r>
                <a:r>
                  <a:rPr lang="en-US" i="1" dirty="0">
                    <a:solidFill>
                      <a:schemeClr val="tx1"/>
                    </a:solidFill>
                  </a:rPr>
                  <a:t>m </a:t>
                </a:r>
                <a:r>
                  <a:rPr lang="en-US" dirty="0">
                    <a:solidFill>
                      <a:schemeClr val="tx1"/>
                    </a:solidFill>
                  </a:rPr>
                  <a:t>and non-positive for even </a:t>
                </a:r>
                <a:r>
                  <a:rPr lang="en-US" i="1" dirty="0">
                    <a:solidFill>
                      <a:schemeClr val="tx1"/>
                    </a:solidFill>
                  </a:rPr>
                  <a:t>m</a:t>
                </a:r>
                <a:r>
                  <a:rPr lang="en-US" dirty="0">
                    <a:solidFill>
                      <a:schemeClr val="tx1"/>
                    </a:solidFill>
                  </a:rPr>
                  <a:t>. If G satisfies these conditions, the probability of choosing alternative </a:t>
                </a:r>
                <a:r>
                  <a:rPr lang="en-US" dirty="0" err="1">
                    <a:solidFill>
                      <a:schemeClr val="tx1"/>
                    </a:solidFill>
                  </a:rPr>
                  <a:t>i</a:t>
                </a:r>
                <a:r>
                  <a:rPr lang="en-US" dirty="0">
                    <a:solidFill>
                      <a:schemeClr val="tx1"/>
                    </a:solidFill>
                  </a:rPr>
                  <a:t> is given by</a:t>
                </a:r>
              </a:p>
              <a:p>
                <a:pPr marL="457200" lvl="1" indent="0">
                  <a:buNone/>
                </a:pPr>
                <a:endParaRPr lang="en-US" dirty="0">
                  <a:solidFill>
                    <a:schemeClr val="tx1"/>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sub>
                              </m:sSub>
                            </m:e>
                            <m:sub>
                              <m:r>
                                <a:rPr lang="en-US" i="1">
                                  <a:solidFill>
                                    <a:schemeClr val="tx1"/>
                                  </a:solidFill>
                                  <a:latin typeface="Cambria Math" panose="02040503050406030204" pitchFamily="18" charset="0"/>
                                </a:rPr>
                                <m:t> </m:t>
                              </m:r>
                            </m:sub>
                          </m:sSub>
                        </m:num>
                        <m:den>
                          <m:r>
                            <a:rPr lang="en-US" i="1">
                              <a:solidFill>
                                <a:schemeClr val="tx1"/>
                              </a:solidFill>
                              <a:latin typeface="Cambria Math" panose="02040503050406030204" pitchFamily="18" charset="0"/>
                            </a:rPr>
                            <m:t>𝐺</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den>
                      </m:f>
                    </m:oMath>
                  </m:oMathPara>
                </a14:m>
                <a:endParaRPr lang="en-US" dirty="0">
                  <a:solidFill>
                    <a:schemeClr val="tx1"/>
                  </a:solidFill>
                </a:endParaRPr>
              </a:p>
              <a:p>
                <a:pPr marL="0" indent="0">
                  <a:buNone/>
                </a:pPr>
                <a:endParaRPr lang="en-US" dirty="0">
                  <a:solidFill>
                    <a:schemeClr val="tx1"/>
                  </a:solidFill>
                </a:endParaRPr>
              </a:p>
              <a:p>
                <a:pPr marL="0" indent="0">
                  <a:buNone/>
                </a:pPr>
                <a:r>
                  <a:rPr lang="en-US" dirty="0" smtClean="0">
                    <a:solidFill>
                      <a:schemeClr val="tx1"/>
                    </a:solidFill>
                  </a:rPr>
                  <a:t>	where </a:t>
                </a:r>
                <a:r>
                  <a:rPr lang="en-US" i="1" dirty="0" err="1">
                    <a:solidFill>
                      <a:schemeClr val="tx1"/>
                    </a:solidFill>
                  </a:rPr>
                  <a:t>G</a:t>
                </a:r>
                <a:r>
                  <a:rPr lang="en-US" i="1" baseline="-25000" dirty="0" err="1">
                    <a:solidFill>
                      <a:schemeClr val="tx1"/>
                    </a:solidFill>
                  </a:rPr>
                  <a:t>i</a:t>
                </a:r>
                <a:r>
                  <a:rPr lang="en-US" dirty="0">
                    <a:solidFill>
                      <a:schemeClr val="tx1"/>
                    </a:solidFill>
                  </a:rPr>
                  <a:t> is the first derivative of </a:t>
                </a:r>
                <a:r>
                  <a:rPr lang="en-US" i="1" dirty="0">
                    <a:solidFill>
                      <a:schemeClr val="tx1"/>
                    </a:solidFill>
                  </a:rPr>
                  <a:t>G</a:t>
                </a:r>
                <a:r>
                  <a:rPr lang="en-US" dirty="0">
                    <a:solidFill>
                      <a:schemeClr val="tx1"/>
                    </a:solidFill>
                  </a:rPr>
                  <a:t> with respect to </a:t>
                </a:r>
                <a:r>
                  <a:rPr lang="en-US" i="1" dirty="0">
                    <a:solidFill>
                      <a:schemeClr val="tx1"/>
                    </a:solidFill>
                  </a:rPr>
                  <a:t>Y</a:t>
                </a:r>
                <a:r>
                  <a:rPr lang="en-US" i="1" baseline="-25000" dirty="0">
                    <a:solidFill>
                      <a:schemeClr val="tx1"/>
                    </a:solidFill>
                  </a:rPr>
                  <a:t>i</a:t>
                </a:r>
                <a:r>
                  <a:rPr lang="en-US" dirty="0">
                    <a:solidFill>
                      <a:schemeClr val="tx1"/>
                    </a:solidFill>
                  </a:rPr>
                  <a:t>. </a:t>
                </a:r>
                <a:endParaRPr lang="en-US" dirty="0" smtClean="0">
                  <a:solidFill>
                    <a:schemeClr val="tx1"/>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6527" y="1441525"/>
                <a:ext cx="9800217" cy="5249731"/>
              </a:xfrm>
              <a:blipFill rotWithShape="0">
                <a:blip r:embed="rId3"/>
                <a:stretch>
                  <a:fillRect l="-560" t="-580" r="-622"/>
                </a:stretch>
              </a:blipFill>
            </p:spPr>
            <p:txBody>
              <a:bodyPr/>
              <a:lstStyle/>
              <a:p>
                <a:r>
                  <a:rPr lang="en-US">
                    <a:noFill/>
                  </a:rPr>
                  <a:t> </a:t>
                </a:r>
              </a:p>
            </p:txBody>
          </p:sp>
        </mc:Fallback>
      </mc:AlternateContent>
    </p:spTree>
    <p:extLst>
      <p:ext uri="{BB962C8B-B14F-4D97-AF65-F5344CB8AC3E}">
        <p14:creationId xmlns:p14="http://schemas.microsoft.com/office/powerpoint/2010/main" val="362481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Logit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8494" y="1237129"/>
                <a:ext cx="10106118" cy="5454127"/>
              </a:xfrm>
            </p:spPr>
            <p:txBody>
              <a:bodyPr>
                <a:normAutofit fontScale="77500" lnSpcReduction="20000"/>
              </a:bodyPr>
              <a:lstStyle/>
              <a:p>
                <a:r>
                  <a:rPr lang="en-US" dirty="0" smtClean="0">
                    <a:solidFill>
                      <a:schemeClr val="tx1"/>
                    </a:solidFill>
                  </a:rPr>
                  <a:t>A two-level MNL model is obtained from the </a:t>
                </a:r>
                <a:r>
                  <a:rPr lang="en-US" i="1" dirty="0">
                    <a:solidFill>
                      <a:schemeClr val="tx1"/>
                    </a:solidFill>
                  </a:rPr>
                  <a:t>G</a:t>
                </a:r>
                <a:r>
                  <a:rPr lang="en-US" dirty="0">
                    <a:solidFill>
                      <a:schemeClr val="tx1"/>
                    </a:solidFill>
                  </a:rPr>
                  <a:t> function</a:t>
                </a:r>
              </a:p>
              <a:p>
                <a:pPr marL="0" indent="0">
                  <a:buNone/>
                </a:pPr>
                <a:endParaRPr lang="en-US" dirty="0">
                  <a:solidFill>
                    <a:schemeClr val="tx1"/>
                  </a:solidFill>
                </a:endParaRPr>
              </a:p>
              <a:p>
                <a:pPr marL="0" indent="0">
                  <a:buNone/>
                </a:pPr>
                <a:r>
                  <a:rPr lang="en-US" dirty="0">
                    <a:solidFill>
                      <a:schemeClr val="tx1"/>
                    </a:solidFill>
                  </a:rPr>
                  <a:t>	</a:t>
                </a:r>
                <a:r>
                  <a:rPr lang="en-US" dirty="0" smtClean="0">
                    <a:solidFill>
                      <a:schemeClr val="tx1"/>
                    </a:solidFill>
                  </a:rPr>
                  <a:t> </a:t>
                </a:r>
                <a14:m>
                  <m:oMath xmlns:m="http://schemas.openxmlformats.org/officeDocument/2006/math">
                    <m:r>
                      <a:rPr lang="en-US" i="1">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2, …,  </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𝑛</m:t>
                            </m:r>
                          </m:sub>
                        </m:sSub>
                      </m:e>
                    </m:d>
                    <m:r>
                      <a:rPr lang="en-US" i="1">
                        <a:solidFill>
                          <a:schemeClr val="tx1"/>
                        </a:solidFill>
                        <a:latin typeface="Cambria Math" panose="02040503050406030204" pitchFamily="18" charset="0"/>
                      </a:rPr>
                      <m:t>= </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𝑀</m:t>
                        </m:r>
                      </m:sup>
                      <m:e>
                        <m:r>
                          <a:rPr lang="en-US" i="1">
                            <a:solidFill>
                              <a:schemeClr val="tx1"/>
                            </a:solidFill>
                            <a:latin typeface="Cambria Math" panose="02040503050406030204" pitchFamily="18" charset="0"/>
                          </a:rPr>
                          <m:t>(</m:t>
                        </m:r>
                        <m:nary>
                          <m:naryPr>
                            <m:chr m:val="∑"/>
                            <m:limLoc m:val="undOvr"/>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𝜖</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𝑚</m:t>
                                </m:r>
                              </m:sub>
                            </m:sSub>
                          </m:sub>
                          <m:sup/>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𝑛</m:t>
                                </m:r>
                              </m:sub>
                              <m:sup>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𝑛</m:t>
                                        </m:r>
                                      </m:sub>
                                    </m:sSub>
                                  </m:den>
                                </m:f>
                              </m:sup>
                            </m:sSubSup>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e>
                              <m: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sub>
                                </m:sSub>
                              </m:sup>
                            </m:sSup>
                          </m:e>
                        </m:nary>
                      </m:e>
                    </m:nary>
                  </m:oMath>
                </a14:m>
                <a:endParaRPr lang="en-US" dirty="0">
                  <a:solidFill>
                    <a:schemeClr val="tx1"/>
                  </a:solidFill>
                </a:endParaRPr>
              </a:p>
              <a:p>
                <a:pPr marL="0" indent="0">
                  <a:buNone/>
                </a:pPr>
                <a:r>
                  <a:rPr lang="en-US" dirty="0" smtClean="0">
                    <a:solidFill>
                      <a:schemeClr val="tx1"/>
                    </a:solidFill>
                  </a:rPr>
                  <a:t>	</a:t>
                </a:r>
                <a:r>
                  <a:rPr lang="en-US" dirty="0">
                    <a:solidFill>
                      <a:schemeClr val="tx1"/>
                    </a:solidFill>
                  </a:rPr>
                  <a:t> </a:t>
                </a:r>
              </a:p>
              <a:p>
                <a:pPr marL="0" indent="0">
                  <a:buNone/>
                </a:pPr>
                <a:r>
                  <a:rPr lang="en-US" dirty="0" smtClean="0">
                    <a:solidFill>
                      <a:schemeClr val="tx1"/>
                    </a:solidFill>
                  </a:rPr>
                  <a:t>	where </a:t>
                </a:r>
                <a:r>
                  <a:rPr lang="en-US" i="1" dirty="0">
                    <a:solidFill>
                      <a:schemeClr val="tx1"/>
                    </a:solidFill>
                  </a:rPr>
                  <a:t>N</a:t>
                </a:r>
                <a:r>
                  <a:rPr lang="en-US" i="1" baseline="-25000" dirty="0">
                    <a:solidFill>
                      <a:schemeClr val="tx1"/>
                    </a:solidFill>
                  </a:rPr>
                  <a:t>m</a:t>
                </a:r>
                <a:r>
                  <a:rPr lang="en-US" dirty="0">
                    <a:solidFill>
                      <a:schemeClr val="tx1"/>
                    </a:solidFill>
                  </a:rPr>
                  <a:t> is the set of alternatives in nest </a:t>
                </a:r>
                <a:r>
                  <a:rPr lang="en-US" i="1" dirty="0">
                    <a:solidFill>
                      <a:schemeClr val="tx1"/>
                    </a:solidFill>
                  </a:rPr>
                  <a:t>m </a:t>
                </a:r>
                <a:r>
                  <a:rPr lang="en-US" dirty="0">
                    <a:solidFill>
                      <a:schemeClr val="tx1"/>
                    </a:solidFill>
                  </a:rPr>
                  <a:t>and </a:t>
                </a:r>
                <a:r>
                  <a:rPr lang="en-US" i="1" dirty="0" err="1">
                    <a:solidFill>
                      <a:schemeClr val="tx1"/>
                    </a:solidFill>
                  </a:rPr>
                  <a:t>μ</a:t>
                </a:r>
                <a:r>
                  <a:rPr lang="en-US" i="1" baseline="-25000" dirty="0" err="1">
                    <a:solidFill>
                      <a:schemeClr val="tx1"/>
                    </a:solidFill>
                  </a:rPr>
                  <a:t>m</a:t>
                </a:r>
                <a:r>
                  <a:rPr lang="en-US" i="1" dirty="0">
                    <a:solidFill>
                      <a:schemeClr val="tx1"/>
                    </a:solidFill>
                  </a:rPr>
                  <a:t> </a:t>
                </a:r>
                <a:r>
                  <a:rPr lang="en-US" dirty="0">
                    <a:solidFill>
                      <a:schemeClr val="tx1"/>
                    </a:solidFill>
                  </a:rPr>
                  <a:t>is an index of the dissimilarity of </a:t>
                </a:r>
                <a:r>
                  <a:rPr lang="en-US" dirty="0" smtClean="0">
                    <a:solidFill>
                      <a:schemeClr val="tx1"/>
                    </a:solidFill>
                  </a:rPr>
                  <a:t>alternatives included </a:t>
                </a:r>
                <a:r>
                  <a:rPr lang="en-US" dirty="0">
                    <a:solidFill>
                      <a:schemeClr val="tx1"/>
                    </a:solidFill>
                  </a:rPr>
                  <a:t>in nest </a:t>
                </a:r>
                <a:r>
                  <a:rPr lang="en-US" i="1" dirty="0">
                    <a:solidFill>
                      <a:schemeClr val="tx1"/>
                    </a:solidFill>
                  </a:rPr>
                  <a:t>m</a:t>
                </a:r>
                <a:r>
                  <a:rPr lang="en-US" dirty="0">
                    <a:solidFill>
                      <a:schemeClr val="tx1"/>
                    </a:solidFill>
                  </a:rPr>
                  <a:t>. The MNL model is consistent with utility maximization if the conditions, 0 &lt; </a:t>
                </a:r>
                <a:r>
                  <a:rPr lang="en-US" i="1" dirty="0" err="1">
                    <a:solidFill>
                      <a:schemeClr val="tx1"/>
                    </a:solidFill>
                  </a:rPr>
                  <a:t>μ</a:t>
                </a:r>
                <a:r>
                  <a:rPr lang="en-US" i="1" baseline="-25000" dirty="0" err="1">
                    <a:solidFill>
                      <a:schemeClr val="tx1"/>
                    </a:solidFill>
                  </a:rPr>
                  <a:t>m</a:t>
                </a:r>
                <a:r>
                  <a:rPr lang="en-US" i="1" dirty="0">
                    <a:solidFill>
                      <a:schemeClr val="tx1"/>
                    </a:solidFill>
                  </a:rPr>
                  <a:t> </a:t>
                </a:r>
                <a:r>
                  <a:rPr lang="en-US" dirty="0">
                    <a:solidFill>
                      <a:schemeClr val="tx1"/>
                    </a:solidFill>
                  </a:rPr>
                  <a:t>≤ 1, are satisfied for all </a:t>
                </a:r>
                <a:r>
                  <a:rPr lang="en-US" i="1" dirty="0" err="1" smtClean="0">
                    <a:solidFill>
                      <a:schemeClr val="tx1"/>
                    </a:solidFill>
                  </a:rPr>
                  <a:t>μ</a:t>
                </a:r>
                <a:r>
                  <a:rPr lang="en-US" i="1" baseline="-25000" dirty="0" err="1" smtClean="0">
                    <a:solidFill>
                      <a:schemeClr val="tx1"/>
                    </a:solidFill>
                  </a:rPr>
                  <a:t>m</a:t>
                </a:r>
                <a:endParaRPr lang="en-US" dirty="0">
                  <a:solidFill>
                    <a:schemeClr val="tx1"/>
                  </a:solidFill>
                </a:endParaRPr>
              </a:p>
              <a:p>
                <a:endParaRPr lang="en-US" dirty="0" smtClean="0">
                  <a:solidFill>
                    <a:schemeClr val="tx1"/>
                  </a:solidFill>
                </a:endParaRPr>
              </a:p>
              <a:p>
                <a:r>
                  <a:rPr lang="en-US" dirty="0" smtClean="0">
                    <a:solidFill>
                      <a:schemeClr val="tx1"/>
                    </a:solidFill>
                  </a:rPr>
                  <a:t>To </a:t>
                </a:r>
                <a:r>
                  <a:rPr lang="en-US" dirty="0">
                    <a:solidFill>
                      <a:schemeClr val="tx1"/>
                    </a:solidFill>
                  </a:rPr>
                  <a:t>ensure positive </a:t>
                </a:r>
                <a:r>
                  <a:rPr lang="en-US" i="1" dirty="0">
                    <a:solidFill>
                      <a:schemeClr val="tx1"/>
                    </a:solidFill>
                  </a:rPr>
                  <a:t>Y</a:t>
                </a:r>
                <a:r>
                  <a:rPr lang="en-US" baseline="-25000" dirty="0">
                    <a:solidFill>
                      <a:schemeClr val="tx1"/>
                    </a:solidFill>
                  </a:rPr>
                  <a:t>i</a:t>
                </a:r>
                <a:r>
                  <a:rPr lang="en-US" dirty="0">
                    <a:solidFill>
                      <a:schemeClr val="tx1"/>
                    </a:solidFill>
                  </a:rPr>
                  <a:t>, the transformation </a:t>
                </a:r>
                <a:r>
                  <a:rPr lang="en-US" i="1" dirty="0">
                    <a:solidFill>
                      <a:schemeClr val="tx1"/>
                    </a:solidFill>
                  </a:rPr>
                  <a:t>Y</a:t>
                </a:r>
                <a:r>
                  <a:rPr lang="en-US" i="1" baseline="-25000" dirty="0">
                    <a:solidFill>
                      <a:schemeClr val="tx1"/>
                    </a:solidFill>
                  </a:rPr>
                  <a:t>i </a:t>
                </a:r>
                <a:r>
                  <a:rPr lang="en-US" i="1" dirty="0">
                    <a:solidFill>
                      <a:schemeClr val="tx1"/>
                    </a:solidFill>
                  </a:rPr>
                  <a:t>= </a:t>
                </a:r>
                <a:r>
                  <a:rPr lang="en-US" i="1" dirty="0" err="1">
                    <a:solidFill>
                      <a:schemeClr val="tx1"/>
                    </a:solidFill>
                  </a:rPr>
                  <a:t>exp</a:t>
                </a:r>
                <a:r>
                  <a:rPr lang="en-US" i="1" dirty="0">
                    <a:solidFill>
                      <a:schemeClr val="tx1"/>
                    </a:solidFill>
                  </a:rPr>
                  <a:t> (V</a:t>
                </a:r>
                <a:r>
                  <a:rPr lang="en-US" i="1" baseline="-25000" dirty="0">
                    <a:solidFill>
                      <a:schemeClr val="tx1"/>
                    </a:solidFill>
                  </a:rPr>
                  <a:t>i</a:t>
                </a:r>
                <a:r>
                  <a:rPr lang="en-US" i="1" dirty="0">
                    <a:solidFill>
                      <a:schemeClr val="tx1"/>
                    </a:solidFill>
                  </a:rPr>
                  <a:t>)</a:t>
                </a:r>
                <a:r>
                  <a:rPr lang="en-US" dirty="0">
                    <a:solidFill>
                      <a:schemeClr val="tx1"/>
                    </a:solidFill>
                  </a:rPr>
                  <a:t> is adopted, where </a:t>
                </a:r>
                <a:r>
                  <a:rPr lang="en-US" i="1" dirty="0">
                    <a:solidFill>
                      <a:schemeClr val="tx1"/>
                    </a:solidFill>
                  </a:rPr>
                  <a:t>V</a:t>
                </a:r>
                <a:r>
                  <a:rPr lang="en-US" i="1" baseline="-25000" dirty="0">
                    <a:solidFill>
                      <a:schemeClr val="tx1"/>
                    </a:solidFill>
                  </a:rPr>
                  <a:t>i</a:t>
                </a:r>
                <a:r>
                  <a:rPr lang="en-US" dirty="0">
                    <a:solidFill>
                      <a:schemeClr val="tx1"/>
                    </a:solidFill>
                  </a:rPr>
                  <a:t> represents the observable components of the utility for each alternative (</a:t>
                </a:r>
                <a:r>
                  <a:rPr lang="en-US" i="1" dirty="0" err="1">
                    <a:solidFill>
                      <a:schemeClr val="tx1"/>
                    </a:solidFill>
                  </a:rPr>
                  <a:t>U</a:t>
                </a:r>
                <a:r>
                  <a:rPr lang="en-US" i="1" baseline="-25000" dirty="0" err="1">
                    <a:solidFill>
                      <a:schemeClr val="tx1"/>
                    </a:solidFill>
                  </a:rPr>
                  <a:t>i</a:t>
                </a:r>
                <a:r>
                  <a:rPr lang="en-US" i="1" baseline="-25000" dirty="0">
                    <a:solidFill>
                      <a:schemeClr val="tx1"/>
                    </a:solidFill>
                  </a:rPr>
                  <a:t> </a:t>
                </a:r>
                <a:r>
                  <a:rPr lang="en-US" i="1" dirty="0">
                    <a:solidFill>
                      <a:schemeClr val="tx1"/>
                    </a:solidFill>
                  </a:rPr>
                  <a:t>= V</a:t>
                </a:r>
                <a:r>
                  <a:rPr lang="en-US" i="1" baseline="-25000" dirty="0">
                    <a:solidFill>
                      <a:schemeClr val="tx1"/>
                    </a:solidFill>
                  </a:rPr>
                  <a:t>i</a:t>
                </a:r>
                <a:r>
                  <a:rPr lang="en-US" i="1" dirty="0">
                    <a:solidFill>
                      <a:schemeClr val="tx1"/>
                    </a:solidFill>
                  </a:rPr>
                  <a:t> + </a:t>
                </a:r>
                <a:r>
                  <a:rPr lang="en-US" i="1" dirty="0" err="1">
                    <a:solidFill>
                      <a:schemeClr val="tx1"/>
                    </a:solidFill>
                  </a:rPr>
                  <a:t>ε</a:t>
                </a:r>
                <a:r>
                  <a:rPr lang="en-US" i="1" baseline="-25000" dirty="0" err="1">
                    <a:solidFill>
                      <a:schemeClr val="tx1"/>
                    </a:solidFill>
                  </a:rPr>
                  <a:t>i</a:t>
                </a:r>
                <a:r>
                  <a:rPr lang="en-US" i="1" dirty="0">
                    <a:solidFill>
                      <a:schemeClr val="tx1"/>
                    </a:solidFill>
                  </a:rPr>
                  <a:t>, </a:t>
                </a:r>
                <a:r>
                  <a:rPr lang="en-US" i="1" dirty="0" err="1">
                    <a:solidFill>
                      <a:schemeClr val="tx1"/>
                    </a:solidFill>
                  </a:rPr>
                  <a:t>i</a:t>
                </a:r>
                <a:r>
                  <a:rPr lang="en-US" i="1" dirty="0">
                    <a:solidFill>
                      <a:schemeClr val="tx1"/>
                    </a:solidFill>
                  </a:rPr>
                  <a:t>=1, 2, . . ., n).</a:t>
                </a:r>
                <a:r>
                  <a:rPr lang="en-US" dirty="0">
                    <a:solidFill>
                      <a:schemeClr val="tx1"/>
                    </a:solidFill>
                  </a:rPr>
                  <a:t> The probability that alternative </a:t>
                </a:r>
                <a:r>
                  <a:rPr lang="en-US" i="1" dirty="0">
                    <a:solidFill>
                      <a:schemeClr val="tx1"/>
                    </a:solidFill>
                  </a:rPr>
                  <a:t>n </a:t>
                </a:r>
                <a:r>
                  <a:rPr lang="en-US" dirty="0">
                    <a:solidFill>
                      <a:schemeClr val="tx1"/>
                    </a:solidFill>
                  </a:rPr>
                  <a:t>is chosen can be written as</a:t>
                </a:r>
              </a:p>
              <a:p>
                <a:pPr marL="0" indent="0">
                  <a:buNone/>
                </a:pPr>
                <a:r>
                  <a:rPr lang="en-US" dirty="0">
                    <a:solidFill>
                      <a:schemeClr val="tx1"/>
                    </a:solidFill>
                  </a:rPr>
                  <a:t> </a:t>
                </a:r>
                <a:r>
                  <a:rPr lang="en-US" dirty="0" smtClean="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f>
                          <m:fPr>
                            <m:type m:val="skw"/>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num>
                          <m:den>
                            <m:r>
                              <a:rPr lang="en-US" i="1">
                                <a:solidFill>
                                  <a:schemeClr val="tx1"/>
                                </a:solidFill>
                                <a:latin typeface="Cambria Math" panose="02040503050406030204" pitchFamily="18" charset="0"/>
                              </a:rPr>
                              <m:t>𝑚</m:t>
                            </m:r>
                          </m:den>
                        </m:f>
                      </m:sub>
                    </m:sSub>
                    <m:r>
                      <a:rPr lang="en-US" b="0" i="1" smtClean="0">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𝑚</m:t>
                        </m:r>
                      </m:sub>
                    </m:sSub>
                  </m:oMath>
                </a14:m>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Where</a:t>
                </a:r>
                <a:endParaRPr lang="en-US" dirty="0">
                  <a:solidFill>
                    <a:schemeClr val="tx1"/>
                  </a:solidFill>
                </a:endParaRPr>
              </a:p>
              <a:p>
                <a:endParaRPr lang="en-US" dirty="0">
                  <a:solidFill>
                    <a:schemeClr val="tx1"/>
                  </a:solidFill>
                </a:endParaRPr>
              </a:p>
              <a:p>
                <a:pPr marL="0" indent="0">
                  <a:buNone/>
                </a:pP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f>
                          <m:fPr>
                            <m:type m:val="skw"/>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num>
                          <m:den>
                            <m:r>
                              <a:rPr lang="en-US" i="1">
                                <a:solidFill>
                                  <a:schemeClr val="tx1"/>
                                </a:solidFill>
                                <a:latin typeface="Cambria Math" panose="02040503050406030204" pitchFamily="18" charset="0"/>
                              </a:rPr>
                              <m:t>𝑚</m:t>
                            </m:r>
                          </m:den>
                        </m:f>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f>
                              <m:fPr>
                                <m:type m:val="skw"/>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𝑛</m:t>
                                    </m:r>
                                  </m:sub>
                                </m:sSub>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sub>
                                </m:sSub>
                              </m:den>
                            </m:f>
                          </m:sup>
                        </m:sSup>
                      </m:num>
                      <m:den>
                        <m:nary>
                          <m:naryPr>
                            <m:chr m:val="∑"/>
                            <m:limLoc m:val="undOvr"/>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𝜖</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𝑚</m:t>
                                </m:r>
                              </m:sub>
                            </m:sSub>
                          </m:sub>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f>
                                  <m:fPr>
                                    <m:type m:val="skw"/>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sub>
                                    </m:sSub>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sub>
                                    </m:sSub>
                                  </m:den>
                                </m:f>
                              </m:sup>
                            </m:sSup>
                          </m:e>
                        </m:nary>
                      </m:den>
                    </m:f>
                  </m:oMath>
                </a14:m>
                <a:endParaRPr lang="en-US" dirty="0">
                  <a:solidFill>
                    <a:schemeClr val="tx1"/>
                  </a:solidFill>
                </a:endParaRPr>
              </a:p>
              <a:p>
                <a:endParaRPr lang="en-US" dirty="0">
                  <a:solidFill>
                    <a:schemeClr val="tx1"/>
                  </a:solidFill>
                </a:endParaRPr>
              </a:p>
              <a:p>
                <a:pPr marL="0" indent="0">
                  <a:buNone/>
                </a:pP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Г</m:t>
                                </m:r>
                              </m:e>
                              <m:sub>
                                <m:r>
                                  <a:rPr lang="en-US" i="1">
                                    <a:solidFill>
                                      <a:schemeClr val="tx1"/>
                                    </a:solidFill>
                                    <a:latin typeface="Cambria Math" panose="02040503050406030204" pitchFamily="18" charset="0"/>
                                  </a:rPr>
                                  <m:t>𝑚</m:t>
                                </m:r>
                              </m:sub>
                            </m:sSub>
                          </m:sup>
                        </m:sSup>
                      </m:num>
                      <m:den>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𝑀</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f>
                                  <m:fPr>
                                    <m:type m:val="skw"/>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sub>
                                    </m:sSub>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Г</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sub>
                                    </m:sSub>
                                  </m:den>
                                </m:f>
                              </m:sup>
                            </m:sSup>
                          </m:e>
                        </m:nary>
                      </m:den>
                    </m:f>
                  </m:oMath>
                </a14:m>
                <a:r>
                  <a:rPr lang="en-US" dirty="0" smtClean="0"/>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Г</m:t>
                        </m:r>
                      </m:e>
                      <m:sub>
                        <m:r>
                          <a:rPr lang="en-US" i="1">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m:t>
                    </m:r>
                  </m:oMath>
                </a14:m>
                <a:r>
                  <a:rPr lang="en-US" dirty="0">
                    <a:solidFill>
                      <a:schemeClr val="tx1"/>
                    </a:solidFill>
                  </a:rPr>
                  <a:t> ln </a:t>
                </a:r>
                <a14:m>
                  <m:oMath xmlns:m="http://schemas.openxmlformats.org/officeDocument/2006/math">
                    <m:nary>
                      <m:naryPr>
                        <m:chr m:val="∑"/>
                        <m:limLoc m:val="undOvr"/>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𝜖</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𝑚</m:t>
                            </m:r>
                          </m:sub>
                        </m:sSub>
                      </m:sub>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f>
                              <m:fPr>
                                <m:type m:val="skw"/>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sub>
                                </m:sSub>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𝑚</m:t>
                                    </m:r>
                                  </m:sub>
                                </m:sSub>
                              </m:den>
                            </m:f>
                          </m:sup>
                        </m:sSup>
                      </m:e>
                    </m:nary>
                  </m:oMath>
                </a14:m>
                <a:r>
                  <a:rPr lang="en-US" dirty="0">
                    <a:solidFill>
                      <a:schemeClr val="tx1"/>
                    </a:solidFill>
                  </a:rPr>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8494" y="1237129"/>
                <a:ext cx="10106118" cy="5454127"/>
              </a:xfrm>
              <a:blipFill rotWithShape="0">
                <a:blip r:embed="rId3"/>
                <a:stretch>
                  <a:fillRect l="-181" t="-1006" b="-894"/>
                </a:stretch>
              </a:blipFill>
            </p:spPr>
            <p:txBody>
              <a:bodyPr/>
              <a:lstStyle/>
              <a:p>
                <a:r>
                  <a:rPr lang="en-US">
                    <a:noFill/>
                  </a:rPr>
                  <a:t> </a:t>
                </a:r>
              </a:p>
            </p:txBody>
          </p:sp>
        </mc:Fallback>
      </mc:AlternateContent>
    </p:spTree>
    <p:extLst>
      <p:ext uri="{BB962C8B-B14F-4D97-AF65-F5344CB8AC3E}">
        <p14:creationId xmlns:p14="http://schemas.microsoft.com/office/powerpoint/2010/main" val="2187033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938" y="301216"/>
            <a:ext cx="8911687" cy="726199"/>
          </a:xfrm>
        </p:spPr>
        <p:txBody>
          <a:bodyPr/>
          <a:lstStyle/>
          <a:p>
            <a:r>
              <a:rPr lang="en-US" dirty="0"/>
              <a:t>Nested Logit Model</a:t>
            </a:r>
          </a:p>
        </p:txBody>
      </p:sp>
      <p:sp>
        <p:nvSpPr>
          <p:cNvPr id="3" name="Content Placeholder 2"/>
          <p:cNvSpPr>
            <a:spLocks noGrp="1"/>
          </p:cNvSpPr>
          <p:nvPr>
            <p:ph idx="1"/>
          </p:nvPr>
        </p:nvSpPr>
        <p:spPr>
          <a:xfrm>
            <a:off x="1441525" y="1430767"/>
            <a:ext cx="10063087" cy="5131399"/>
          </a:xfrm>
        </p:spPr>
        <p:txBody>
          <a:bodyPr/>
          <a:lstStyle/>
          <a:p>
            <a:r>
              <a:rPr lang="en-US" dirty="0" smtClean="0">
                <a:solidFill>
                  <a:schemeClr val="tx1"/>
                </a:solidFill>
              </a:rPr>
              <a:t>Two-Levels decision tree</a:t>
            </a:r>
            <a:endParaRPr lang="en-US" dirty="0">
              <a:solidFill>
                <a:schemeClr val="tx1"/>
              </a:solidFill>
            </a:endParaRPr>
          </a:p>
          <a:p>
            <a:pPr marL="2743200" lvl="6" indent="0">
              <a:buNone/>
            </a:pPr>
            <a:r>
              <a:rPr lang="en-US" dirty="0">
                <a:solidFill>
                  <a:schemeClr val="tx1"/>
                </a:solidFill>
              </a:rPr>
              <a:t>	</a:t>
            </a:r>
            <a:r>
              <a:rPr lang="en-US" sz="1600" dirty="0">
                <a:solidFill>
                  <a:schemeClr val="tx1"/>
                </a:solidFill>
              </a:rPr>
              <a:t>C</a:t>
            </a:r>
            <a:r>
              <a:rPr lang="en-US" sz="1600" dirty="0" smtClean="0">
                <a:solidFill>
                  <a:schemeClr val="tx1"/>
                </a:solidFill>
              </a:rPr>
              <a:t>hoice</a:t>
            </a:r>
            <a:endParaRPr lang="en-US" sz="1600"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457200" lvl="1" indent="0">
              <a:buNone/>
            </a:pPr>
            <a:r>
              <a:rPr lang="en-US" dirty="0" smtClean="0">
                <a:solidFill>
                  <a:schemeClr val="tx1"/>
                </a:solidFill>
              </a:rPr>
              <a:t>		1					2					3		Level 2</a:t>
            </a:r>
          </a:p>
          <a:p>
            <a:pPr marL="457200" lvl="1" indent="0">
              <a:buNone/>
            </a:pPr>
            <a:endParaRPr lang="en-US" dirty="0">
              <a:solidFill>
                <a:schemeClr val="tx1"/>
              </a:solidFill>
            </a:endParaRPr>
          </a:p>
          <a:p>
            <a:pPr marL="457200" lvl="1" indent="0">
              <a:buNone/>
            </a:pPr>
            <a:endParaRPr lang="en-US" dirty="0" smtClean="0">
              <a:solidFill>
                <a:schemeClr val="tx1"/>
              </a:solidFill>
            </a:endParaRPr>
          </a:p>
          <a:p>
            <a:pPr marL="457200" lvl="1" indent="0">
              <a:buNone/>
            </a:pPr>
            <a:endParaRPr lang="en-US" dirty="0" smtClean="0">
              <a:solidFill>
                <a:schemeClr val="tx1"/>
              </a:solidFill>
            </a:endParaRPr>
          </a:p>
          <a:p>
            <a:pPr marL="457200" lvl="1" indent="0">
              <a:buNone/>
            </a:pPr>
            <a:r>
              <a:rPr lang="en-US" dirty="0" smtClean="0">
                <a:solidFill>
                  <a:schemeClr val="tx1"/>
                </a:solidFill>
              </a:rPr>
              <a:t>1        2       3      4     5     6         7       8       9      10     11         12		Level 1</a:t>
            </a:r>
            <a:endParaRPr lang="en-US" dirty="0">
              <a:solidFill>
                <a:schemeClr val="tx1"/>
              </a:solidFill>
            </a:endParaRPr>
          </a:p>
          <a:p>
            <a:pPr lvl="1"/>
            <a:endParaRPr lang="en-US" dirty="0" smtClean="0">
              <a:solidFill>
                <a:schemeClr val="tx1"/>
              </a:solidFill>
            </a:endParaRPr>
          </a:p>
        </p:txBody>
      </p:sp>
      <p:cxnSp>
        <p:nvCxnSpPr>
          <p:cNvPr id="5" name="Straight Connector 4"/>
          <p:cNvCxnSpPr/>
          <p:nvPr/>
        </p:nvCxnSpPr>
        <p:spPr>
          <a:xfrm flipV="1">
            <a:off x="2979868" y="2334409"/>
            <a:ext cx="1928219"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27002" y="2323652"/>
            <a:ext cx="268942" cy="1043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27002" y="2334409"/>
            <a:ext cx="2415092" cy="1038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79868" y="3953883"/>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426062" y="3897181"/>
            <a:ext cx="341975" cy="48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583808" y="3953883"/>
            <a:ext cx="11090" cy="919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135392" y="4367604"/>
            <a:ext cx="216228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08087" y="4362226"/>
            <a:ext cx="1987565" cy="5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119256" y="4362226"/>
            <a:ext cx="0" cy="489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2925" y="4362226"/>
            <a:ext cx="0" cy="489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55172" y="4394497"/>
            <a:ext cx="10757" cy="457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42447" y="4383740"/>
            <a:ext cx="10758" cy="46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85522" y="4405255"/>
            <a:ext cx="10758" cy="457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97680" y="4405255"/>
            <a:ext cx="5213" cy="478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908087" y="4383740"/>
            <a:ext cx="3551" cy="46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421642" y="4383740"/>
            <a:ext cx="4420" cy="457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84433" y="4346089"/>
            <a:ext cx="21515" cy="505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374072" y="4362226"/>
            <a:ext cx="16302" cy="47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895652" y="4362226"/>
            <a:ext cx="0" cy="4787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685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Logit Model</a:t>
            </a:r>
          </a:p>
        </p:txBody>
      </p:sp>
      <p:sp>
        <p:nvSpPr>
          <p:cNvPr id="3" name="Content Placeholder 2"/>
          <p:cNvSpPr>
            <a:spLocks noGrp="1"/>
          </p:cNvSpPr>
          <p:nvPr>
            <p:ph idx="1"/>
          </p:nvPr>
        </p:nvSpPr>
        <p:spPr/>
        <p:txBody>
          <a:bodyPr>
            <a:normAutofit/>
          </a:bodyPr>
          <a:lstStyle/>
          <a:p>
            <a:r>
              <a:rPr lang="en-US" sz="3200" dirty="0" smtClean="0"/>
              <a:t>Significance/insignificance of variables on the purchasing decision making </a:t>
            </a:r>
          </a:p>
          <a:p>
            <a:r>
              <a:rPr lang="en-US" sz="3200" dirty="0" smtClean="0"/>
              <a:t>Choice probabilities for a set of alternatives  </a:t>
            </a:r>
          </a:p>
        </p:txBody>
      </p:sp>
    </p:spTree>
    <p:extLst>
      <p:ext uri="{BB962C8B-B14F-4D97-AF65-F5344CB8AC3E}">
        <p14:creationId xmlns:p14="http://schemas.microsoft.com/office/powerpoint/2010/main" val="252538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a:xfrm>
            <a:off x="1529845" y="1676400"/>
            <a:ext cx="9431803" cy="4378712"/>
          </a:xfrm>
        </p:spPr>
        <p:txBody>
          <a:bodyPr>
            <a:normAutofit lnSpcReduction="10000"/>
          </a:bodyPr>
          <a:lstStyle/>
          <a:p>
            <a:r>
              <a:rPr lang="en-US" sz="3600" dirty="0" smtClean="0"/>
              <a:t>Determine U.S. consumers preferences of domestic vs imported beer</a:t>
            </a:r>
          </a:p>
          <a:p>
            <a:r>
              <a:rPr lang="en-US" sz="3600" dirty="0" smtClean="0"/>
              <a:t>Name specific socio-demographic factors that contribute to this preference</a:t>
            </a:r>
          </a:p>
          <a:p>
            <a:r>
              <a:rPr lang="en-US" sz="3600" dirty="0" smtClean="0"/>
              <a:t>Determine consumers’ preferences for a set of categories of domestic and foreign </a:t>
            </a:r>
            <a:r>
              <a:rPr lang="en-US" sz="3600" dirty="0" smtClean="0"/>
              <a:t>beer</a:t>
            </a:r>
            <a:endParaRPr lang="en-US" sz="3600" dirty="0"/>
          </a:p>
          <a:p>
            <a:endParaRPr lang="en-US" sz="3600" dirty="0" smtClean="0"/>
          </a:p>
          <a:p>
            <a:endParaRPr lang="en-US" dirty="0"/>
          </a:p>
        </p:txBody>
      </p:sp>
    </p:spTree>
    <p:extLst>
      <p:ext uri="{BB962C8B-B14F-4D97-AF65-F5344CB8AC3E}">
        <p14:creationId xmlns:p14="http://schemas.microsoft.com/office/powerpoint/2010/main" val="4218404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on beer demand</a:t>
            </a:r>
            <a:endParaRPr lang="en-US" dirty="0"/>
          </a:p>
        </p:txBody>
      </p:sp>
      <p:sp>
        <p:nvSpPr>
          <p:cNvPr id="3" name="Content Placeholder 2"/>
          <p:cNvSpPr>
            <a:spLocks noGrp="1"/>
          </p:cNvSpPr>
          <p:nvPr>
            <p:ph idx="1"/>
          </p:nvPr>
        </p:nvSpPr>
        <p:spPr>
          <a:xfrm>
            <a:off x="1355465" y="1366220"/>
            <a:ext cx="10149148" cy="5491779"/>
          </a:xfrm>
        </p:spPr>
        <p:txBody>
          <a:bodyPr>
            <a:normAutofit lnSpcReduction="10000"/>
          </a:bodyPr>
          <a:lstStyle/>
          <a:p>
            <a:r>
              <a:rPr lang="en-US" dirty="0" smtClean="0"/>
              <a:t>B. Lee and V. J. Tremblay, 1992, “Advertising and the US market demand for beer”, Applied Economics, 24, 69-76.</a:t>
            </a:r>
          </a:p>
          <a:p>
            <a:pPr lvl="1"/>
            <a:r>
              <a:rPr lang="en-US" dirty="0"/>
              <a:t>The most important determinants of demand are the price of beer, the price of substitutes (whiskey and cola drinks), demographic factors, and the light beer dummy variables, demand for beer is relatively inelastic</a:t>
            </a:r>
          </a:p>
          <a:p>
            <a:pPr lvl="1"/>
            <a:r>
              <a:rPr lang="en-US" dirty="0" smtClean="0"/>
              <a:t>Disadvantage: constrain </a:t>
            </a:r>
            <a:r>
              <a:rPr lang="en-US" dirty="0"/>
              <a:t>the price and income </a:t>
            </a:r>
            <a:r>
              <a:rPr lang="en-US" dirty="0" err="1"/>
              <a:t>elasticities</a:t>
            </a:r>
            <a:r>
              <a:rPr lang="en-US" dirty="0"/>
              <a:t> to be </a:t>
            </a:r>
            <a:r>
              <a:rPr lang="en-US" dirty="0" smtClean="0"/>
              <a:t>constant</a:t>
            </a:r>
          </a:p>
          <a:p>
            <a:r>
              <a:rPr lang="en-US" dirty="0" smtClean="0"/>
              <a:t>F.S. </a:t>
            </a:r>
            <a:r>
              <a:rPr lang="en-US" dirty="0" err="1" smtClean="0"/>
              <a:t>Koppelman</a:t>
            </a:r>
            <a:r>
              <a:rPr lang="en-US" dirty="0" smtClean="0"/>
              <a:t> and </a:t>
            </a:r>
            <a:r>
              <a:rPr lang="en-US" dirty="0" err="1" smtClean="0"/>
              <a:t>C.H.Wen</a:t>
            </a:r>
            <a:r>
              <a:rPr lang="en-US" dirty="0" smtClean="0"/>
              <a:t>, 1998, “Alternative nested logit models: structure, properties and estimation”, Transportation Research, Vol. 32, 5, 289-298.</a:t>
            </a:r>
          </a:p>
          <a:p>
            <a:pPr lvl="1"/>
            <a:r>
              <a:rPr lang="en-US" dirty="0"/>
              <a:t>The multinomial logit (MNL) model (McFadden, 1973), the most widely used </a:t>
            </a:r>
            <a:r>
              <a:rPr lang="en-US" dirty="0" smtClean="0"/>
              <a:t>discrete </a:t>
            </a:r>
            <a:r>
              <a:rPr lang="en-US" dirty="0"/>
              <a:t>choice model, is based on principles of utility </a:t>
            </a:r>
            <a:r>
              <a:rPr lang="en-US" dirty="0" smtClean="0"/>
              <a:t>maximization</a:t>
            </a:r>
          </a:p>
          <a:p>
            <a:pPr lvl="2"/>
            <a:r>
              <a:rPr lang="en-US" dirty="0" smtClean="0"/>
              <a:t>Advantages: </a:t>
            </a:r>
            <a:r>
              <a:rPr lang="en-US" dirty="0"/>
              <a:t>independence of irrelevant alternatives (IIA</a:t>
            </a:r>
            <a:r>
              <a:rPr lang="en-US" dirty="0" smtClean="0"/>
              <a:t>), simple structure and ease of estimation</a:t>
            </a:r>
          </a:p>
          <a:p>
            <a:pPr lvl="1"/>
            <a:r>
              <a:rPr lang="en-US" dirty="0"/>
              <a:t>The most widely known relaxation of the MNL model is the nested (NL) or hierarchical (</a:t>
            </a:r>
            <a:r>
              <a:rPr lang="en-US" dirty="0" smtClean="0"/>
              <a:t>HL) logit </a:t>
            </a:r>
            <a:r>
              <a:rPr lang="en-US" dirty="0"/>
              <a:t>model which allows interdependence between the pairs of alternatives in a common </a:t>
            </a:r>
            <a:r>
              <a:rPr lang="en-US" dirty="0" smtClean="0"/>
              <a:t>group (</a:t>
            </a:r>
            <a:r>
              <a:rPr lang="en-US" dirty="0"/>
              <a:t>McFadden, 1978; Ben-</a:t>
            </a:r>
            <a:r>
              <a:rPr lang="en-US" dirty="0" err="1"/>
              <a:t>Akiva</a:t>
            </a:r>
            <a:r>
              <a:rPr lang="en-US" dirty="0"/>
              <a:t> and </a:t>
            </a:r>
            <a:r>
              <a:rPr lang="en-US" dirty="0" err="1"/>
              <a:t>Lerman</a:t>
            </a:r>
            <a:r>
              <a:rPr lang="en-US" dirty="0"/>
              <a:t>, 1985; </a:t>
            </a:r>
            <a:r>
              <a:rPr lang="en-US" dirty="0" err="1" smtClean="0"/>
              <a:t>Boersch-Supan</a:t>
            </a:r>
            <a:r>
              <a:rPr lang="en-US" dirty="0"/>
              <a:t>, 1990a).</a:t>
            </a:r>
            <a:endParaRPr lang="en-US" dirty="0" smtClean="0"/>
          </a:p>
          <a:p>
            <a:pPr lvl="1"/>
            <a:r>
              <a:rPr lang="en-US" dirty="0" smtClean="0"/>
              <a:t>The non-normalized nested </a:t>
            </a:r>
            <a:r>
              <a:rPr lang="en-US" dirty="0"/>
              <a:t>logit (NNNL) by Daly (1987), which is identical to the McFadden model except that </a:t>
            </a:r>
            <a:r>
              <a:rPr lang="en-US" dirty="0" smtClean="0"/>
              <a:t>the model </a:t>
            </a:r>
            <a:r>
              <a:rPr lang="en-US" dirty="0"/>
              <a:t>does not include the inverse of each </a:t>
            </a:r>
            <a:r>
              <a:rPr lang="en-US" dirty="0" err="1"/>
              <a:t>logsum</a:t>
            </a:r>
            <a:r>
              <a:rPr lang="en-US" dirty="0"/>
              <a:t> parameter in the utility </a:t>
            </a:r>
            <a:r>
              <a:rPr lang="en-US" dirty="0" smtClean="0"/>
              <a:t>function of the alternatives in the corresponding nest</a:t>
            </a:r>
            <a:r>
              <a:rPr lang="en-US" dirty="0"/>
              <a:t>	</a:t>
            </a:r>
            <a:endParaRPr lang="en-US" dirty="0" smtClean="0"/>
          </a:p>
          <a:p>
            <a:pPr lvl="2"/>
            <a:r>
              <a:rPr lang="en-US" dirty="0" smtClean="0"/>
              <a:t>Nor consistent with utility maximization</a:t>
            </a:r>
          </a:p>
          <a:p>
            <a:pPr lvl="2"/>
            <a:endParaRPr lang="en-US" dirty="0" smtClean="0"/>
          </a:p>
        </p:txBody>
      </p:sp>
    </p:spTree>
    <p:extLst>
      <p:ext uri="{BB962C8B-B14F-4D97-AF65-F5344CB8AC3E}">
        <p14:creationId xmlns:p14="http://schemas.microsoft.com/office/powerpoint/2010/main" val="234880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 The IRI Academic Data Set </a:t>
            </a:r>
            <a:r>
              <a:rPr lang="en-US" sz="2800" dirty="0" smtClean="0"/>
              <a:t>(Kruger and </a:t>
            </a:r>
            <a:r>
              <a:rPr lang="en-US" sz="2800" dirty="0" err="1" smtClean="0"/>
              <a:t>Pagni</a:t>
            </a:r>
            <a:r>
              <a:rPr lang="en-US" sz="2800" dirty="0" smtClean="0"/>
              <a:t>)</a:t>
            </a:r>
            <a:endParaRPr lang="en-US" sz="2800" dirty="0"/>
          </a:p>
        </p:txBody>
      </p:sp>
      <p:sp>
        <p:nvSpPr>
          <p:cNvPr id="3" name="Content Placeholder 2"/>
          <p:cNvSpPr>
            <a:spLocks noGrp="1"/>
          </p:cNvSpPr>
          <p:nvPr>
            <p:ph idx="1"/>
          </p:nvPr>
        </p:nvSpPr>
        <p:spPr>
          <a:xfrm>
            <a:off x="1362269" y="1800807"/>
            <a:ext cx="9769151" cy="4823927"/>
          </a:xfrm>
        </p:spPr>
        <p:txBody>
          <a:bodyPr>
            <a:normAutofit/>
          </a:bodyPr>
          <a:lstStyle/>
          <a:p>
            <a:r>
              <a:rPr lang="en-US" b="1" dirty="0" smtClean="0"/>
              <a:t>Data on purchases of beer 2011 (17205 observations)</a:t>
            </a:r>
          </a:p>
          <a:p>
            <a:r>
              <a:rPr lang="en-US" b="1" dirty="0" smtClean="0"/>
              <a:t>Six categorical variables are used:</a:t>
            </a:r>
          </a:p>
          <a:p>
            <a:pPr lvl="1"/>
            <a:r>
              <a:rPr lang="en-US" b="1" dirty="0" smtClean="0"/>
              <a:t>Household income</a:t>
            </a:r>
          </a:p>
          <a:p>
            <a:pPr lvl="1"/>
            <a:r>
              <a:rPr lang="en-US" b="1" dirty="0" smtClean="0"/>
              <a:t>Type of residence</a:t>
            </a:r>
          </a:p>
          <a:p>
            <a:pPr lvl="1"/>
            <a:r>
              <a:rPr lang="en-US" b="1" dirty="0" smtClean="0"/>
              <a:t>Age</a:t>
            </a:r>
          </a:p>
          <a:p>
            <a:pPr lvl="1"/>
            <a:r>
              <a:rPr lang="en-US" b="1" dirty="0" smtClean="0"/>
              <a:t>Education</a:t>
            </a:r>
          </a:p>
          <a:p>
            <a:pPr lvl="1"/>
            <a:r>
              <a:rPr lang="en-US" b="1" dirty="0" smtClean="0"/>
              <a:t>Profession</a:t>
            </a:r>
          </a:p>
          <a:p>
            <a:r>
              <a:rPr lang="en-US" b="1" dirty="0" smtClean="0"/>
              <a:t>One continuous variable - amount of purchase</a:t>
            </a:r>
          </a:p>
          <a:p>
            <a:pPr marL="457200" lvl="1" indent="0">
              <a:buNone/>
            </a:pPr>
            <a:endParaRPr lang="en-US" b="1" dirty="0"/>
          </a:p>
          <a:p>
            <a:endParaRPr lang="en-US" b="1" dirty="0"/>
          </a:p>
        </p:txBody>
      </p:sp>
    </p:spTree>
    <p:extLst>
      <p:ext uri="{BB962C8B-B14F-4D97-AF65-F5344CB8AC3E}">
        <p14:creationId xmlns:p14="http://schemas.microsoft.com/office/powerpoint/2010/main" val="116482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preference of domestic beer vs imported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i="1" dirty="0" smtClean="0"/>
                  <a:t>Log [</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𝑝</m:t>
                        </m:r>
                      </m:num>
                      <m:den>
                        <m:r>
                          <a:rPr lang="en-US" sz="2400" b="0" i="1" dirty="0" smtClean="0">
                            <a:latin typeface="Cambria Math" panose="02040503050406030204" pitchFamily="18" charset="0"/>
                          </a:rPr>
                          <m:t>1−</m:t>
                        </m:r>
                        <m:r>
                          <a:rPr lang="en-US" sz="2400" b="0" i="1" dirty="0" smtClean="0">
                            <a:latin typeface="Cambria Math" panose="02040503050406030204" pitchFamily="18" charset="0"/>
                          </a:rPr>
                          <m:t>𝑝</m:t>
                        </m:r>
                      </m:den>
                    </m:f>
                  </m:oMath>
                </a14:m>
                <a:r>
                  <a:rPr lang="en-US" sz="2400" i="1" dirty="0" smtClean="0"/>
                  <a:t> ]= </a:t>
                </a:r>
                <a:r>
                  <a:rPr lang="el-GR" sz="2400" i="1" dirty="0" smtClean="0"/>
                  <a:t>β</a:t>
                </a:r>
                <a:r>
                  <a:rPr lang="en-US" sz="2400" i="1" baseline="-25000" dirty="0" smtClean="0"/>
                  <a:t>0 </a:t>
                </a:r>
                <a:r>
                  <a:rPr lang="en-US" sz="2400" i="1" dirty="0" smtClean="0"/>
                  <a:t> + </a:t>
                </a:r>
                <a:r>
                  <a:rPr lang="el-GR" sz="2400" i="1" dirty="0" smtClean="0"/>
                  <a:t>β</a:t>
                </a:r>
                <a:r>
                  <a:rPr lang="en-US" sz="2400" i="1" baseline="-25000" dirty="0" smtClean="0"/>
                  <a:t>1</a:t>
                </a:r>
                <a:r>
                  <a:rPr lang="en-US" sz="2400" i="1" dirty="0" smtClean="0"/>
                  <a:t> x </a:t>
                </a:r>
                <a:r>
                  <a:rPr lang="en-US" sz="2400" i="1" baseline="-25000" dirty="0" smtClean="0"/>
                  <a:t>1i </a:t>
                </a:r>
                <a:r>
                  <a:rPr lang="en-US" sz="2400" i="1" dirty="0" smtClean="0"/>
                  <a:t> + </a:t>
                </a:r>
                <a:r>
                  <a:rPr lang="el-GR" sz="2400" i="1" dirty="0" smtClean="0"/>
                  <a:t>β</a:t>
                </a:r>
                <a:r>
                  <a:rPr lang="en-US" sz="2400" i="1" baseline="-25000" dirty="0" smtClean="0"/>
                  <a:t>2</a:t>
                </a:r>
                <a:r>
                  <a:rPr lang="en-US" sz="2400" i="1" dirty="0" smtClean="0"/>
                  <a:t> </a:t>
                </a:r>
                <a:r>
                  <a:rPr lang="en-US" sz="2400" i="1" dirty="0"/>
                  <a:t>x </a:t>
                </a:r>
                <a:r>
                  <a:rPr lang="en-US" sz="2400" i="1" baseline="-25000" dirty="0" smtClean="0"/>
                  <a:t>2i </a:t>
                </a:r>
                <a:r>
                  <a:rPr lang="en-US" sz="2400" i="1" dirty="0" smtClean="0"/>
                  <a:t> + … + </a:t>
                </a:r>
                <a:r>
                  <a:rPr lang="el-GR" sz="2400" i="1" dirty="0" smtClean="0"/>
                  <a:t>β</a:t>
                </a:r>
                <a:r>
                  <a:rPr lang="en-US" sz="2400" i="1" baseline="-25000" dirty="0" smtClean="0"/>
                  <a:t>k</a:t>
                </a:r>
                <a:r>
                  <a:rPr lang="en-US" sz="2400" i="1" dirty="0" smtClean="0"/>
                  <a:t> </a:t>
                </a:r>
                <a:r>
                  <a:rPr lang="en-US" sz="2400" i="1" dirty="0"/>
                  <a:t>x </a:t>
                </a:r>
                <a:r>
                  <a:rPr lang="en-US" sz="2400" i="1" baseline="-25000" dirty="0" err="1"/>
                  <a:t>k</a:t>
                </a:r>
                <a:r>
                  <a:rPr lang="en-US" sz="2400" i="1" baseline="-25000" dirty="0" err="1" smtClean="0"/>
                  <a:t>i</a:t>
                </a:r>
                <a:r>
                  <a:rPr lang="en-US" sz="2400" i="1" baseline="-25000" dirty="0" smtClean="0"/>
                  <a:t> ,</a:t>
                </a:r>
              </a:p>
              <a:p>
                <a:pPr marL="0" indent="0">
                  <a:buNone/>
                </a:pPr>
                <a:r>
                  <a:rPr lang="en-US" i="1" dirty="0" smtClean="0"/>
                  <a:t>Where p</a:t>
                </a:r>
                <a:r>
                  <a:rPr lang="en-US" i="1" baseline="-25000" dirty="0" smtClean="0"/>
                  <a:t>i </a:t>
                </a:r>
                <a:r>
                  <a:rPr lang="en-US" i="1" dirty="0" smtClean="0"/>
                  <a:t>is the probability that Y</a:t>
                </a:r>
                <a:r>
                  <a:rPr lang="en-US" i="1" baseline="-25000" dirty="0" smtClean="0"/>
                  <a:t>i </a:t>
                </a:r>
                <a:r>
                  <a:rPr lang="en-US" i="1" dirty="0" smtClean="0"/>
                  <a:t> = 1 (domestic beer preference)</a:t>
                </a:r>
              </a:p>
              <a:p>
                <a:pPr marL="0" indent="0">
                  <a:buNone/>
                </a:pPr>
                <a:r>
                  <a:rPr lang="en-US" i="1" dirty="0" smtClean="0"/>
                  <a:t>	</a:t>
                </a:r>
                <a:r>
                  <a:rPr lang="en-US" i="1" dirty="0"/>
                  <a:t> Log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𝑝</m:t>
                        </m:r>
                      </m:num>
                      <m:den>
                        <m:r>
                          <a:rPr lang="en-US" i="1" dirty="0">
                            <a:latin typeface="Cambria Math" panose="02040503050406030204" pitchFamily="18" charset="0"/>
                          </a:rPr>
                          <m:t>1−</m:t>
                        </m:r>
                        <m:r>
                          <a:rPr lang="en-US" i="1" dirty="0">
                            <a:latin typeface="Cambria Math" panose="02040503050406030204" pitchFamily="18" charset="0"/>
                          </a:rPr>
                          <m:t>𝑝</m:t>
                        </m:r>
                      </m:den>
                    </m:f>
                  </m:oMath>
                </a14:m>
                <a:r>
                  <a:rPr lang="en-US" i="1" dirty="0"/>
                  <a:t> </a:t>
                </a:r>
                <a:r>
                  <a:rPr lang="en-US" i="1" dirty="0" smtClean="0"/>
                  <a:t>] is called the logit or log-adds</a:t>
                </a:r>
              </a:p>
              <a:p>
                <a:pPr marL="0" indent="0">
                  <a:buNone/>
                </a:pPr>
                <a:r>
                  <a:rPr lang="en-US" i="1" dirty="0" smtClean="0"/>
                  <a:t>Each consumer represents particular characteristics: demographic, social, and employment.  </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58" t="-323" r="-1163"/>
                </a:stretch>
              </a:blipFill>
            </p:spPr>
            <p:txBody>
              <a:bodyPr/>
              <a:lstStyle/>
              <a:p>
                <a:r>
                  <a:rPr lang="en-US">
                    <a:noFill/>
                  </a:rPr>
                  <a:t> </a:t>
                </a:r>
              </a:p>
            </p:txBody>
          </p:sp>
        </mc:Fallback>
      </mc:AlternateContent>
    </p:spTree>
    <p:extLst>
      <p:ext uri="{BB962C8B-B14F-4D97-AF65-F5344CB8AC3E}">
        <p14:creationId xmlns:p14="http://schemas.microsoft.com/office/powerpoint/2010/main" val="3469288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2135"/>
          </a:xfrm>
        </p:spPr>
        <p:txBody>
          <a:bodyPr>
            <a:normAutofit fontScale="90000"/>
          </a:bodyPr>
          <a:lstStyle/>
          <a:p>
            <a:r>
              <a:rPr lang="en-US" dirty="0" smtClean="0"/>
              <a:t>Summary </a:t>
            </a:r>
            <a:r>
              <a:rPr lang="en-US" dirty="0"/>
              <a:t>statistics for variable </a:t>
            </a:r>
            <a:r>
              <a:rPr lang="en-US" dirty="0" smtClean="0"/>
              <a:t>household income </a:t>
            </a:r>
            <a:br>
              <a:rPr lang="en-US" dirty="0" smtClean="0"/>
            </a:b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7039633"/>
              </p:ext>
            </p:extLst>
          </p:nvPr>
        </p:nvGraphicFramePr>
        <p:xfrm>
          <a:off x="2744415" y="1902889"/>
          <a:ext cx="6743475" cy="4494450"/>
        </p:xfrm>
        <a:graphic>
          <a:graphicData uri="http://schemas.openxmlformats.org/drawingml/2006/table">
            <a:tbl>
              <a:tblPr/>
              <a:tblGrid>
                <a:gridCol w="2053496"/>
                <a:gridCol w="1032734"/>
                <a:gridCol w="1161826"/>
                <a:gridCol w="1146724"/>
                <a:gridCol w="1348695"/>
              </a:tblGrid>
              <a:tr h="279537">
                <a:tc gridSpan="5">
                  <a:txBody>
                    <a:bodyPr/>
                    <a:lstStyle/>
                    <a:p>
                      <a:pPr fontAlgn="t"/>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029">
                <a:tc>
                  <a:txBody>
                    <a:bodyPr/>
                    <a:lstStyle/>
                    <a:p>
                      <a:pPr fontAlgn="t"/>
                      <a:r>
                        <a:rPr lang="en-US" sz="1400" b="0" i="0" dirty="0" err="1">
                          <a:solidFill>
                            <a:srgbClr val="000000"/>
                          </a:solidFill>
                          <a:effectLst/>
                          <a:latin typeface="Arial" panose="020B0604020202020204" pitchFamily="34" charset="0"/>
                        </a:rPr>
                        <a:t>Hhincome</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Frequency</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Percent</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Cumulative</a:t>
                      </a:r>
                      <a:br>
                        <a:rPr lang="en-US" sz="1400" b="0" i="0" dirty="0">
                          <a:solidFill>
                            <a:srgbClr val="000000"/>
                          </a:solidFill>
                          <a:effectLst/>
                          <a:latin typeface="Arial" panose="020B0604020202020204" pitchFamily="34" charset="0"/>
                        </a:rPr>
                      </a:br>
                      <a:r>
                        <a:rPr lang="en-US" sz="1400" b="0" i="0" dirty="0">
                          <a:solidFill>
                            <a:srgbClr val="000000"/>
                          </a:solidFill>
                          <a:effectLst/>
                          <a:latin typeface="Arial" panose="020B0604020202020204" pitchFamily="34" charset="0"/>
                        </a:rPr>
                        <a:t>Frequency</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Cumulative</a:t>
                      </a:r>
                      <a:br>
                        <a:rPr lang="en-US" sz="1400" b="0" i="0">
                          <a:solidFill>
                            <a:srgbClr val="000000"/>
                          </a:solidFill>
                          <a:effectLst/>
                          <a:latin typeface="Arial" panose="020B0604020202020204" pitchFamily="34" charset="0"/>
                        </a:rPr>
                      </a:br>
                      <a:r>
                        <a:rPr lang="en-US" sz="1400" b="0" i="0">
                          <a:solidFill>
                            <a:srgbClr val="000000"/>
                          </a:solidFill>
                          <a:effectLst/>
                          <a:latin typeface="Arial" panose="020B0604020202020204" pitchFamily="34" charset="0"/>
                        </a:rPr>
                        <a:t>Percent</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1(0-$9,999)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465</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2.83</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465</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2.83</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2 (10,000-11,999)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422</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2.57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887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5.39</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3 (12,000-14,999)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281</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1.71</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1168</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7.10</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4 (15,000-19,999)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1207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7.34</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2375</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14.44</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5 (20,000-24,999)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1024</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6.23</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3399</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20.67</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6 (25,000-34,999)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1543</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9.38</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4942</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30.05</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7 (35,000-44,999)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2611</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15.88</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7553</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45.92</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8 (45,000-54,999)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1106</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6.72</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8659</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52.65</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9 (55,000-64,999)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2050</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12.46</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10709</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65.11</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10 (65,000-74,999)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1274</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7.75</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11983</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72.86</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11 (75,000-99,999)</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2427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14.76</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14410</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87.61</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a:txBody>
                    <a:bodyPr/>
                    <a:lstStyle/>
                    <a:p>
                      <a:pPr fontAlgn="t"/>
                      <a:r>
                        <a:rPr lang="en-US" sz="1400" b="0" i="0" dirty="0" smtClean="0">
                          <a:solidFill>
                            <a:srgbClr val="000000"/>
                          </a:solidFill>
                          <a:effectLst/>
                          <a:latin typeface="Arial" panose="020B0604020202020204" pitchFamily="34" charset="0"/>
                        </a:rPr>
                        <a:t>12 (100,000 and greater)</a:t>
                      </a:r>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2037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12.39</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16447</a:t>
                      </a:r>
                    </a:p>
                  </a:txBody>
                  <a:tcPr marL="36023" marR="36023" marT="36023" marB="3602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100.00</a:t>
                      </a: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79537">
                <a:tc gridSpan="5">
                  <a:txBody>
                    <a:bodyPr/>
                    <a:lstStyle/>
                    <a:p>
                      <a:pPr fontAlgn="t"/>
                      <a:endParaRPr lang="en-US" sz="1400" b="0" i="0" dirty="0">
                        <a:solidFill>
                          <a:srgbClr val="000000"/>
                        </a:solidFill>
                        <a:effectLst/>
                        <a:latin typeface="Arial" panose="020B0604020202020204" pitchFamily="34" charset="0"/>
                      </a:endParaRPr>
                    </a:p>
                  </a:txBody>
                  <a:tcPr marL="36023" marR="36023" marT="36023" marB="3602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148335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a:t>statistics for </a:t>
            </a:r>
            <a:r>
              <a:rPr lang="en-US" dirty="0" smtClean="0"/>
              <a:t>variable type of residence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8014086"/>
              </p:ext>
            </p:extLst>
          </p:nvPr>
        </p:nvGraphicFramePr>
        <p:xfrm>
          <a:off x="2589213" y="1996750"/>
          <a:ext cx="8915400" cy="3087060"/>
        </p:xfrm>
        <a:graphic>
          <a:graphicData uri="http://schemas.openxmlformats.org/drawingml/2006/table">
            <a:tbl>
              <a:tblPr/>
              <a:tblGrid>
                <a:gridCol w="1783080"/>
                <a:gridCol w="1783080"/>
                <a:gridCol w="1783080"/>
                <a:gridCol w="1783080"/>
                <a:gridCol w="1783080"/>
              </a:tblGrid>
              <a:tr h="537603">
                <a:tc gridSpan="5">
                  <a:txBody>
                    <a:bodyPr/>
                    <a:lstStyle/>
                    <a:p>
                      <a:pPr fontAlgn="t"/>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36648">
                <a:tc>
                  <a:txBody>
                    <a:bodyPr/>
                    <a:lstStyle/>
                    <a:p>
                      <a:pPr fontAlgn="t"/>
                      <a:r>
                        <a:rPr lang="en-US" b="0" i="0">
                          <a:solidFill>
                            <a:srgbClr val="000000"/>
                          </a:solidFill>
                          <a:effectLst/>
                          <a:latin typeface="Arial" panose="020B0604020202020204" pitchFamily="34" charset="0"/>
                        </a:rPr>
                        <a:t>residence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Frequency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Percent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Cumulative</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Frequency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Cumulative</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Percent</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537603">
                <a:tc>
                  <a:txBody>
                    <a:bodyPr/>
                    <a:lstStyle/>
                    <a:p>
                      <a:pPr fontAlgn="t"/>
                      <a:r>
                        <a:rPr lang="en-US" b="0" i="0" dirty="0" smtClean="0">
                          <a:solidFill>
                            <a:srgbClr val="000000"/>
                          </a:solidFill>
                          <a:effectLst/>
                          <a:latin typeface="Arial" panose="020B0604020202020204" pitchFamily="34" charset="0"/>
                        </a:rPr>
                        <a:t>1-Renter</a:t>
                      </a:r>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13889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84.45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13889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84.45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537603">
                <a:tc>
                  <a:txBody>
                    <a:bodyPr/>
                    <a:lstStyle/>
                    <a:p>
                      <a:pPr fontAlgn="t"/>
                      <a:r>
                        <a:rPr lang="en-US" b="0" i="0" dirty="0" smtClean="0">
                          <a:solidFill>
                            <a:srgbClr val="000000"/>
                          </a:solidFill>
                          <a:effectLst/>
                          <a:latin typeface="Arial" panose="020B0604020202020204" pitchFamily="34" charset="0"/>
                        </a:rPr>
                        <a:t>2-Homeowner</a:t>
                      </a:r>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2558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16447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537603">
                <a:tc gridSpan="5">
                  <a:txBody>
                    <a:bodyPr/>
                    <a:lstStyle/>
                    <a:p>
                      <a:pPr fontAlgn="t"/>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70867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a:t>statistics for variable </a:t>
            </a:r>
            <a:r>
              <a:rPr lang="en-US" dirty="0" smtClean="0"/>
              <a:t>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4207507"/>
              </p:ext>
            </p:extLst>
          </p:nvPr>
        </p:nvGraphicFramePr>
        <p:xfrm>
          <a:off x="2804540" y="2133600"/>
          <a:ext cx="8484745" cy="4035339"/>
        </p:xfrm>
        <a:graphic>
          <a:graphicData uri="http://schemas.openxmlformats.org/drawingml/2006/table">
            <a:tbl>
              <a:tblPr/>
              <a:tblGrid>
                <a:gridCol w="1696949"/>
                <a:gridCol w="1696949"/>
                <a:gridCol w="1696949"/>
                <a:gridCol w="1696949"/>
                <a:gridCol w="1696949"/>
              </a:tblGrid>
              <a:tr h="351718">
                <a:tc gridSpan="5">
                  <a:txBody>
                    <a:bodyPr/>
                    <a:lstStyle/>
                    <a:p>
                      <a:pPr fontAlgn="t"/>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2787">
                <a:tc>
                  <a:txBody>
                    <a:bodyPr/>
                    <a:lstStyle/>
                    <a:p>
                      <a:pPr fontAlgn="t"/>
                      <a:r>
                        <a:rPr lang="en-US" sz="1700" b="0" i="0">
                          <a:solidFill>
                            <a:srgbClr val="000000"/>
                          </a:solidFill>
                          <a:effectLst/>
                          <a:latin typeface="Arial" panose="020B0604020202020204" pitchFamily="34" charset="0"/>
                        </a:rPr>
                        <a:t>age</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Frequency</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Percent</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Cumulative</a:t>
                      </a:r>
                      <a:br>
                        <a:rPr lang="en-US" sz="1700" b="0" i="0">
                          <a:solidFill>
                            <a:srgbClr val="000000"/>
                          </a:solidFill>
                          <a:effectLst/>
                          <a:latin typeface="Arial" panose="020B0604020202020204" pitchFamily="34" charset="0"/>
                        </a:rPr>
                      </a:br>
                      <a:r>
                        <a:rPr lang="en-US" sz="1700" b="0" i="0">
                          <a:solidFill>
                            <a:srgbClr val="000000"/>
                          </a:solidFill>
                          <a:effectLst/>
                          <a:latin typeface="Arial" panose="020B0604020202020204" pitchFamily="34" charset="0"/>
                        </a:rPr>
                        <a:t>Frequency</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Cumulative</a:t>
                      </a:r>
                      <a:br>
                        <a:rPr lang="en-US" sz="1700" b="0" i="0">
                          <a:solidFill>
                            <a:srgbClr val="000000"/>
                          </a:solidFill>
                          <a:effectLst/>
                          <a:latin typeface="Arial" panose="020B0604020202020204" pitchFamily="34" charset="0"/>
                        </a:rPr>
                      </a:br>
                      <a:r>
                        <a:rPr lang="en-US" sz="1700" b="0" i="0">
                          <a:solidFill>
                            <a:srgbClr val="000000"/>
                          </a:solidFill>
                          <a:effectLst/>
                          <a:latin typeface="Arial" panose="020B0604020202020204" pitchFamily="34" charset="0"/>
                        </a:rPr>
                        <a:t>Percent</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1 (18-24)</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30</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0.18</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30</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0.18</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2 (25-34)</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168</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1.02</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198</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1.20</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3 (35-44)</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1350</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8.21</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1548</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9.41</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4 (45-54)</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3793</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23.06</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5341</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32.47</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5 (55-64)</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4330</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26.33</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9671</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58.80</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6 (65+)</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3907</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23.76</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13578</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82.56</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a:txBody>
                    <a:bodyPr/>
                    <a:lstStyle/>
                    <a:p>
                      <a:pPr fontAlgn="t"/>
                      <a:r>
                        <a:rPr lang="en-US" sz="1700" b="0" i="0" dirty="0" smtClean="0">
                          <a:solidFill>
                            <a:srgbClr val="000000"/>
                          </a:solidFill>
                          <a:effectLst/>
                          <a:latin typeface="Arial" panose="020B0604020202020204" pitchFamily="34" charset="0"/>
                        </a:rPr>
                        <a:t>7 (No</a:t>
                      </a:r>
                      <a:r>
                        <a:rPr lang="en-US" sz="1700" b="0" i="0" baseline="0" dirty="0" smtClean="0">
                          <a:solidFill>
                            <a:srgbClr val="000000"/>
                          </a:solidFill>
                          <a:effectLst/>
                          <a:latin typeface="Arial" panose="020B0604020202020204" pitchFamily="34" charset="0"/>
                        </a:rPr>
                        <a:t> such person)</a:t>
                      </a:r>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2869</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17.44</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16447</a:t>
                      </a:r>
                    </a:p>
                  </a:txBody>
                  <a:tcPr marL="45324" marR="45324" marT="45324" marB="4532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100.00</a:t>
                      </a: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351718">
                <a:tc gridSpan="5">
                  <a:txBody>
                    <a:bodyPr/>
                    <a:lstStyle/>
                    <a:p>
                      <a:pPr fontAlgn="t"/>
                      <a:endParaRPr lang="en-US" sz="1700" b="0" i="0" dirty="0">
                        <a:solidFill>
                          <a:srgbClr val="000000"/>
                        </a:solidFill>
                        <a:effectLst/>
                        <a:latin typeface="Arial" panose="020B0604020202020204" pitchFamily="34" charset="0"/>
                      </a:endParaRPr>
                    </a:p>
                  </a:txBody>
                  <a:tcPr marL="45324" marR="45324" marT="45324" marB="4532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20166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a:t>statistics for variable </a:t>
            </a:r>
            <a:r>
              <a:rPr lang="en-US" dirty="0" smtClean="0"/>
              <a:t>education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0448053"/>
              </p:ext>
            </p:extLst>
          </p:nvPr>
        </p:nvGraphicFramePr>
        <p:xfrm>
          <a:off x="2248351" y="2133601"/>
          <a:ext cx="8375060" cy="3778248"/>
        </p:xfrm>
        <a:graphic>
          <a:graphicData uri="http://schemas.openxmlformats.org/drawingml/2006/table">
            <a:tbl>
              <a:tblPr/>
              <a:tblGrid>
                <a:gridCol w="2979865"/>
                <a:gridCol w="1398495"/>
                <a:gridCol w="1301675"/>
                <a:gridCol w="1355463"/>
                <a:gridCol w="1339562"/>
              </a:tblGrid>
              <a:tr h="296513">
                <a:tc gridSpan="5">
                  <a:txBody>
                    <a:bodyPr/>
                    <a:lstStyle/>
                    <a:p>
                      <a:pPr fontAlgn="t"/>
                      <a:r>
                        <a:rPr lang="en-US" sz="1400" b="0" i="0" dirty="0">
                          <a:solidFill>
                            <a:srgbClr val="000000"/>
                          </a:solidFill>
                          <a:effectLst/>
                          <a:latin typeface="Arial" panose="020B0604020202020204" pitchFamily="34" charset="0"/>
                        </a:rPr>
                        <a:t>education</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6605">
                <a:tc>
                  <a:txBody>
                    <a:bodyPr/>
                    <a:lstStyle/>
                    <a:p>
                      <a:pPr fontAlgn="t"/>
                      <a:r>
                        <a:rPr lang="en-US" sz="1400" b="0" i="0">
                          <a:solidFill>
                            <a:srgbClr val="000000"/>
                          </a:solidFill>
                          <a:effectLst/>
                          <a:latin typeface="Arial" panose="020B0604020202020204" pitchFamily="34" charset="0"/>
                        </a:rPr>
                        <a:t>education</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Frequency</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Percent</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Cumulative</a:t>
                      </a:r>
                      <a:br>
                        <a:rPr lang="en-US" sz="1400" b="0" i="0">
                          <a:solidFill>
                            <a:srgbClr val="000000"/>
                          </a:solidFill>
                          <a:effectLst/>
                          <a:latin typeface="Arial" panose="020B0604020202020204" pitchFamily="34" charset="0"/>
                        </a:rPr>
                      </a:br>
                      <a:r>
                        <a:rPr lang="en-US" sz="1400" b="0" i="0">
                          <a:solidFill>
                            <a:srgbClr val="000000"/>
                          </a:solidFill>
                          <a:effectLst/>
                          <a:latin typeface="Arial" panose="020B0604020202020204" pitchFamily="34" charset="0"/>
                        </a:rPr>
                        <a:t>Frequency</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Cumulative</a:t>
                      </a:r>
                      <a:br>
                        <a:rPr lang="en-US" sz="1400" b="0" i="0">
                          <a:solidFill>
                            <a:srgbClr val="000000"/>
                          </a:solidFill>
                          <a:effectLst/>
                          <a:latin typeface="Arial" panose="020B0604020202020204" pitchFamily="34" charset="0"/>
                        </a:rPr>
                      </a:br>
                      <a:r>
                        <a:rPr lang="en-US" sz="1400" b="0" i="0">
                          <a:solidFill>
                            <a:srgbClr val="000000"/>
                          </a:solidFill>
                          <a:effectLst/>
                          <a:latin typeface="Arial" panose="020B0604020202020204" pitchFamily="34" charset="0"/>
                        </a:rPr>
                        <a:t>Percent</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0 (N/A)</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2869</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17.44</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2869</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17.44</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1 (Some grade school)</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32</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0.19</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2901</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17.64</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2 (Completed grade school)</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338</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2.06</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3239</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19.69</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3 (Some high school)</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4367</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26.55</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7606</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46.25</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4 (Graduated high</a:t>
                      </a:r>
                      <a:r>
                        <a:rPr lang="en-US" sz="1400" b="0" i="0" baseline="0" dirty="0" smtClean="0">
                          <a:solidFill>
                            <a:srgbClr val="000000"/>
                          </a:solidFill>
                          <a:effectLst/>
                          <a:latin typeface="Arial" panose="020B0604020202020204" pitchFamily="34" charset="0"/>
                        </a:rPr>
                        <a:t> school)</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3592</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21.84</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11198</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68.09</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5 (Technical school)</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2917</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17.74</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14115</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85.82</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6 (Some college)</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1616</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9.83</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15731</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95.65</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7 (Graduated from college)</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601</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3.65</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16332</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99.30</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a:txBody>
                    <a:bodyPr/>
                    <a:lstStyle/>
                    <a:p>
                      <a:pPr fontAlgn="t"/>
                      <a:r>
                        <a:rPr lang="en-US" sz="1400" b="0" i="0" dirty="0" smtClean="0">
                          <a:solidFill>
                            <a:srgbClr val="000000"/>
                          </a:solidFill>
                          <a:effectLst/>
                          <a:latin typeface="Arial" panose="020B0604020202020204" pitchFamily="34" charset="0"/>
                        </a:rPr>
                        <a:t>8 (Post graduate work)</a:t>
                      </a:r>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115</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0.70</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16447</a:t>
                      </a:r>
                    </a:p>
                  </a:txBody>
                  <a:tcPr marL="38210" marR="38210" marT="38210" marB="3821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100.00</a:t>
                      </a: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r>
              <a:tr h="296513">
                <a:tc gridSpan="5">
                  <a:txBody>
                    <a:bodyPr/>
                    <a:lstStyle/>
                    <a:p>
                      <a:pPr fontAlgn="t"/>
                      <a:endParaRPr lang="en-US" sz="1400" b="0" i="0" dirty="0">
                        <a:solidFill>
                          <a:srgbClr val="000000"/>
                        </a:solidFill>
                        <a:effectLst/>
                        <a:latin typeface="Arial" panose="020B0604020202020204" pitchFamily="34" charset="0"/>
                      </a:endParaRPr>
                    </a:p>
                  </a:txBody>
                  <a:tcPr marL="38210" marR="38210" marT="38210" marB="3821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618533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1563</TotalTime>
  <Words>2427</Words>
  <Application>Microsoft Office PowerPoint</Application>
  <PresentationFormat>Widescreen</PresentationFormat>
  <Paragraphs>656</Paragraphs>
  <Slides>16</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Cambria Math</vt:lpstr>
      <vt:lpstr>Century Gothic</vt:lpstr>
      <vt:lpstr>Symbol</vt:lpstr>
      <vt:lpstr>Wingdings 3</vt:lpstr>
      <vt:lpstr>Wisp</vt:lpstr>
      <vt:lpstr>Microsoft Equation 3.0</vt:lpstr>
      <vt:lpstr>Demand Analysis of Beer Consumption in the U.S.</vt:lpstr>
      <vt:lpstr>Research Objectives</vt:lpstr>
      <vt:lpstr>Literature on beer demand</vt:lpstr>
      <vt:lpstr>Data – The IRI Academic Data Set (Kruger and Pagni)</vt:lpstr>
      <vt:lpstr>Probability of preference of domestic beer vs imported</vt:lpstr>
      <vt:lpstr>Summary statistics for variable household income   </vt:lpstr>
      <vt:lpstr>Summary statistics for variable type of residence </vt:lpstr>
      <vt:lpstr>Summary statistics for variable age</vt:lpstr>
      <vt:lpstr>Summary statistics for variable education</vt:lpstr>
      <vt:lpstr>Summary statistics for variable occupation </vt:lpstr>
      <vt:lpstr>Results</vt:lpstr>
      <vt:lpstr>Results of logistic regression</vt:lpstr>
      <vt:lpstr>Nested MNL model</vt:lpstr>
      <vt:lpstr>Nested Logit Model</vt:lpstr>
      <vt:lpstr>Nested Logit Model</vt:lpstr>
      <vt:lpstr>Nested Logit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Analysis of Beer Consumption in the U.S.</dc:title>
  <dc:creator>Murova, Olga</dc:creator>
  <cp:lastModifiedBy>Murova, Olga</cp:lastModifiedBy>
  <cp:revision>59</cp:revision>
  <cp:lastPrinted>2015-05-21T15:45:47Z</cp:lastPrinted>
  <dcterms:created xsi:type="dcterms:W3CDTF">2015-03-26T17:25:17Z</dcterms:created>
  <dcterms:modified xsi:type="dcterms:W3CDTF">2015-05-21T16:28:33Z</dcterms:modified>
</cp:coreProperties>
</file>