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6D688E-0B2A-4E7D-BC2A-F96DD0E5D52F}">
  <a:tblStyle styleId="{F06D688E-0B2A-4E7D-BC2A-F96DD0E5D52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51e4bdd5d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51e4bdd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51e4bdd5d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51e4bdd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51e4bdd5d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51e4bdd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51e4bdd5d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51e4bdd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51e4bdd5d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51e4bdd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51e4bdd5d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51e4bdd5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51e4bdd5d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51e4bdd5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51e4bdd5d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1e4bdd5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51e4bdd5d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51e4bdd5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51e4bdd5d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51e4bdd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51e4bdd5d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51e4bdd5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51e4bdd5d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51e4bdd5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51e4bdd5d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51e4bdd5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51e4bdd5d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51e4bdd5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51e4bdd5d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51e4bdd5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51e4bdd5d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51e4bdd5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51e4bdd5d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51e4bdd5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51e4bdd5d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51e4bdd5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51e4bdd5d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51e4bdd5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51e4bdd5d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51e4bdd5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51e4bdd5d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51e4bdd5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51e4bdd5d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51e4bdd5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51e4bdd5d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51e4bdd5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1e4bdd5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1e4bdd5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51e4bdd5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51e4bdd5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51e4bdd5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51e4bdd5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3180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The Battle of Neighborhoods</a:t>
            </a:r>
            <a:endParaRPr sz="3600"/>
          </a:p>
        </p:txBody>
      </p:sp>
      <p:sp>
        <p:nvSpPr>
          <p:cNvPr id="86" name="Google Shape;86;p13"/>
          <p:cNvSpPr txBox="1"/>
          <p:nvPr>
            <p:ph idx="1" type="subTitle"/>
          </p:nvPr>
        </p:nvSpPr>
        <p:spPr>
          <a:xfrm>
            <a:off x="598088" y="22587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Differences and Similarities Across US Cities</a:t>
            </a:r>
            <a:endParaRPr/>
          </a:p>
        </p:txBody>
      </p:sp>
      <p:sp>
        <p:nvSpPr>
          <p:cNvPr id="87" name="Google Shape;87;p13"/>
          <p:cNvSpPr txBox="1"/>
          <p:nvPr>
            <p:ph idx="1" type="subTitle"/>
          </p:nvPr>
        </p:nvSpPr>
        <p:spPr>
          <a:xfrm>
            <a:off x="460938" y="4211238"/>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Alanne Park  |  03-25-19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265500" y="11281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Representation</a:t>
            </a:r>
            <a:endParaRPr/>
          </a:p>
        </p:txBody>
      </p:sp>
      <p:sp>
        <p:nvSpPr>
          <p:cNvPr id="208" name="Google Shape;208;p23"/>
          <p:cNvSpPr txBox="1"/>
          <p:nvPr>
            <p:ph idx="1" type="subTitle"/>
          </p:nvPr>
        </p:nvSpPr>
        <p:spPr>
          <a:xfrm>
            <a:off x="421350" y="2746050"/>
            <a:ext cx="37335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Neighborhoods per City</a:t>
            </a:r>
            <a:endParaRPr/>
          </a:p>
        </p:txBody>
      </p:sp>
      <p:pic>
        <p:nvPicPr>
          <p:cNvPr id="209" name="Google Shape;209;p23"/>
          <p:cNvPicPr preferRelativeResize="0"/>
          <p:nvPr/>
        </p:nvPicPr>
        <p:blipFill>
          <a:blip r:embed="rId3">
            <a:alphaModFix/>
          </a:blip>
          <a:stretch>
            <a:fillRect/>
          </a:stretch>
        </p:blipFill>
        <p:spPr>
          <a:xfrm>
            <a:off x="4752375" y="1370100"/>
            <a:ext cx="4166950" cy="240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311700" y="508500"/>
            <a:ext cx="8520600" cy="78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Typical</a:t>
            </a:r>
            <a:endParaRPr sz="4200"/>
          </a:p>
        </p:txBody>
      </p:sp>
      <p:sp>
        <p:nvSpPr>
          <p:cNvPr id="215" name="Google Shape;215;p24"/>
          <p:cNvSpPr txBox="1"/>
          <p:nvPr>
            <p:ph idx="1" type="body"/>
          </p:nvPr>
        </p:nvSpPr>
        <p:spPr>
          <a:xfrm>
            <a:off x="311700" y="1230375"/>
            <a:ext cx="8520600" cy="70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t>Most Common Cluster</a:t>
            </a:r>
            <a:endParaRPr sz="2100"/>
          </a:p>
        </p:txBody>
      </p:sp>
      <p:pic>
        <p:nvPicPr>
          <p:cNvPr id="216" name="Google Shape;216;p24"/>
          <p:cNvPicPr preferRelativeResize="0"/>
          <p:nvPr/>
        </p:nvPicPr>
        <p:blipFill rotWithShape="1">
          <a:blip r:embed="rId3">
            <a:alphaModFix/>
          </a:blip>
          <a:srcRect b="0" l="3857" r="3857" t="0"/>
          <a:stretch/>
        </p:blipFill>
        <p:spPr>
          <a:xfrm>
            <a:off x="2183497" y="1857975"/>
            <a:ext cx="4777003" cy="275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59300" y="410000"/>
            <a:ext cx="8520600" cy="60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Categories</a:t>
            </a:r>
            <a:endParaRPr/>
          </a:p>
        </p:txBody>
      </p:sp>
      <p:sp>
        <p:nvSpPr>
          <p:cNvPr id="222" name="Google Shape;222;p25"/>
          <p:cNvSpPr txBox="1"/>
          <p:nvPr>
            <p:ph idx="1" type="body"/>
          </p:nvPr>
        </p:nvSpPr>
        <p:spPr>
          <a:xfrm>
            <a:off x="5725875" y="1077475"/>
            <a:ext cx="2953800" cy="60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100"/>
              <a:t>Most Common Venues per Cluster</a:t>
            </a:r>
            <a:endParaRPr sz="2100"/>
          </a:p>
        </p:txBody>
      </p:sp>
      <p:graphicFrame>
        <p:nvGraphicFramePr>
          <p:cNvPr id="223" name="Google Shape;223;p25"/>
          <p:cNvGraphicFramePr/>
          <p:nvPr/>
        </p:nvGraphicFramePr>
        <p:xfrm>
          <a:off x="1036325" y="418138"/>
          <a:ext cx="3000000" cy="3000000"/>
        </p:xfrm>
        <a:graphic>
          <a:graphicData uri="http://schemas.openxmlformats.org/drawingml/2006/table">
            <a:tbl>
              <a:tblPr>
                <a:noFill/>
                <a:tableStyleId>{F06D688E-0B2A-4E7D-BC2A-F96DD0E5D52F}</a:tableStyleId>
              </a:tblPr>
              <a:tblGrid>
                <a:gridCol w="853050"/>
                <a:gridCol w="2213625"/>
                <a:gridCol w="939450"/>
              </a:tblGrid>
              <a:tr h="331325">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Cluster</a:t>
                      </a:r>
                      <a:endParaRPr b="1" sz="1000">
                        <a:latin typeface="Times New Roman"/>
                        <a:ea typeface="Times New Roman"/>
                        <a:cs typeface="Times New Roman"/>
                        <a:sym typeface="Times New Roman"/>
                      </a:endParaRPr>
                    </a:p>
                  </a:txBody>
                  <a:tcPr marT="63500" marB="63500" marR="63500" marL="63500">
                    <a:solidFill>
                      <a:srgbClr val="D9D9D9"/>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Venue</a:t>
                      </a:r>
                      <a:endParaRPr b="1" sz="1000">
                        <a:latin typeface="Times New Roman"/>
                        <a:ea typeface="Times New Roman"/>
                        <a:cs typeface="Times New Roman"/>
                        <a:sym typeface="Times New Roman"/>
                      </a:endParaRPr>
                    </a:p>
                  </a:txBody>
                  <a:tcPr marT="63500" marB="63500" marR="63500" marL="63500">
                    <a:solidFill>
                      <a:srgbClr val="D9D9D9"/>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Frequency</a:t>
                      </a:r>
                      <a:endParaRPr b="1" sz="1000">
                        <a:latin typeface="Times New Roman"/>
                        <a:ea typeface="Times New Roman"/>
                        <a:cs typeface="Times New Roman"/>
                        <a:sym typeface="Times New Roman"/>
                      </a:endParaRPr>
                    </a:p>
                  </a:txBody>
                  <a:tcPr marT="63500" marB="63500" marR="63500" marL="63500">
                    <a:solidFill>
                      <a:srgbClr val="D9D9D9"/>
                    </a:solidFill>
                  </a:tcPr>
                </a:tc>
              </a:tr>
              <a:tr h="331325">
                <a:tc rowSpan="2">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Gym</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22%</a:t>
                      </a:r>
                      <a:endParaRPr sz="1000">
                        <a:latin typeface="Times New Roman"/>
                        <a:ea typeface="Times New Roman"/>
                        <a:cs typeface="Times New Roman"/>
                        <a:sym typeface="Times New Roman"/>
                      </a:endParaRPr>
                    </a:p>
                  </a:txBody>
                  <a:tcPr marT="63500" marB="63500" marR="63500" marL="63500"/>
                </a:tc>
              </a:tr>
              <a:tr h="331325">
                <a:tc vMerge="1"/>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Pool</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22%</a:t>
                      </a:r>
                      <a:endParaRPr sz="1000">
                        <a:latin typeface="Times New Roman"/>
                        <a:ea typeface="Times New Roman"/>
                        <a:cs typeface="Times New Roman"/>
                        <a:sym typeface="Times New Roman"/>
                      </a:endParaRPr>
                    </a:p>
                  </a:txBody>
                  <a:tcPr marT="63500" marB="63500" marR="63500" marL="63500"/>
                </a:tc>
              </a:tr>
              <a:tr h="33132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Ramen Restaurant</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100%</a:t>
                      </a:r>
                      <a:endParaRPr sz="1000">
                        <a:latin typeface="Times New Roman"/>
                        <a:ea typeface="Times New Roman"/>
                        <a:cs typeface="Times New Roman"/>
                        <a:sym typeface="Times New Roman"/>
                      </a:endParaRPr>
                    </a:p>
                  </a:txBody>
                  <a:tcPr marT="63500" marB="63500" marR="63500" marL="63500">
                    <a:solidFill>
                      <a:srgbClr val="EFEFEF"/>
                    </a:solidFill>
                  </a:tcPr>
                </a:tc>
              </a:tr>
              <a:tr h="33132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Park</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29%</a:t>
                      </a:r>
                      <a:endParaRPr sz="1000">
                        <a:latin typeface="Times New Roman"/>
                        <a:ea typeface="Times New Roman"/>
                        <a:cs typeface="Times New Roman"/>
                        <a:sym typeface="Times New Roman"/>
                      </a:endParaRPr>
                    </a:p>
                  </a:txBody>
                  <a:tcPr marT="63500" marB="63500" marR="63500" marL="63500"/>
                </a:tc>
              </a:tr>
              <a:tr h="33132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Playground</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83%</a:t>
                      </a:r>
                      <a:endParaRPr sz="1000">
                        <a:latin typeface="Times New Roman"/>
                        <a:ea typeface="Times New Roman"/>
                        <a:cs typeface="Times New Roman"/>
                        <a:sym typeface="Times New Roman"/>
                      </a:endParaRPr>
                    </a:p>
                  </a:txBody>
                  <a:tcPr marT="63500" marB="63500" marR="63500" marL="63500">
                    <a:solidFill>
                      <a:srgbClr val="EFEFEF"/>
                    </a:solidFill>
                  </a:tcPr>
                </a:tc>
              </a:tr>
              <a:tr h="33132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Trail</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100%</a:t>
                      </a:r>
                      <a:endParaRPr sz="1000">
                        <a:latin typeface="Times New Roman"/>
                        <a:ea typeface="Times New Roman"/>
                        <a:cs typeface="Times New Roman"/>
                        <a:sym typeface="Times New Roman"/>
                      </a:endParaRPr>
                    </a:p>
                  </a:txBody>
                  <a:tcPr marT="63500" marB="63500" marR="63500" marL="63500"/>
                </a:tc>
              </a:tr>
              <a:tr h="33132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Trail</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61%</a:t>
                      </a:r>
                      <a:endParaRPr sz="1000">
                        <a:latin typeface="Times New Roman"/>
                        <a:ea typeface="Times New Roman"/>
                        <a:cs typeface="Times New Roman"/>
                        <a:sym typeface="Times New Roman"/>
                      </a:endParaRPr>
                    </a:p>
                  </a:txBody>
                  <a:tcPr marT="63500" marB="63500" marR="63500" marL="63500">
                    <a:solidFill>
                      <a:srgbClr val="EFEFEF"/>
                    </a:solidFill>
                  </a:tcPr>
                </a:tc>
              </a:tr>
              <a:tr h="33132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Park</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100%</a:t>
                      </a:r>
                      <a:endParaRPr sz="1000">
                        <a:latin typeface="Times New Roman"/>
                        <a:ea typeface="Times New Roman"/>
                        <a:cs typeface="Times New Roman"/>
                        <a:sym typeface="Times New Roman"/>
                      </a:endParaRPr>
                    </a:p>
                  </a:txBody>
                  <a:tcPr marT="63500" marB="63500" marR="63500" marL="63500"/>
                </a:tc>
              </a:tr>
              <a:tr h="33132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Coffee Shop</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11%</a:t>
                      </a:r>
                      <a:endParaRPr sz="1000">
                        <a:latin typeface="Times New Roman"/>
                        <a:ea typeface="Times New Roman"/>
                        <a:cs typeface="Times New Roman"/>
                        <a:sym typeface="Times New Roman"/>
                      </a:endParaRPr>
                    </a:p>
                  </a:txBody>
                  <a:tcPr marT="63500" marB="63500" marR="63500" marL="63500">
                    <a:solidFill>
                      <a:srgbClr val="EFEFEF"/>
                    </a:solidFill>
                  </a:tcPr>
                </a:tc>
              </a:tr>
              <a:tr h="33132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Construction &amp; Landscaping</a:t>
                      </a:r>
                      <a:endParaRPr sz="10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67%</a:t>
                      </a:r>
                      <a:endParaRPr sz="1000">
                        <a:latin typeface="Times New Roman"/>
                        <a:ea typeface="Times New Roman"/>
                        <a:cs typeface="Times New Roman"/>
                        <a:sym typeface="Times New Roman"/>
                      </a:endParaRPr>
                    </a:p>
                  </a:txBody>
                  <a:tcPr marT="63500" marB="63500" marR="63500" marL="63500"/>
                </a:tc>
              </a:tr>
              <a:tr h="331325">
                <a:tc rowSpan="2">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10</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Grocery Store</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17%</a:t>
                      </a:r>
                      <a:endParaRPr sz="1000">
                        <a:latin typeface="Times New Roman"/>
                        <a:ea typeface="Times New Roman"/>
                        <a:cs typeface="Times New Roman"/>
                        <a:sym typeface="Times New Roman"/>
                      </a:endParaRPr>
                    </a:p>
                  </a:txBody>
                  <a:tcPr marT="63500" marB="63500" marR="63500" marL="63500">
                    <a:solidFill>
                      <a:srgbClr val="EFEFEF"/>
                    </a:solidFill>
                  </a:tcPr>
                </a:tc>
              </a:tr>
              <a:tr h="331325">
                <a:tc vMerge="1"/>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Coffee Shop</a:t>
                      </a:r>
                      <a:endParaRPr sz="1000">
                        <a:latin typeface="Times New Roman"/>
                        <a:ea typeface="Times New Roman"/>
                        <a:cs typeface="Times New Roman"/>
                        <a:sym typeface="Times New Roman"/>
                      </a:endParaRPr>
                    </a:p>
                  </a:txBody>
                  <a:tcPr marT="63500" marB="63500" marR="63500" marL="63500">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17%</a:t>
                      </a:r>
                      <a:endParaRPr sz="1000">
                        <a:latin typeface="Times New Roman"/>
                        <a:ea typeface="Times New Roman"/>
                        <a:cs typeface="Times New Roman"/>
                        <a:sym typeface="Times New Roman"/>
                      </a:endParaRPr>
                    </a:p>
                  </a:txBody>
                  <a:tcPr marT="63500" marB="63500" marR="63500" marL="63500">
                    <a:solidFill>
                      <a:srgbClr val="EFEFE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a:t>
            </a:r>
            <a:endParaRPr/>
          </a:p>
        </p:txBody>
      </p:sp>
      <p:sp>
        <p:nvSpPr>
          <p:cNvPr id="229" name="Google Shape;229;p26"/>
          <p:cNvSpPr txBox="1"/>
          <p:nvPr>
            <p:ph idx="1" type="body"/>
          </p:nvPr>
        </p:nvSpPr>
        <p:spPr>
          <a:xfrm>
            <a:off x="311700" y="1075925"/>
            <a:ext cx="3999900" cy="60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100"/>
              <a:t>Most Common Clusters per City</a:t>
            </a:r>
            <a:endParaRPr sz="2100"/>
          </a:p>
        </p:txBody>
      </p:sp>
      <p:pic>
        <p:nvPicPr>
          <p:cNvPr id="230" name="Google Shape;230;p26"/>
          <p:cNvPicPr preferRelativeResize="0"/>
          <p:nvPr/>
        </p:nvPicPr>
        <p:blipFill>
          <a:blip r:embed="rId3">
            <a:alphaModFix/>
          </a:blip>
          <a:stretch>
            <a:fillRect/>
          </a:stretch>
        </p:blipFill>
        <p:spPr>
          <a:xfrm>
            <a:off x="351050" y="1958025"/>
            <a:ext cx="4204400" cy="2170009"/>
          </a:xfrm>
          <a:prstGeom prst="rect">
            <a:avLst/>
          </a:prstGeom>
          <a:noFill/>
          <a:ln>
            <a:noFill/>
          </a:ln>
        </p:spPr>
      </p:pic>
      <p:pic>
        <p:nvPicPr>
          <p:cNvPr id="231" name="Google Shape;231;p26"/>
          <p:cNvPicPr preferRelativeResize="0"/>
          <p:nvPr/>
        </p:nvPicPr>
        <p:blipFill>
          <a:blip r:embed="rId4">
            <a:alphaModFix/>
          </a:blip>
          <a:stretch>
            <a:fillRect/>
          </a:stretch>
        </p:blipFill>
        <p:spPr>
          <a:xfrm>
            <a:off x="4640650" y="1958025"/>
            <a:ext cx="3999899" cy="217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 Cont.</a:t>
            </a:r>
            <a:endParaRPr/>
          </a:p>
        </p:txBody>
      </p:sp>
      <p:sp>
        <p:nvSpPr>
          <p:cNvPr id="237" name="Google Shape;237;p27"/>
          <p:cNvSpPr txBox="1"/>
          <p:nvPr>
            <p:ph idx="1" type="body"/>
          </p:nvPr>
        </p:nvSpPr>
        <p:spPr>
          <a:xfrm>
            <a:off x="311700" y="1075925"/>
            <a:ext cx="3999900" cy="60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100"/>
              <a:t>Most Common Clusters per City</a:t>
            </a:r>
            <a:endParaRPr sz="2100"/>
          </a:p>
        </p:txBody>
      </p:sp>
      <p:pic>
        <p:nvPicPr>
          <p:cNvPr id="238" name="Google Shape;238;p27"/>
          <p:cNvPicPr preferRelativeResize="0"/>
          <p:nvPr/>
        </p:nvPicPr>
        <p:blipFill rotWithShape="1">
          <a:blip r:embed="rId3">
            <a:alphaModFix/>
          </a:blip>
          <a:srcRect b="0" l="69" r="79" t="0"/>
          <a:stretch/>
        </p:blipFill>
        <p:spPr>
          <a:xfrm>
            <a:off x="300775" y="1971150"/>
            <a:ext cx="4204401" cy="2170009"/>
          </a:xfrm>
          <a:prstGeom prst="rect">
            <a:avLst/>
          </a:prstGeom>
          <a:noFill/>
          <a:ln>
            <a:noFill/>
          </a:ln>
        </p:spPr>
      </p:pic>
      <p:pic>
        <p:nvPicPr>
          <p:cNvPr id="239" name="Google Shape;239;p27"/>
          <p:cNvPicPr preferRelativeResize="0"/>
          <p:nvPr/>
        </p:nvPicPr>
        <p:blipFill rotWithShape="1">
          <a:blip r:embed="rId4">
            <a:alphaModFix/>
          </a:blip>
          <a:srcRect b="0" l="139" r="139" t="0"/>
          <a:stretch/>
        </p:blipFill>
        <p:spPr>
          <a:xfrm>
            <a:off x="4638825" y="1971150"/>
            <a:ext cx="4204400" cy="21700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 Cont.</a:t>
            </a:r>
            <a:endParaRPr/>
          </a:p>
        </p:txBody>
      </p:sp>
      <p:sp>
        <p:nvSpPr>
          <p:cNvPr id="245" name="Google Shape;245;p28"/>
          <p:cNvSpPr txBox="1"/>
          <p:nvPr>
            <p:ph idx="1" type="body"/>
          </p:nvPr>
        </p:nvSpPr>
        <p:spPr>
          <a:xfrm>
            <a:off x="311700" y="1075925"/>
            <a:ext cx="3999900" cy="60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100"/>
              <a:t>Most Common Clusters per City</a:t>
            </a:r>
            <a:endParaRPr sz="2100"/>
          </a:p>
        </p:txBody>
      </p:sp>
      <p:pic>
        <p:nvPicPr>
          <p:cNvPr id="246" name="Google Shape;246;p28"/>
          <p:cNvPicPr preferRelativeResize="0"/>
          <p:nvPr/>
        </p:nvPicPr>
        <p:blipFill rotWithShape="1">
          <a:blip r:embed="rId3">
            <a:alphaModFix/>
          </a:blip>
          <a:srcRect b="0" l="139" r="139" t="0"/>
          <a:stretch/>
        </p:blipFill>
        <p:spPr>
          <a:xfrm>
            <a:off x="300775" y="1971150"/>
            <a:ext cx="4204400" cy="2170008"/>
          </a:xfrm>
          <a:prstGeom prst="rect">
            <a:avLst/>
          </a:prstGeom>
          <a:noFill/>
          <a:ln>
            <a:noFill/>
          </a:ln>
        </p:spPr>
      </p:pic>
      <p:pic>
        <p:nvPicPr>
          <p:cNvPr id="247" name="Google Shape;247;p28"/>
          <p:cNvPicPr preferRelativeResize="0"/>
          <p:nvPr/>
        </p:nvPicPr>
        <p:blipFill rotWithShape="1">
          <a:blip r:embed="rId4">
            <a:alphaModFix/>
          </a:blip>
          <a:srcRect b="0" l="0" r="0" t="0"/>
          <a:stretch/>
        </p:blipFill>
        <p:spPr>
          <a:xfrm>
            <a:off x="4638825" y="1971150"/>
            <a:ext cx="4204400" cy="21700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 Cont.</a:t>
            </a:r>
            <a:endParaRPr/>
          </a:p>
        </p:txBody>
      </p:sp>
      <p:sp>
        <p:nvSpPr>
          <p:cNvPr id="253" name="Google Shape;253;p29"/>
          <p:cNvSpPr txBox="1"/>
          <p:nvPr>
            <p:ph idx="1" type="body"/>
          </p:nvPr>
        </p:nvSpPr>
        <p:spPr>
          <a:xfrm>
            <a:off x="311700" y="1075925"/>
            <a:ext cx="3999900" cy="60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100"/>
              <a:t>Most Common Clusters per City</a:t>
            </a:r>
            <a:endParaRPr sz="2100"/>
          </a:p>
        </p:txBody>
      </p:sp>
      <p:pic>
        <p:nvPicPr>
          <p:cNvPr id="254" name="Google Shape;254;p29"/>
          <p:cNvPicPr preferRelativeResize="0"/>
          <p:nvPr/>
        </p:nvPicPr>
        <p:blipFill rotWithShape="1">
          <a:blip r:embed="rId3">
            <a:alphaModFix/>
          </a:blip>
          <a:srcRect b="0" l="0" r="0" t="0"/>
          <a:stretch/>
        </p:blipFill>
        <p:spPr>
          <a:xfrm>
            <a:off x="2469800" y="1944925"/>
            <a:ext cx="4204400" cy="21700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159300" y="410000"/>
            <a:ext cx="8520600" cy="60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Diversity</a:t>
            </a:r>
            <a:endParaRPr/>
          </a:p>
        </p:txBody>
      </p:sp>
      <p:sp>
        <p:nvSpPr>
          <p:cNvPr id="260" name="Google Shape;260;p30"/>
          <p:cNvSpPr txBox="1"/>
          <p:nvPr>
            <p:ph idx="1" type="body"/>
          </p:nvPr>
        </p:nvSpPr>
        <p:spPr>
          <a:xfrm>
            <a:off x="5143500" y="1077475"/>
            <a:ext cx="3536100" cy="60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100"/>
              <a:t>Number of Clusters per City</a:t>
            </a:r>
            <a:endParaRPr sz="2100"/>
          </a:p>
        </p:txBody>
      </p:sp>
      <p:graphicFrame>
        <p:nvGraphicFramePr>
          <p:cNvPr id="261" name="Google Shape;261;p30"/>
          <p:cNvGraphicFramePr/>
          <p:nvPr/>
        </p:nvGraphicFramePr>
        <p:xfrm>
          <a:off x="624750" y="744850"/>
          <a:ext cx="3000000" cy="3000000"/>
        </p:xfrm>
        <a:graphic>
          <a:graphicData uri="http://schemas.openxmlformats.org/drawingml/2006/table">
            <a:tbl>
              <a:tblPr>
                <a:noFill/>
                <a:tableStyleId>{F06D688E-0B2A-4E7D-BC2A-F96DD0E5D52F}</a:tableStyleId>
              </a:tblPr>
              <a:tblGrid>
                <a:gridCol w="1444100"/>
                <a:gridCol w="1810375"/>
                <a:gridCol w="910425"/>
              </a:tblGrid>
              <a:tr h="437675">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City</a:t>
                      </a:r>
                      <a:endParaRPr b="1" sz="1000">
                        <a:latin typeface="Times New Roman"/>
                        <a:ea typeface="Times New Roman"/>
                        <a:cs typeface="Times New Roman"/>
                        <a:sym typeface="Times New Roman"/>
                      </a:endParaRPr>
                    </a:p>
                  </a:txBody>
                  <a:tcPr marT="63500" marB="63500" marR="63500" marL="63500" anchor="ctr">
                    <a:solidFill>
                      <a:srgbClr val="CCCCCC"/>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Clusters</a:t>
                      </a:r>
                      <a:endParaRPr b="1" sz="1000">
                        <a:latin typeface="Times New Roman"/>
                        <a:ea typeface="Times New Roman"/>
                        <a:cs typeface="Times New Roman"/>
                        <a:sym typeface="Times New Roman"/>
                      </a:endParaRPr>
                    </a:p>
                  </a:txBody>
                  <a:tcPr marT="63500" marB="63500" marR="63500" marL="63500" anchor="ctr">
                    <a:solidFill>
                      <a:srgbClr val="CCCCCC"/>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Count</a:t>
                      </a:r>
                      <a:endParaRPr b="1" sz="1000">
                        <a:latin typeface="Times New Roman"/>
                        <a:ea typeface="Times New Roman"/>
                        <a:cs typeface="Times New Roman"/>
                        <a:sym typeface="Times New Roman"/>
                      </a:endParaRPr>
                    </a:p>
                  </a:txBody>
                  <a:tcPr marT="63500" marB="63500" marR="63500" marL="63500" anchor="ctr">
                    <a:solidFill>
                      <a:srgbClr val="CCCCCC"/>
                    </a:solidFill>
                  </a:tcPr>
                </a:tc>
              </a:tr>
              <a:tr h="43767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Atlanta</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3, 4, 5, 6, 7, 8, 10</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T="63500" marB="63500" marR="63500" marL="63500" anchor="ctr"/>
                </a:tc>
              </a:tr>
              <a:tr h="43767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Denver</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1, 2, 3, 4, 6, 7, 8, 9, 10</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T="63500" marB="63500" marR="63500" marL="63500" anchor="ctr">
                    <a:solidFill>
                      <a:srgbClr val="EFEFEF"/>
                    </a:solidFill>
                  </a:tcPr>
                </a:tc>
              </a:tr>
              <a:tr h="43767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Houston</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1, 3, 4, 5, 6, 8, 9, 10</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nchor="ctr"/>
                </a:tc>
              </a:tr>
              <a:tr h="43767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Manhattan - NYC</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nchor="ctr">
                    <a:solidFill>
                      <a:srgbClr val="EFEFEF"/>
                    </a:solidFill>
                  </a:tcPr>
                </a:tc>
              </a:tr>
              <a:tr h="43767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Minneapolis</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1, 3, 4, 6, 8, 10</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63500" marB="63500" marR="63500" marL="63500" anchor="ctr"/>
                </a:tc>
              </a:tr>
              <a:tr h="43767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San Francisco</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1, 3, 6, 8, 10</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nchor="ctr">
                    <a:solidFill>
                      <a:srgbClr val="EFEFEF"/>
                    </a:solidFill>
                  </a:tcPr>
                </a:tc>
              </a:tr>
              <a:tr h="437675">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Seattle</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1, 3, 4, 6, 7, 8, 9, 10</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Leaders</a:t>
            </a:r>
            <a:endParaRPr/>
          </a:p>
        </p:txBody>
      </p:sp>
      <p:sp>
        <p:nvSpPr>
          <p:cNvPr id="267" name="Google Shape;267;p31"/>
          <p:cNvSpPr txBox="1"/>
          <p:nvPr>
            <p:ph idx="1" type="body"/>
          </p:nvPr>
        </p:nvSpPr>
        <p:spPr>
          <a:xfrm>
            <a:off x="311700" y="1075925"/>
            <a:ext cx="4327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Most Common Cities per Cluster</a:t>
            </a:r>
            <a:endParaRPr sz="2100"/>
          </a:p>
        </p:txBody>
      </p:sp>
      <p:pic>
        <p:nvPicPr>
          <p:cNvPr id="268" name="Google Shape;268;p31"/>
          <p:cNvPicPr preferRelativeResize="0"/>
          <p:nvPr/>
        </p:nvPicPr>
        <p:blipFill rotWithShape="1">
          <a:blip r:embed="rId3">
            <a:alphaModFix/>
          </a:blip>
          <a:srcRect b="2416" l="0" r="0" t="2426"/>
          <a:stretch/>
        </p:blipFill>
        <p:spPr>
          <a:xfrm>
            <a:off x="300775" y="1971150"/>
            <a:ext cx="4204400" cy="2170008"/>
          </a:xfrm>
          <a:prstGeom prst="rect">
            <a:avLst/>
          </a:prstGeom>
          <a:noFill/>
          <a:ln>
            <a:noFill/>
          </a:ln>
        </p:spPr>
      </p:pic>
      <p:pic>
        <p:nvPicPr>
          <p:cNvPr id="269" name="Google Shape;269;p31"/>
          <p:cNvPicPr preferRelativeResize="0"/>
          <p:nvPr/>
        </p:nvPicPr>
        <p:blipFill rotWithShape="1">
          <a:blip r:embed="rId4">
            <a:alphaModFix/>
          </a:blip>
          <a:srcRect b="2416" l="0" r="0" t="2426"/>
          <a:stretch/>
        </p:blipFill>
        <p:spPr>
          <a:xfrm>
            <a:off x="4638825" y="1971150"/>
            <a:ext cx="4204400" cy="21700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93" name="Google Shape;93;p1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Project’s Background</a:t>
            </a:r>
            <a:endParaRPr/>
          </a:p>
        </p:txBody>
      </p:sp>
      <p:sp>
        <p:nvSpPr>
          <p:cNvPr id="94" name="Google Shape;94;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650"/>
              <a:t>As more and more people live in cities, it is also expected to see a growing number of restaurants, shops, parks, clubs, etc. – as these venues are considered indispensable in most urban areas. With that, we also expect a certain level of variation and diversity among venue types in each city, and even in each neighborhood, which is largely influenced by the interests and preferences of its community. </a:t>
            </a:r>
            <a:endParaRPr sz="16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Leaders - Cont.</a:t>
            </a:r>
            <a:endParaRPr/>
          </a:p>
        </p:txBody>
      </p:sp>
      <p:sp>
        <p:nvSpPr>
          <p:cNvPr id="275" name="Google Shape;275;p32"/>
          <p:cNvSpPr txBox="1"/>
          <p:nvPr>
            <p:ph idx="1" type="body"/>
          </p:nvPr>
        </p:nvSpPr>
        <p:spPr>
          <a:xfrm>
            <a:off x="311700" y="1075925"/>
            <a:ext cx="4327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Most Common Cities per Cluster</a:t>
            </a:r>
            <a:endParaRPr sz="2100"/>
          </a:p>
        </p:txBody>
      </p:sp>
      <p:pic>
        <p:nvPicPr>
          <p:cNvPr id="276" name="Google Shape;276;p32"/>
          <p:cNvPicPr preferRelativeResize="0"/>
          <p:nvPr/>
        </p:nvPicPr>
        <p:blipFill rotWithShape="1">
          <a:blip r:embed="rId3">
            <a:alphaModFix/>
          </a:blip>
          <a:srcRect b="2280" l="0" r="0" t="2280"/>
          <a:stretch/>
        </p:blipFill>
        <p:spPr>
          <a:xfrm>
            <a:off x="300775" y="1971150"/>
            <a:ext cx="4204400" cy="2170008"/>
          </a:xfrm>
          <a:prstGeom prst="rect">
            <a:avLst/>
          </a:prstGeom>
          <a:noFill/>
          <a:ln>
            <a:noFill/>
          </a:ln>
        </p:spPr>
      </p:pic>
      <p:pic>
        <p:nvPicPr>
          <p:cNvPr id="277" name="Google Shape;277;p32"/>
          <p:cNvPicPr preferRelativeResize="0"/>
          <p:nvPr/>
        </p:nvPicPr>
        <p:blipFill rotWithShape="1">
          <a:blip r:embed="rId4">
            <a:alphaModFix/>
          </a:blip>
          <a:srcRect b="2416" l="0" r="0" t="2426"/>
          <a:stretch/>
        </p:blipFill>
        <p:spPr>
          <a:xfrm>
            <a:off x="4638825" y="1971150"/>
            <a:ext cx="4204400" cy="21700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Leaders - Cont.</a:t>
            </a:r>
            <a:endParaRPr/>
          </a:p>
        </p:txBody>
      </p:sp>
      <p:sp>
        <p:nvSpPr>
          <p:cNvPr id="283" name="Google Shape;283;p33"/>
          <p:cNvSpPr txBox="1"/>
          <p:nvPr>
            <p:ph idx="1" type="body"/>
          </p:nvPr>
        </p:nvSpPr>
        <p:spPr>
          <a:xfrm>
            <a:off x="311700" y="1075925"/>
            <a:ext cx="4327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Most Common Cities per Cluster</a:t>
            </a:r>
            <a:endParaRPr sz="2100"/>
          </a:p>
        </p:txBody>
      </p:sp>
      <p:pic>
        <p:nvPicPr>
          <p:cNvPr id="284" name="Google Shape;284;p33"/>
          <p:cNvPicPr preferRelativeResize="0"/>
          <p:nvPr/>
        </p:nvPicPr>
        <p:blipFill rotWithShape="1">
          <a:blip r:embed="rId3">
            <a:alphaModFix/>
          </a:blip>
          <a:srcRect b="2280" l="0" r="0" t="2280"/>
          <a:stretch/>
        </p:blipFill>
        <p:spPr>
          <a:xfrm>
            <a:off x="300775" y="1971150"/>
            <a:ext cx="4204400" cy="2170008"/>
          </a:xfrm>
          <a:prstGeom prst="rect">
            <a:avLst/>
          </a:prstGeom>
          <a:noFill/>
          <a:ln>
            <a:noFill/>
          </a:ln>
        </p:spPr>
      </p:pic>
      <p:pic>
        <p:nvPicPr>
          <p:cNvPr id="285" name="Google Shape;285;p33"/>
          <p:cNvPicPr preferRelativeResize="0"/>
          <p:nvPr/>
        </p:nvPicPr>
        <p:blipFill rotWithShape="1">
          <a:blip r:embed="rId4">
            <a:alphaModFix/>
          </a:blip>
          <a:srcRect b="2416" l="0" r="0" t="2426"/>
          <a:stretch/>
        </p:blipFill>
        <p:spPr>
          <a:xfrm>
            <a:off x="4638825" y="1971150"/>
            <a:ext cx="4204400" cy="21700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Leaders - Cont.</a:t>
            </a:r>
            <a:endParaRPr/>
          </a:p>
        </p:txBody>
      </p:sp>
      <p:sp>
        <p:nvSpPr>
          <p:cNvPr id="291" name="Google Shape;291;p34"/>
          <p:cNvSpPr txBox="1"/>
          <p:nvPr>
            <p:ph idx="1" type="body"/>
          </p:nvPr>
        </p:nvSpPr>
        <p:spPr>
          <a:xfrm>
            <a:off x="311700" y="1075925"/>
            <a:ext cx="4327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Most Common Cities per Cluster</a:t>
            </a:r>
            <a:endParaRPr sz="2100"/>
          </a:p>
        </p:txBody>
      </p:sp>
      <p:pic>
        <p:nvPicPr>
          <p:cNvPr id="292" name="Google Shape;292;p34"/>
          <p:cNvPicPr preferRelativeResize="0"/>
          <p:nvPr/>
        </p:nvPicPr>
        <p:blipFill rotWithShape="1">
          <a:blip r:embed="rId3">
            <a:alphaModFix/>
          </a:blip>
          <a:srcRect b="2561" l="0" r="0" t="2561"/>
          <a:stretch/>
        </p:blipFill>
        <p:spPr>
          <a:xfrm>
            <a:off x="300775" y="1971150"/>
            <a:ext cx="4204400" cy="2170008"/>
          </a:xfrm>
          <a:prstGeom prst="rect">
            <a:avLst/>
          </a:prstGeom>
          <a:noFill/>
          <a:ln>
            <a:noFill/>
          </a:ln>
        </p:spPr>
      </p:pic>
      <p:pic>
        <p:nvPicPr>
          <p:cNvPr id="293" name="Google Shape;293;p34"/>
          <p:cNvPicPr preferRelativeResize="0"/>
          <p:nvPr/>
        </p:nvPicPr>
        <p:blipFill rotWithShape="1">
          <a:blip r:embed="rId4">
            <a:alphaModFix/>
          </a:blip>
          <a:srcRect b="2416" l="0" r="0" t="2426"/>
          <a:stretch/>
        </p:blipFill>
        <p:spPr>
          <a:xfrm>
            <a:off x="4638825" y="1971150"/>
            <a:ext cx="4204400" cy="21700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Leaders - Cont.</a:t>
            </a:r>
            <a:endParaRPr/>
          </a:p>
        </p:txBody>
      </p:sp>
      <p:sp>
        <p:nvSpPr>
          <p:cNvPr id="299" name="Google Shape;299;p35"/>
          <p:cNvSpPr txBox="1"/>
          <p:nvPr>
            <p:ph idx="1" type="body"/>
          </p:nvPr>
        </p:nvSpPr>
        <p:spPr>
          <a:xfrm>
            <a:off x="311700" y="1075925"/>
            <a:ext cx="4327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Most Common Cities per Cluster</a:t>
            </a:r>
            <a:endParaRPr sz="2100"/>
          </a:p>
        </p:txBody>
      </p:sp>
      <p:pic>
        <p:nvPicPr>
          <p:cNvPr id="300" name="Google Shape;300;p35"/>
          <p:cNvPicPr preferRelativeResize="0"/>
          <p:nvPr/>
        </p:nvPicPr>
        <p:blipFill rotWithShape="1">
          <a:blip r:embed="rId3">
            <a:alphaModFix/>
          </a:blip>
          <a:srcRect b="2416" l="0" r="0" t="2426"/>
          <a:stretch/>
        </p:blipFill>
        <p:spPr>
          <a:xfrm>
            <a:off x="300775" y="1971150"/>
            <a:ext cx="4204400" cy="2170008"/>
          </a:xfrm>
          <a:prstGeom prst="rect">
            <a:avLst/>
          </a:prstGeom>
          <a:noFill/>
          <a:ln>
            <a:noFill/>
          </a:ln>
        </p:spPr>
      </p:pic>
      <p:pic>
        <p:nvPicPr>
          <p:cNvPr id="301" name="Google Shape;301;p35"/>
          <p:cNvPicPr preferRelativeResize="0"/>
          <p:nvPr/>
        </p:nvPicPr>
        <p:blipFill rotWithShape="1">
          <a:blip r:embed="rId4">
            <a:alphaModFix/>
          </a:blip>
          <a:srcRect b="2280" l="0" r="0" t="2280"/>
          <a:stretch/>
        </p:blipFill>
        <p:spPr>
          <a:xfrm>
            <a:off x="4638825" y="1971150"/>
            <a:ext cx="4204400" cy="21700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159300" y="410000"/>
            <a:ext cx="8520600" cy="60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Popular</a:t>
            </a:r>
            <a:endParaRPr/>
          </a:p>
        </p:txBody>
      </p:sp>
      <p:sp>
        <p:nvSpPr>
          <p:cNvPr id="307" name="Google Shape;307;p36"/>
          <p:cNvSpPr txBox="1"/>
          <p:nvPr>
            <p:ph idx="1" type="body"/>
          </p:nvPr>
        </p:nvSpPr>
        <p:spPr>
          <a:xfrm>
            <a:off x="5143500" y="1077475"/>
            <a:ext cx="3536100" cy="60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100"/>
              <a:t>Most Common Venues</a:t>
            </a:r>
            <a:endParaRPr sz="2100"/>
          </a:p>
        </p:txBody>
      </p:sp>
      <p:graphicFrame>
        <p:nvGraphicFramePr>
          <p:cNvPr id="308" name="Google Shape;308;p36"/>
          <p:cNvGraphicFramePr/>
          <p:nvPr/>
        </p:nvGraphicFramePr>
        <p:xfrm>
          <a:off x="543500" y="320450"/>
          <a:ext cx="3000000" cy="3000000"/>
        </p:xfrm>
        <a:graphic>
          <a:graphicData uri="http://schemas.openxmlformats.org/drawingml/2006/table">
            <a:tbl>
              <a:tblPr>
                <a:noFill/>
                <a:tableStyleId>{F06D688E-0B2A-4E7D-BC2A-F96DD0E5D52F}</a:tableStyleId>
              </a:tblPr>
              <a:tblGrid>
                <a:gridCol w="1483925"/>
                <a:gridCol w="2440975"/>
                <a:gridCol w="967775"/>
              </a:tblGrid>
              <a:tr h="292475">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City</a:t>
                      </a:r>
                      <a:endParaRPr b="1" sz="1000">
                        <a:latin typeface="Times New Roman"/>
                        <a:ea typeface="Times New Roman"/>
                        <a:cs typeface="Times New Roman"/>
                        <a:sym typeface="Times New Roman"/>
                      </a:endParaRPr>
                    </a:p>
                  </a:txBody>
                  <a:tcPr marT="63500" marB="63500" marR="63500" marL="63500" anchor="ctr">
                    <a:solidFill>
                      <a:srgbClr val="CCCCCC"/>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Venue</a:t>
                      </a:r>
                      <a:endParaRPr b="1" sz="1000">
                        <a:latin typeface="Times New Roman"/>
                        <a:ea typeface="Times New Roman"/>
                        <a:cs typeface="Times New Roman"/>
                        <a:sym typeface="Times New Roman"/>
                      </a:endParaRPr>
                    </a:p>
                  </a:txBody>
                  <a:tcPr marT="63500" marB="63500" marR="63500" marL="63500" anchor="ctr">
                    <a:solidFill>
                      <a:srgbClr val="CCCCCC"/>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Frequency</a:t>
                      </a:r>
                      <a:endParaRPr b="1" sz="1000">
                        <a:latin typeface="Times New Roman"/>
                        <a:ea typeface="Times New Roman"/>
                        <a:cs typeface="Times New Roman"/>
                        <a:sym typeface="Times New Roman"/>
                      </a:endParaRPr>
                    </a:p>
                  </a:txBody>
                  <a:tcPr marT="63500" marB="63500" marR="63500" marL="63500" anchor="ctr">
                    <a:solidFill>
                      <a:srgbClr val="CCCCCC"/>
                    </a:solidFill>
                  </a:tcPr>
                </a:tc>
              </a:tr>
              <a:tr h="292475">
                <a:tc rowSpan="2">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Atlanta</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Park</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15%</a:t>
                      </a:r>
                      <a:endParaRPr sz="1000">
                        <a:latin typeface="Times New Roman"/>
                        <a:ea typeface="Times New Roman"/>
                        <a:cs typeface="Times New Roman"/>
                        <a:sym typeface="Times New Roman"/>
                      </a:endParaRPr>
                    </a:p>
                  </a:txBody>
                  <a:tcPr marT="63500" marB="63500" marR="63500" marL="63500" anchor="ctr"/>
                </a:tc>
              </a:tr>
              <a:tr h="292475">
                <a:tc vMerge="1"/>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Trail</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nchor="ctr"/>
                </a:tc>
              </a:tr>
              <a:tr h="292475">
                <a:tc rowSpan="2">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Denver</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Park</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13%</a:t>
                      </a:r>
                      <a:endParaRPr sz="1000">
                        <a:latin typeface="Times New Roman"/>
                        <a:ea typeface="Times New Roman"/>
                        <a:cs typeface="Times New Roman"/>
                        <a:sym typeface="Times New Roman"/>
                      </a:endParaRPr>
                    </a:p>
                  </a:txBody>
                  <a:tcPr marT="63500" marB="63500" marR="63500" marL="63500" anchor="ctr">
                    <a:solidFill>
                      <a:srgbClr val="EFEFEF"/>
                    </a:solidFill>
                  </a:tcPr>
                </a:tc>
              </a:tr>
              <a:tr h="292475">
                <a:tc vMerge="1"/>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Pizza Place</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nchor="ctr">
                    <a:solidFill>
                      <a:srgbClr val="EFEFEF"/>
                    </a:solidFill>
                  </a:tcPr>
                </a:tc>
              </a:tr>
              <a:tr h="292475">
                <a:tc rowSpan="2">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Houston</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Burger Joint</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63500" marB="63500" marR="63500" marL="63500" anchor="ctr"/>
                </a:tc>
              </a:tr>
              <a:tr h="452025">
                <a:tc vMerge="1"/>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Fast Food Restaurant, Hotel, Mexican Restaurant</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nchor="ctr"/>
                </a:tc>
              </a:tr>
              <a:tr h="292475">
                <a:tc rowSpan="2">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Manhattan - NYC</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Italian Restaurant</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28%</a:t>
                      </a:r>
                      <a:endParaRPr sz="1000">
                        <a:latin typeface="Times New Roman"/>
                        <a:ea typeface="Times New Roman"/>
                        <a:cs typeface="Times New Roman"/>
                        <a:sym typeface="Times New Roman"/>
                      </a:endParaRPr>
                    </a:p>
                  </a:txBody>
                  <a:tcPr marT="63500" marB="63500" marR="63500" marL="63500" anchor="ctr">
                    <a:solidFill>
                      <a:srgbClr val="EFEFEF"/>
                    </a:solidFill>
                  </a:tcPr>
                </a:tc>
              </a:tr>
              <a:tr h="292475">
                <a:tc vMerge="1"/>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Coffee Shop</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23%</a:t>
                      </a:r>
                      <a:endParaRPr sz="1000">
                        <a:latin typeface="Times New Roman"/>
                        <a:ea typeface="Times New Roman"/>
                        <a:cs typeface="Times New Roman"/>
                        <a:sym typeface="Times New Roman"/>
                      </a:endParaRPr>
                    </a:p>
                  </a:txBody>
                  <a:tcPr marT="63500" marB="63500" marR="63500" marL="63500" anchor="ctr">
                    <a:solidFill>
                      <a:srgbClr val="EFEFEF"/>
                    </a:solidFill>
                  </a:tcPr>
                </a:tc>
              </a:tr>
              <a:tr h="292475">
                <a:tc rowSpan="2">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Minneapolis</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Coffee Shop</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12%</a:t>
                      </a:r>
                      <a:endParaRPr sz="1000">
                        <a:latin typeface="Times New Roman"/>
                        <a:ea typeface="Times New Roman"/>
                        <a:cs typeface="Times New Roman"/>
                        <a:sym typeface="Times New Roman"/>
                      </a:endParaRPr>
                    </a:p>
                  </a:txBody>
                  <a:tcPr marT="63500" marB="63500" marR="63500" marL="63500" anchor="ctr"/>
                </a:tc>
              </a:tr>
              <a:tr h="292475">
                <a:tc vMerge="1"/>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Park</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nchor="ctr"/>
                </a:tc>
              </a:tr>
              <a:tr h="292475">
                <a:tc rowSpan="2">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San Francisco</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Park</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22%</a:t>
                      </a:r>
                      <a:endParaRPr sz="1000">
                        <a:latin typeface="Times New Roman"/>
                        <a:ea typeface="Times New Roman"/>
                        <a:cs typeface="Times New Roman"/>
                        <a:sym typeface="Times New Roman"/>
                      </a:endParaRPr>
                    </a:p>
                  </a:txBody>
                  <a:tcPr marT="63500" marB="63500" marR="63500" marL="63500" anchor="ctr">
                    <a:solidFill>
                      <a:srgbClr val="EFEFEF"/>
                    </a:solidFill>
                  </a:tcPr>
                </a:tc>
              </a:tr>
              <a:tr h="292475">
                <a:tc vMerge="1"/>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Coffee Shop, Trail</a:t>
                      </a:r>
                      <a:endParaRPr sz="1000">
                        <a:latin typeface="Times New Roman"/>
                        <a:ea typeface="Times New Roman"/>
                        <a:cs typeface="Times New Roman"/>
                        <a:sym typeface="Times New Roman"/>
                      </a:endParaRPr>
                    </a:p>
                  </a:txBody>
                  <a:tcPr marT="63500" marB="63500" marR="63500" marL="63500" anchor="ctr">
                    <a:solidFill>
                      <a:srgbClr val="EFEFEF"/>
                    </a:solidFill>
                  </a:tcP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11%</a:t>
                      </a:r>
                      <a:endParaRPr sz="1000">
                        <a:latin typeface="Times New Roman"/>
                        <a:ea typeface="Times New Roman"/>
                        <a:cs typeface="Times New Roman"/>
                        <a:sym typeface="Times New Roman"/>
                      </a:endParaRPr>
                    </a:p>
                  </a:txBody>
                  <a:tcPr marT="63500" marB="63500" marR="63500" marL="63500" anchor="ctr">
                    <a:solidFill>
                      <a:srgbClr val="EFEFEF"/>
                    </a:solidFill>
                  </a:tcPr>
                </a:tc>
              </a:tr>
              <a:tr h="292475">
                <a:tc rowSpan="2">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Seattle</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Coffee Shop</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18%</a:t>
                      </a:r>
                      <a:endParaRPr sz="1000">
                        <a:latin typeface="Times New Roman"/>
                        <a:ea typeface="Times New Roman"/>
                        <a:cs typeface="Times New Roman"/>
                        <a:sym typeface="Times New Roman"/>
                      </a:endParaRPr>
                    </a:p>
                  </a:txBody>
                  <a:tcPr marT="63500" marB="63500" marR="63500" marL="63500" anchor="ctr"/>
                </a:tc>
              </a:tr>
              <a:tr h="292475">
                <a:tc vMerge="1"/>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Park, Bus Stop</a:t>
                      </a:r>
                      <a:endParaRPr sz="1000">
                        <a:latin typeface="Times New Roman"/>
                        <a:ea typeface="Times New Roman"/>
                        <a:cs typeface="Times New Roman"/>
                        <a:sym typeface="Times New Roman"/>
                      </a:endParaRPr>
                    </a:p>
                  </a:txBody>
                  <a:tcPr marT="63500" marB="63500" marR="63500" marL="63500" anchor="ctr"/>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159300" y="410000"/>
            <a:ext cx="8520600" cy="60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Popular - Cont.</a:t>
            </a:r>
            <a:endParaRPr/>
          </a:p>
        </p:txBody>
      </p:sp>
      <p:sp>
        <p:nvSpPr>
          <p:cNvPr id="314" name="Google Shape;314;p37"/>
          <p:cNvSpPr txBox="1"/>
          <p:nvPr>
            <p:ph idx="1" type="body"/>
          </p:nvPr>
        </p:nvSpPr>
        <p:spPr>
          <a:xfrm>
            <a:off x="5143500" y="1077475"/>
            <a:ext cx="3536100" cy="60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100"/>
              <a:t>Most Common Venues</a:t>
            </a:r>
            <a:endParaRPr sz="2100"/>
          </a:p>
        </p:txBody>
      </p:sp>
      <p:pic>
        <p:nvPicPr>
          <p:cNvPr id="315" name="Google Shape;315;p37"/>
          <p:cNvPicPr preferRelativeResize="0"/>
          <p:nvPr/>
        </p:nvPicPr>
        <p:blipFill>
          <a:blip r:embed="rId3">
            <a:alphaModFix/>
          </a:blip>
          <a:stretch>
            <a:fillRect/>
          </a:stretch>
        </p:blipFill>
        <p:spPr>
          <a:xfrm>
            <a:off x="552725" y="1380251"/>
            <a:ext cx="5029700" cy="2776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Observations</a:t>
            </a:r>
            <a:endParaRPr/>
          </a:p>
        </p:txBody>
      </p:sp>
      <p:sp>
        <p:nvSpPr>
          <p:cNvPr id="326" name="Google Shape;326;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50"/>
              <a:t>With the analysis above, we can make assumptions on how diverse cities are when compare to each other, how neighborhoods are similar overall, and what kind of venues are more common in each neighborhood and city.</a:t>
            </a:r>
            <a:endParaRPr sz="1650"/>
          </a:p>
          <a:p>
            <a:pPr indent="0" lvl="0" marL="0" rtl="0" algn="l">
              <a:spcBef>
                <a:spcPts val="1600"/>
              </a:spcBef>
              <a:spcAft>
                <a:spcPts val="1600"/>
              </a:spcAft>
              <a:buNone/>
            </a:pPr>
            <a:r>
              <a:t/>
            </a:r>
            <a:endParaRPr sz="16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4697375" y="1151100"/>
            <a:ext cx="43431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FFFFFF"/>
                </a:solidFill>
              </a:rPr>
              <a:t>Recommendations</a:t>
            </a:r>
            <a:endParaRPr sz="3800">
              <a:solidFill>
                <a:srgbClr val="FFFFFF"/>
              </a:solidFill>
            </a:endParaRPr>
          </a:p>
        </p:txBody>
      </p:sp>
      <p:sp>
        <p:nvSpPr>
          <p:cNvPr id="332" name="Google Shape;332;p40"/>
          <p:cNvSpPr txBox="1"/>
          <p:nvPr>
            <p:ph idx="2" type="body"/>
          </p:nvPr>
        </p:nvSpPr>
        <p:spPr>
          <a:xfrm>
            <a:off x="384250" y="1017925"/>
            <a:ext cx="3837000" cy="38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50">
                <a:solidFill>
                  <a:schemeClr val="dk1"/>
                </a:solidFill>
              </a:rPr>
              <a:t>According to the above observations and the overall analysis on part 4, active families and individuals might prefer moving to Atlanta, Denver or San Francisco, as these areas have more outdoor space than the others. Those who love eating out might – especially American fast food – would prefer Houston, while Manhattan - NYC and Seattle seem to be a good fit for those with fast-paced lives and who like a more urban environment.</a:t>
            </a:r>
            <a:endParaRPr sz="1650">
              <a:solidFill>
                <a:schemeClr val="dk1"/>
              </a:solidFill>
            </a:endParaRPr>
          </a:p>
          <a:p>
            <a:pPr indent="0" lvl="0" marL="0" rtl="0" algn="l">
              <a:spcBef>
                <a:spcPts val="1600"/>
              </a:spcBef>
              <a:spcAft>
                <a:spcPts val="1600"/>
              </a:spcAft>
              <a:buNone/>
            </a:pPr>
            <a:r>
              <a:t/>
            </a:r>
            <a:endParaRPr sz="16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4697375" y="1151100"/>
            <a:ext cx="4343100" cy="214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FFFFFF"/>
                </a:solidFill>
              </a:rPr>
              <a:t>Recommendations</a:t>
            </a:r>
            <a:endParaRPr sz="3800">
              <a:solidFill>
                <a:srgbClr val="FFFFFF"/>
              </a:solidFill>
            </a:endParaRPr>
          </a:p>
          <a:p>
            <a:pPr indent="0" lvl="0" marL="0" rtl="0" algn="ctr">
              <a:spcBef>
                <a:spcPts val="0"/>
              </a:spcBef>
              <a:spcAft>
                <a:spcPts val="0"/>
              </a:spcAft>
              <a:buNone/>
            </a:pPr>
            <a:r>
              <a:rPr lang="en" sz="3800">
                <a:solidFill>
                  <a:srgbClr val="FFFFFF"/>
                </a:solidFill>
              </a:rPr>
              <a:t>Cont.</a:t>
            </a:r>
            <a:endParaRPr sz="3800">
              <a:solidFill>
                <a:srgbClr val="FFFFFF"/>
              </a:solidFill>
            </a:endParaRPr>
          </a:p>
        </p:txBody>
      </p:sp>
      <p:sp>
        <p:nvSpPr>
          <p:cNvPr id="338" name="Google Shape;338;p41"/>
          <p:cNvSpPr txBox="1"/>
          <p:nvPr>
            <p:ph idx="2" type="body"/>
          </p:nvPr>
        </p:nvSpPr>
        <p:spPr>
          <a:xfrm>
            <a:off x="384250" y="1569000"/>
            <a:ext cx="3837000" cy="328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50">
                <a:solidFill>
                  <a:schemeClr val="dk1"/>
                </a:solidFill>
              </a:rPr>
              <a:t>Although tourists might enjoy visiting all cities, they might have better expectations on what they will find in each of them, and in which neighborhoods might find their preferred experiences. Similarly, different companies might find advantages in various locations. Still, we could infer that businesses focused on the different groups mentioned above would be more successful in the cities and neighborhoods they are most likely located.</a:t>
            </a:r>
            <a:endParaRPr sz="1650">
              <a:solidFill>
                <a:schemeClr val="dk1"/>
              </a:solidFill>
            </a:endParaRPr>
          </a:p>
          <a:p>
            <a:pPr indent="0" lvl="0" marL="0" rtl="0" algn="l">
              <a:spcBef>
                <a:spcPts val="1600"/>
              </a:spcBef>
              <a:spcAft>
                <a:spcPts val="0"/>
              </a:spcAft>
              <a:buNone/>
            </a:pPr>
            <a:r>
              <a:t/>
            </a:r>
            <a:endParaRPr sz="1650">
              <a:solidFill>
                <a:schemeClr val="dk1"/>
              </a:solidFill>
            </a:endParaRPr>
          </a:p>
          <a:p>
            <a:pPr indent="0" lvl="0" marL="0" rtl="0" algn="l">
              <a:spcBef>
                <a:spcPts val="1600"/>
              </a:spcBef>
              <a:spcAft>
                <a:spcPts val="1600"/>
              </a:spcAft>
              <a:buNone/>
            </a:pPr>
            <a:r>
              <a:t/>
            </a:r>
            <a:endParaRPr sz="16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09275"/>
            <a:ext cx="8520600" cy="7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100" name="Google Shape;100;p15"/>
          <p:cNvGrpSpPr/>
          <p:nvPr/>
        </p:nvGrpSpPr>
        <p:grpSpPr>
          <a:xfrm>
            <a:off x="431925" y="2622050"/>
            <a:ext cx="2628925" cy="3416400"/>
            <a:chOff x="431925" y="1304875"/>
            <a:chExt cx="2628925" cy="3416400"/>
          </a:xfrm>
        </p:grpSpPr>
        <p:sp>
          <p:nvSpPr>
            <p:cNvPr id="101" name="Google Shape;101;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idx="4294967295" type="body"/>
          </p:nvPr>
        </p:nvSpPr>
        <p:spPr>
          <a:xfrm>
            <a:off x="506425" y="2622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Travelers</a:t>
            </a:r>
            <a:endParaRPr>
              <a:solidFill>
                <a:schemeClr val="lt1"/>
              </a:solidFill>
            </a:endParaRPr>
          </a:p>
        </p:txBody>
      </p:sp>
      <p:sp>
        <p:nvSpPr>
          <p:cNvPr id="104" name="Google Shape;104;p15"/>
          <p:cNvSpPr txBox="1"/>
          <p:nvPr>
            <p:ph idx="4294967295" type="body"/>
          </p:nvPr>
        </p:nvSpPr>
        <p:spPr>
          <a:xfrm>
            <a:off x="508400" y="3167475"/>
            <a:ext cx="2478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Tourists to visit regions with a higher concentration of historic/famous sites.</a:t>
            </a:r>
            <a:endParaRPr sz="1600"/>
          </a:p>
        </p:txBody>
      </p:sp>
      <p:grpSp>
        <p:nvGrpSpPr>
          <p:cNvPr id="105" name="Google Shape;105;p15"/>
          <p:cNvGrpSpPr/>
          <p:nvPr/>
        </p:nvGrpSpPr>
        <p:grpSpPr>
          <a:xfrm>
            <a:off x="3283525" y="2622050"/>
            <a:ext cx="2632500" cy="3416400"/>
            <a:chOff x="3320450" y="1304875"/>
            <a:chExt cx="2632500" cy="3416400"/>
          </a:xfrm>
        </p:grpSpPr>
        <p:sp>
          <p:nvSpPr>
            <p:cNvPr id="106" name="Google Shape;106;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5"/>
          <p:cNvSpPr txBox="1"/>
          <p:nvPr>
            <p:ph idx="4294967295" type="body"/>
          </p:nvPr>
        </p:nvSpPr>
        <p:spPr>
          <a:xfrm>
            <a:off x="3352525" y="2622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Home Buyers</a:t>
            </a:r>
            <a:endParaRPr>
              <a:solidFill>
                <a:schemeClr val="lt1"/>
              </a:solidFill>
            </a:endParaRPr>
          </a:p>
        </p:txBody>
      </p:sp>
      <p:sp>
        <p:nvSpPr>
          <p:cNvPr id="109" name="Google Shape;109;p15"/>
          <p:cNvSpPr txBox="1"/>
          <p:nvPr>
            <p:ph idx="4294967295" type="body"/>
          </p:nvPr>
        </p:nvSpPr>
        <p:spPr>
          <a:xfrm>
            <a:off x="3359850" y="31674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New families to buy homes closer to recreation centers and schools.</a:t>
            </a:r>
            <a:endParaRPr sz="1600"/>
          </a:p>
        </p:txBody>
      </p:sp>
      <p:grpSp>
        <p:nvGrpSpPr>
          <p:cNvPr id="110" name="Google Shape;110;p15"/>
          <p:cNvGrpSpPr/>
          <p:nvPr/>
        </p:nvGrpSpPr>
        <p:grpSpPr>
          <a:xfrm>
            <a:off x="6198625" y="2622050"/>
            <a:ext cx="2632500" cy="3416400"/>
            <a:chOff x="6212550" y="1304875"/>
            <a:chExt cx="2632500" cy="3416400"/>
          </a:xfrm>
        </p:grpSpPr>
        <p:sp>
          <p:nvSpPr>
            <p:cNvPr id="111" name="Google Shape;111;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ph idx="4294967295" type="body"/>
          </p:nvPr>
        </p:nvSpPr>
        <p:spPr>
          <a:xfrm>
            <a:off x="6258550" y="2622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Businesses</a:t>
            </a:r>
            <a:endParaRPr>
              <a:solidFill>
                <a:schemeClr val="lt1"/>
              </a:solidFill>
            </a:endParaRPr>
          </a:p>
        </p:txBody>
      </p:sp>
      <p:sp>
        <p:nvSpPr>
          <p:cNvPr id="114" name="Google Shape;114;p15"/>
          <p:cNvSpPr txBox="1"/>
          <p:nvPr>
            <p:ph idx="4294967295" type="body"/>
          </p:nvPr>
        </p:nvSpPr>
        <p:spPr>
          <a:xfrm>
            <a:off x="6272475" y="31674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Entrepreneurs to find the best area to bring or open new company sites.</a:t>
            </a:r>
            <a:endParaRPr sz="1600"/>
          </a:p>
        </p:txBody>
      </p:sp>
      <p:sp>
        <p:nvSpPr>
          <p:cNvPr id="115" name="Google Shape;115;p15"/>
          <p:cNvSpPr txBox="1"/>
          <p:nvPr>
            <p:ph idx="4294967295" type="body"/>
          </p:nvPr>
        </p:nvSpPr>
        <p:spPr>
          <a:xfrm>
            <a:off x="522325" y="1222801"/>
            <a:ext cx="8228700" cy="12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project aims to find similarities of neighborhoods across seven US cities based on information about their venues. </a:t>
            </a:r>
            <a:endParaRPr sz="1600"/>
          </a:p>
          <a:p>
            <a:pPr indent="0" lvl="0" marL="0" rtl="0" algn="l">
              <a:spcBef>
                <a:spcPts val="1600"/>
              </a:spcBef>
              <a:spcAft>
                <a:spcPts val="1600"/>
              </a:spcAft>
              <a:buNone/>
            </a:pPr>
            <a:r>
              <a:rPr lang="en" sz="1600"/>
              <a:t>Knowledge on the distribution of such venues allows: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Overall</a:t>
            </a:r>
            <a:endParaRPr/>
          </a:p>
        </p:txBody>
      </p:sp>
      <p:sp>
        <p:nvSpPr>
          <p:cNvPr id="349" name="Google Shape;349;p43"/>
          <p:cNvSpPr txBox="1"/>
          <p:nvPr>
            <p:ph idx="2" type="body"/>
          </p:nvPr>
        </p:nvSpPr>
        <p:spPr>
          <a:xfrm>
            <a:off x="4939500" y="1595250"/>
            <a:ext cx="3837000" cy="282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50"/>
              <a:t>Venue type and presence is a significant factor when grouping and comparing locations, and Foursquare API is a useful tool for the task. It is also clear that, although cities seem to have similar “most common venues”, there is not a singular or unique way in which those places are distributed in urban areas. Nonetheless, it is important to consider not only the first or second most common venue types, but to actually look into at least the top ten most frequent in order to have a good idea of a neighborhood’s identity.</a:t>
            </a:r>
            <a:endParaRPr sz="1650"/>
          </a:p>
          <a:p>
            <a:pPr indent="0" lvl="0" marL="0" rtl="0" algn="l">
              <a:spcBef>
                <a:spcPts val="1600"/>
              </a:spcBef>
              <a:spcAft>
                <a:spcPts val="0"/>
              </a:spcAft>
              <a:buNone/>
            </a:pPr>
            <a:r>
              <a:t/>
            </a:r>
            <a:endParaRPr sz="1650"/>
          </a:p>
          <a:p>
            <a:pPr indent="0" lvl="0" marL="0" rtl="0" algn="l">
              <a:spcBef>
                <a:spcPts val="1600"/>
              </a:spcBef>
              <a:spcAft>
                <a:spcPts val="1600"/>
              </a:spcAft>
              <a:buNone/>
            </a:pPr>
            <a:r>
              <a:t/>
            </a:r>
            <a:endParaRPr sz="165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4697375" y="1151100"/>
            <a:ext cx="4343100" cy="180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FFFFFF"/>
                </a:solidFill>
              </a:rPr>
              <a:t>Future </a:t>
            </a:r>
            <a:endParaRPr sz="3800">
              <a:solidFill>
                <a:srgbClr val="FFFFFF"/>
              </a:solidFill>
            </a:endParaRPr>
          </a:p>
          <a:p>
            <a:pPr indent="0" lvl="0" marL="0" rtl="0" algn="ctr">
              <a:spcBef>
                <a:spcPts val="0"/>
              </a:spcBef>
              <a:spcAft>
                <a:spcPts val="0"/>
              </a:spcAft>
              <a:buNone/>
            </a:pPr>
            <a:r>
              <a:rPr lang="en" sz="3800">
                <a:solidFill>
                  <a:srgbClr val="FFFFFF"/>
                </a:solidFill>
              </a:rPr>
              <a:t>Directions</a:t>
            </a:r>
            <a:endParaRPr sz="3800">
              <a:solidFill>
                <a:srgbClr val="FFFFFF"/>
              </a:solidFill>
            </a:endParaRPr>
          </a:p>
        </p:txBody>
      </p:sp>
      <p:sp>
        <p:nvSpPr>
          <p:cNvPr id="355" name="Google Shape;355;p44"/>
          <p:cNvSpPr txBox="1"/>
          <p:nvPr>
            <p:ph idx="2" type="body"/>
          </p:nvPr>
        </p:nvSpPr>
        <p:spPr>
          <a:xfrm>
            <a:off x="384250" y="1561425"/>
            <a:ext cx="3837000" cy="32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50">
                <a:solidFill>
                  <a:schemeClr val="dk1"/>
                </a:solidFill>
              </a:rPr>
              <a:t>Although this study introduces a good start for the comparison of neighborhoods and cities, to effectively find and recommend the best locations for specific clients, it would be necessary to add important variables to the analysis – such as population numbers, real estate prices, crime rates, weather, and cultural characteristics – depending on the desired goal.</a:t>
            </a:r>
            <a:endParaRPr sz="1650">
              <a:solidFill>
                <a:schemeClr val="dk1"/>
              </a:solidFill>
            </a:endParaRPr>
          </a:p>
          <a:p>
            <a:pPr indent="0" lvl="0" marL="0" rtl="0" algn="l">
              <a:spcBef>
                <a:spcPts val="1600"/>
              </a:spcBef>
              <a:spcAft>
                <a:spcPts val="0"/>
              </a:spcAft>
              <a:buNone/>
            </a:pPr>
            <a:r>
              <a:t/>
            </a:r>
            <a:endParaRPr sz="1650">
              <a:solidFill>
                <a:schemeClr val="dk1"/>
              </a:solidFill>
            </a:endParaRPr>
          </a:p>
          <a:p>
            <a:pPr indent="0" lvl="0" marL="0" rtl="0" algn="l">
              <a:spcBef>
                <a:spcPts val="1600"/>
              </a:spcBef>
              <a:spcAft>
                <a:spcPts val="1600"/>
              </a:spcAft>
              <a:buNone/>
            </a:pPr>
            <a:r>
              <a:t/>
            </a:r>
            <a:endParaRPr sz="165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5"/>
          <p:cNvSpPr txBox="1"/>
          <p:nvPr>
            <p:ph type="title"/>
          </p:nvPr>
        </p:nvSpPr>
        <p:spPr>
          <a:xfrm>
            <a:off x="778925" y="526350"/>
            <a:ext cx="74742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21" name="Google Shape;121;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Description</a:t>
            </a:r>
            <a:endParaRPr>
              <a:solidFill>
                <a:schemeClr val="lt1"/>
              </a:solidFill>
            </a:endParaRPr>
          </a:p>
        </p:txBody>
      </p:sp>
      <p:sp>
        <p:nvSpPr>
          <p:cNvPr id="123" name="Google Shape;123;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Selected Information</a:t>
            </a:r>
            <a:endParaRPr b="1" sz="1600"/>
          </a:p>
          <a:p>
            <a:pPr indent="0" lvl="0" marL="0" rtl="0" algn="l">
              <a:spcBef>
                <a:spcPts val="800"/>
              </a:spcBef>
              <a:spcAft>
                <a:spcPts val="800"/>
              </a:spcAft>
              <a:buNone/>
            </a:pPr>
            <a:r>
              <a:rPr lang="en" sz="1600"/>
              <a:t>List of neighborhoods, their geolocations, the types of venues in each location, and frequency of each venue type.</a:t>
            </a:r>
            <a:endParaRPr sz="1600"/>
          </a:p>
        </p:txBody>
      </p:sp>
      <p:sp>
        <p:nvSpPr>
          <p:cNvPr id="124" name="Google Shape;124;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Source</a:t>
            </a:r>
            <a:endParaRPr>
              <a:solidFill>
                <a:schemeClr val="lt1"/>
              </a:solidFill>
            </a:endParaRPr>
          </a:p>
        </p:txBody>
      </p:sp>
      <p:sp>
        <p:nvSpPr>
          <p:cNvPr id="126" name="Google Shape;126;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Where They Came From</a:t>
            </a:r>
            <a:endParaRPr b="1" sz="1600"/>
          </a:p>
          <a:p>
            <a:pPr indent="0" lvl="0" marL="0" rtl="0" algn="l">
              <a:spcBef>
                <a:spcPts val="800"/>
              </a:spcBef>
              <a:spcAft>
                <a:spcPts val="800"/>
              </a:spcAft>
              <a:buNone/>
            </a:pPr>
            <a:r>
              <a:rPr lang="en" sz="1600"/>
              <a:t>Governmental pages, Google Maps, GitHub, GeoJSON.io, and the Foursquare API.</a:t>
            </a:r>
            <a:endParaRPr sz="1600"/>
          </a:p>
        </p:txBody>
      </p:sp>
      <p:sp>
        <p:nvSpPr>
          <p:cNvPr id="127" name="Google Shape;127;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Usage</a:t>
            </a:r>
            <a:endParaRPr>
              <a:solidFill>
                <a:schemeClr val="lt1"/>
              </a:solidFill>
            </a:endParaRPr>
          </a:p>
        </p:txBody>
      </p:sp>
      <p:sp>
        <p:nvSpPr>
          <p:cNvPr id="129" name="Google Shape;129;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How They Contribute</a:t>
            </a:r>
            <a:r>
              <a:rPr b="1" lang="en" sz="1600"/>
              <a:t> </a:t>
            </a:r>
            <a:endParaRPr b="1" sz="1600"/>
          </a:p>
          <a:p>
            <a:pPr indent="0" lvl="0" marL="0" rtl="0" algn="l">
              <a:spcBef>
                <a:spcPts val="800"/>
              </a:spcBef>
              <a:spcAft>
                <a:spcPts val="800"/>
              </a:spcAft>
              <a:buNone/>
            </a:pPr>
            <a:r>
              <a:rPr lang="en" sz="1600"/>
              <a:t>Create maps and markers with Folium, frequency and cluster tables with Python, graphs on JMP.</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GeoJSON to Pandas </a:t>
            </a:r>
            <a:r>
              <a:rPr lang="en"/>
              <a:t>Dataframe</a:t>
            </a:r>
            <a:endParaRPr/>
          </a:p>
        </p:txBody>
      </p:sp>
      <p:pic>
        <p:nvPicPr>
          <p:cNvPr id="135" name="Google Shape;135;p17"/>
          <p:cNvPicPr preferRelativeResize="0"/>
          <p:nvPr/>
        </p:nvPicPr>
        <p:blipFill rotWithShape="1">
          <a:blip r:embed="rId3">
            <a:alphaModFix/>
          </a:blip>
          <a:srcRect b="15062" l="10888" r="48374" t="43315"/>
          <a:stretch/>
        </p:blipFill>
        <p:spPr>
          <a:xfrm>
            <a:off x="235500" y="1563325"/>
            <a:ext cx="4201977" cy="2517375"/>
          </a:xfrm>
          <a:prstGeom prst="rect">
            <a:avLst/>
          </a:prstGeom>
          <a:noFill/>
          <a:ln>
            <a:noFill/>
          </a:ln>
        </p:spPr>
      </p:pic>
      <p:pic>
        <p:nvPicPr>
          <p:cNvPr id="136" name="Google Shape;136;p17"/>
          <p:cNvPicPr preferRelativeResize="0"/>
          <p:nvPr/>
        </p:nvPicPr>
        <p:blipFill rotWithShape="1">
          <a:blip r:embed="rId4">
            <a:alphaModFix/>
          </a:blip>
          <a:srcRect b="16677" l="10594" r="48672" t="40060"/>
          <a:stretch/>
        </p:blipFill>
        <p:spPr>
          <a:xfrm>
            <a:off x="4526025" y="1453175"/>
            <a:ext cx="4382476" cy="2737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descr="Background pointer shape in timeline graphic" id="146" name="Google Shape;146;p19"/>
          <p:cNvSpPr/>
          <p:nvPr/>
        </p:nvSpPr>
        <p:spPr>
          <a:xfrm>
            <a:off x="340934" y="2199010"/>
            <a:ext cx="15846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7" name="Google Shape;147;p19"/>
          <p:cNvSpPr txBox="1"/>
          <p:nvPr>
            <p:ph idx="4294967295" type="body"/>
          </p:nvPr>
        </p:nvSpPr>
        <p:spPr>
          <a:xfrm>
            <a:off x="340925" y="2336560"/>
            <a:ext cx="12318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1st</a:t>
            </a:r>
            <a:endParaRPr sz="1600">
              <a:solidFill>
                <a:schemeClr val="lt1"/>
              </a:solidFill>
            </a:endParaRPr>
          </a:p>
        </p:txBody>
      </p:sp>
      <p:grpSp>
        <p:nvGrpSpPr>
          <p:cNvPr id="148" name="Google Shape;148;p19"/>
          <p:cNvGrpSpPr/>
          <p:nvPr/>
        </p:nvGrpSpPr>
        <p:grpSpPr>
          <a:xfrm>
            <a:off x="872765" y="1610224"/>
            <a:ext cx="168349" cy="593656"/>
            <a:chOff x="777447" y="1610215"/>
            <a:chExt cx="198900" cy="593656"/>
          </a:xfrm>
        </p:grpSpPr>
        <p:cxnSp>
          <p:nvCxnSpPr>
            <p:cNvPr id="149" name="Google Shape;149;p1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0" name="Google Shape;150;p19"/>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9"/>
          <p:cNvSpPr txBox="1"/>
          <p:nvPr>
            <p:ph idx="4294967295" type="body"/>
          </p:nvPr>
        </p:nvSpPr>
        <p:spPr>
          <a:xfrm>
            <a:off x="318375" y="732175"/>
            <a:ext cx="16761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Import and Analyze Data</a:t>
            </a:r>
            <a:endParaRPr sz="1600"/>
          </a:p>
        </p:txBody>
      </p:sp>
      <p:sp>
        <p:nvSpPr>
          <p:cNvPr descr="Background pointer shape in timeline graphic" id="152" name="Google Shape;152;p19"/>
          <p:cNvSpPr/>
          <p:nvPr/>
        </p:nvSpPr>
        <p:spPr>
          <a:xfrm>
            <a:off x="1590249" y="2199010"/>
            <a:ext cx="1736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3" name="Google Shape;153;p19"/>
          <p:cNvSpPr txBox="1"/>
          <p:nvPr>
            <p:ph idx="4294967295" type="body"/>
          </p:nvPr>
        </p:nvSpPr>
        <p:spPr>
          <a:xfrm>
            <a:off x="1851994" y="2336560"/>
            <a:ext cx="11133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2nd</a:t>
            </a:r>
            <a:endParaRPr sz="1600">
              <a:solidFill>
                <a:schemeClr val="lt1"/>
              </a:solidFill>
            </a:endParaRPr>
          </a:p>
        </p:txBody>
      </p:sp>
      <p:grpSp>
        <p:nvGrpSpPr>
          <p:cNvPr id="154" name="Google Shape;154;p19"/>
          <p:cNvGrpSpPr/>
          <p:nvPr/>
        </p:nvGrpSpPr>
        <p:grpSpPr>
          <a:xfrm>
            <a:off x="2324634" y="2938966"/>
            <a:ext cx="168349" cy="593656"/>
            <a:chOff x="2223534" y="2938958"/>
            <a:chExt cx="198900" cy="593656"/>
          </a:xfrm>
        </p:grpSpPr>
        <p:cxnSp>
          <p:nvCxnSpPr>
            <p:cNvPr id="155" name="Google Shape;155;p19"/>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6" name="Google Shape;156;p19"/>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9"/>
          <p:cNvSpPr txBox="1"/>
          <p:nvPr>
            <p:ph idx="4294967295" type="body"/>
          </p:nvPr>
        </p:nvSpPr>
        <p:spPr>
          <a:xfrm>
            <a:off x="1653277" y="3757725"/>
            <a:ext cx="18339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Map Cities and Neighborhoods</a:t>
            </a:r>
            <a:endParaRPr sz="1600"/>
          </a:p>
        </p:txBody>
      </p:sp>
      <p:sp>
        <p:nvSpPr>
          <p:cNvPr descr="Background pointer shape in timeline graphic" id="158" name="Google Shape;158;p19"/>
          <p:cNvSpPr/>
          <p:nvPr/>
        </p:nvSpPr>
        <p:spPr>
          <a:xfrm>
            <a:off x="2990892" y="2199010"/>
            <a:ext cx="1736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9" name="Google Shape;159;p19"/>
          <p:cNvSpPr txBox="1"/>
          <p:nvPr>
            <p:ph idx="4294967295" type="body"/>
          </p:nvPr>
        </p:nvSpPr>
        <p:spPr>
          <a:xfrm>
            <a:off x="3241226" y="2336560"/>
            <a:ext cx="11133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3rd</a:t>
            </a:r>
            <a:endParaRPr sz="1600">
              <a:solidFill>
                <a:schemeClr val="lt1"/>
              </a:solidFill>
            </a:endParaRPr>
          </a:p>
        </p:txBody>
      </p:sp>
      <p:grpSp>
        <p:nvGrpSpPr>
          <p:cNvPr id="160" name="Google Shape;160;p19"/>
          <p:cNvGrpSpPr/>
          <p:nvPr/>
        </p:nvGrpSpPr>
        <p:grpSpPr>
          <a:xfrm>
            <a:off x="3708427" y="1610224"/>
            <a:ext cx="168349" cy="593656"/>
            <a:chOff x="3918084" y="1610215"/>
            <a:chExt cx="198900" cy="593656"/>
          </a:xfrm>
        </p:grpSpPr>
        <p:cxnSp>
          <p:nvCxnSpPr>
            <p:cNvPr id="161" name="Google Shape;161;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2" name="Google Shape;162;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9"/>
          <p:cNvSpPr txBox="1"/>
          <p:nvPr>
            <p:ph idx="4294967295" type="body"/>
          </p:nvPr>
        </p:nvSpPr>
        <p:spPr>
          <a:xfrm>
            <a:off x="2990900" y="698325"/>
            <a:ext cx="17361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Find Venues with Foursquare</a:t>
            </a:r>
            <a:endParaRPr sz="1600"/>
          </a:p>
        </p:txBody>
      </p:sp>
      <p:sp>
        <p:nvSpPr>
          <p:cNvPr descr="Background pointer shape in timeline graphic" id="164" name="Google Shape;164;p19"/>
          <p:cNvSpPr/>
          <p:nvPr/>
        </p:nvSpPr>
        <p:spPr>
          <a:xfrm>
            <a:off x="4391535" y="2199010"/>
            <a:ext cx="1736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5" name="Google Shape;165;p19"/>
          <p:cNvSpPr txBox="1"/>
          <p:nvPr>
            <p:ph idx="4294967295" type="body"/>
          </p:nvPr>
        </p:nvSpPr>
        <p:spPr>
          <a:xfrm>
            <a:off x="4636812" y="2336560"/>
            <a:ext cx="11133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4th</a:t>
            </a:r>
            <a:endParaRPr sz="1600">
              <a:solidFill>
                <a:schemeClr val="lt1"/>
              </a:solidFill>
            </a:endParaRPr>
          </a:p>
        </p:txBody>
      </p:sp>
      <p:grpSp>
        <p:nvGrpSpPr>
          <p:cNvPr id="166" name="Google Shape;166;p19"/>
          <p:cNvGrpSpPr/>
          <p:nvPr/>
        </p:nvGrpSpPr>
        <p:grpSpPr>
          <a:xfrm>
            <a:off x="5107990" y="2938966"/>
            <a:ext cx="168349" cy="593656"/>
            <a:chOff x="5958946" y="2938958"/>
            <a:chExt cx="198900" cy="593656"/>
          </a:xfrm>
        </p:grpSpPr>
        <p:cxnSp>
          <p:nvCxnSpPr>
            <p:cNvPr id="167" name="Google Shape;167;p1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8" name="Google Shape;168;p19"/>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9"/>
          <p:cNvSpPr txBox="1"/>
          <p:nvPr>
            <p:ph idx="4294967295" type="body"/>
          </p:nvPr>
        </p:nvSpPr>
        <p:spPr>
          <a:xfrm>
            <a:off x="4517301" y="3757725"/>
            <a:ext cx="15540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Analyze Each Neighborhood</a:t>
            </a:r>
            <a:endParaRPr sz="1600"/>
          </a:p>
        </p:txBody>
      </p:sp>
      <p:sp>
        <p:nvSpPr>
          <p:cNvPr descr="Background pointer shape in timeline graphic" id="170" name="Google Shape;170;p19"/>
          <p:cNvSpPr/>
          <p:nvPr/>
        </p:nvSpPr>
        <p:spPr>
          <a:xfrm>
            <a:off x="5792177" y="2199010"/>
            <a:ext cx="1736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1" name="Google Shape;171;p19"/>
          <p:cNvSpPr txBox="1"/>
          <p:nvPr>
            <p:ph idx="4294967295" type="body"/>
          </p:nvPr>
        </p:nvSpPr>
        <p:spPr>
          <a:xfrm>
            <a:off x="6071218" y="2336560"/>
            <a:ext cx="11133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5th</a:t>
            </a:r>
            <a:endParaRPr sz="1600">
              <a:solidFill>
                <a:schemeClr val="lt1"/>
              </a:solidFill>
            </a:endParaRPr>
          </a:p>
        </p:txBody>
      </p:sp>
      <p:grpSp>
        <p:nvGrpSpPr>
          <p:cNvPr id="172" name="Google Shape;172;p19"/>
          <p:cNvGrpSpPr/>
          <p:nvPr/>
        </p:nvGrpSpPr>
        <p:grpSpPr>
          <a:xfrm>
            <a:off x="6543925" y="1610224"/>
            <a:ext cx="168349" cy="593656"/>
            <a:chOff x="3918084" y="1610215"/>
            <a:chExt cx="198900" cy="593656"/>
          </a:xfrm>
        </p:grpSpPr>
        <p:cxnSp>
          <p:nvCxnSpPr>
            <p:cNvPr id="173" name="Google Shape;173;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4" name="Google Shape;174;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9"/>
          <p:cNvSpPr txBox="1"/>
          <p:nvPr>
            <p:ph idx="4294967295" type="body"/>
          </p:nvPr>
        </p:nvSpPr>
        <p:spPr>
          <a:xfrm>
            <a:off x="5852050" y="640375"/>
            <a:ext cx="15846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Cluster Neighborhoods</a:t>
            </a:r>
            <a:endParaRPr sz="1600"/>
          </a:p>
        </p:txBody>
      </p:sp>
      <p:sp>
        <p:nvSpPr>
          <p:cNvPr descr="Background pointer shape in timeline graphic" id="176" name="Google Shape;176;p19"/>
          <p:cNvSpPr/>
          <p:nvPr/>
        </p:nvSpPr>
        <p:spPr>
          <a:xfrm>
            <a:off x="7192825" y="2199010"/>
            <a:ext cx="1736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7" name="Google Shape;177;p19"/>
          <p:cNvSpPr txBox="1"/>
          <p:nvPr>
            <p:ph idx="4294967295" type="body"/>
          </p:nvPr>
        </p:nvSpPr>
        <p:spPr>
          <a:xfrm>
            <a:off x="7505613" y="2336560"/>
            <a:ext cx="11133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6</a:t>
            </a:r>
            <a:r>
              <a:rPr lang="en" sz="1600">
                <a:solidFill>
                  <a:schemeClr val="lt1"/>
                </a:solidFill>
              </a:rPr>
              <a:t>th</a:t>
            </a:r>
            <a:endParaRPr sz="1600">
              <a:solidFill>
                <a:schemeClr val="lt1"/>
              </a:solidFill>
            </a:endParaRPr>
          </a:p>
        </p:txBody>
      </p:sp>
      <p:grpSp>
        <p:nvGrpSpPr>
          <p:cNvPr id="178" name="Google Shape;178;p19"/>
          <p:cNvGrpSpPr/>
          <p:nvPr/>
        </p:nvGrpSpPr>
        <p:grpSpPr>
          <a:xfrm>
            <a:off x="7891172" y="2938966"/>
            <a:ext cx="168349" cy="593656"/>
            <a:chOff x="5958946" y="2938958"/>
            <a:chExt cx="198900" cy="593656"/>
          </a:xfrm>
        </p:grpSpPr>
        <p:cxnSp>
          <p:nvCxnSpPr>
            <p:cNvPr id="179" name="Google Shape;179;p1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0" name="Google Shape;180;p19"/>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9"/>
          <p:cNvSpPr txBox="1"/>
          <p:nvPr>
            <p:ph idx="4294967295" type="body"/>
          </p:nvPr>
        </p:nvSpPr>
        <p:spPr>
          <a:xfrm>
            <a:off x="7316050" y="3757625"/>
            <a:ext cx="15540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Examine Each Cluster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with Folium - 7 Cities</a:t>
            </a:r>
            <a:endParaRPr/>
          </a:p>
        </p:txBody>
      </p:sp>
      <p:pic>
        <p:nvPicPr>
          <p:cNvPr id="187" name="Google Shape;187;p20"/>
          <p:cNvPicPr preferRelativeResize="0"/>
          <p:nvPr/>
        </p:nvPicPr>
        <p:blipFill rotWithShape="1">
          <a:blip r:embed="rId3">
            <a:alphaModFix/>
          </a:blip>
          <a:srcRect b="8373" l="31357" r="20445" t="36681"/>
          <a:stretch/>
        </p:blipFill>
        <p:spPr>
          <a:xfrm>
            <a:off x="411800" y="1627025"/>
            <a:ext cx="3910124" cy="2506174"/>
          </a:xfrm>
          <a:prstGeom prst="rect">
            <a:avLst/>
          </a:prstGeom>
          <a:noFill/>
          <a:ln>
            <a:noFill/>
          </a:ln>
        </p:spPr>
      </p:pic>
      <p:pic>
        <p:nvPicPr>
          <p:cNvPr id="188" name="Google Shape;188;p20"/>
          <p:cNvPicPr preferRelativeResize="0"/>
          <p:nvPr/>
        </p:nvPicPr>
        <p:blipFill rotWithShape="1">
          <a:blip r:embed="rId4">
            <a:alphaModFix/>
          </a:blip>
          <a:srcRect b="9706" l="11450" r="13956" t="16142"/>
          <a:stretch/>
        </p:blipFill>
        <p:spPr>
          <a:xfrm>
            <a:off x="4857850" y="1627025"/>
            <a:ext cx="3910125" cy="2506174"/>
          </a:xfrm>
          <a:prstGeom prst="rect">
            <a:avLst/>
          </a:prstGeom>
          <a:noFill/>
          <a:ln>
            <a:noFill/>
          </a:ln>
        </p:spPr>
      </p:pic>
      <p:sp>
        <p:nvSpPr>
          <p:cNvPr id="189" name="Google Shape;189;p20"/>
          <p:cNvSpPr/>
          <p:nvPr/>
        </p:nvSpPr>
        <p:spPr>
          <a:xfrm>
            <a:off x="4070400" y="2834175"/>
            <a:ext cx="1003200" cy="485400"/>
          </a:xfrm>
          <a:prstGeom prst="rightArrow">
            <a:avLst>
              <a:gd fmla="val 50000" name="adj1"/>
              <a:gd fmla="val 50000" name="adj2"/>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with Folium - Seattle</a:t>
            </a:r>
            <a:endParaRPr/>
          </a:p>
        </p:txBody>
      </p:sp>
      <p:pic>
        <p:nvPicPr>
          <p:cNvPr id="195" name="Google Shape;195;p21"/>
          <p:cNvPicPr preferRelativeResize="0"/>
          <p:nvPr/>
        </p:nvPicPr>
        <p:blipFill rotWithShape="1">
          <a:blip r:embed="rId3">
            <a:alphaModFix/>
          </a:blip>
          <a:srcRect b="6637" l="35789" r="27745" t="24004"/>
          <a:stretch/>
        </p:blipFill>
        <p:spPr>
          <a:xfrm>
            <a:off x="1212975" y="1326000"/>
            <a:ext cx="3017876" cy="3227050"/>
          </a:xfrm>
          <a:prstGeom prst="rect">
            <a:avLst/>
          </a:prstGeom>
          <a:noFill/>
          <a:ln>
            <a:noFill/>
          </a:ln>
        </p:spPr>
      </p:pic>
      <p:pic>
        <p:nvPicPr>
          <p:cNvPr id="196" name="Google Shape;196;p21"/>
          <p:cNvPicPr preferRelativeResize="0"/>
          <p:nvPr/>
        </p:nvPicPr>
        <p:blipFill rotWithShape="1">
          <a:blip r:embed="rId4">
            <a:alphaModFix/>
          </a:blip>
          <a:srcRect b="5820" l="37609" r="25204" t="23458"/>
          <a:stretch/>
        </p:blipFill>
        <p:spPr>
          <a:xfrm>
            <a:off x="4913150" y="1326000"/>
            <a:ext cx="3017876" cy="3227050"/>
          </a:xfrm>
          <a:prstGeom prst="rect">
            <a:avLst/>
          </a:prstGeom>
          <a:noFill/>
          <a:ln>
            <a:noFill/>
          </a:ln>
        </p:spPr>
      </p:pic>
      <p:sp>
        <p:nvSpPr>
          <p:cNvPr id="197" name="Google Shape;197;p21"/>
          <p:cNvSpPr/>
          <p:nvPr/>
        </p:nvSpPr>
        <p:spPr>
          <a:xfrm>
            <a:off x="4070400" y="2834175"/>
            <a:ext cx="1003200" cy="485400"/>
          </a:xfrm>
          <a:prstGeom prst="rightArrow">
            <a:avLst>
              <a:gd fmla="val 50000" name="adj1"/>
              <a:gd fmla="val 50000" name="adj2"/>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