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p1: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11a7e2cf4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3211a7e2cf4_1_56: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29" name="Google Shape;129;g3211a7e2cf4_1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eabe7cd39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31eabe7cd39_0_29: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41" name="Google Shape;141;g31eabe7cd39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eabe7cd39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31eabe7cd39_0_86: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53" name="Google Shape;153;g31eabe7cd39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eabe7cd39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31eabe7cd39_0_53: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62" name="Google Shape;162;g31eabe7cd39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eabe7cd3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31eabe7cd39_0_13: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72" name="Google Shape;172;g31eabe7cd39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eabe7cd39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31eabe7cd39_0_42: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83" name="Google Shape;183;g31eabe7cd39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eabe7cd3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eabe7cd3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dd2af3e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dd2af3e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eabe7cd3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eabe7cd3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Shumeng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211a7e2cf4_1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3211a7e2cf4_1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Shumeng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2: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9: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21" name="Google Shape;22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11a7e2cf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3211a7e2cf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eabe7cd3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g31eabe7cd39_0_0: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Marco</a:t>
            </a:r>
            <a:endParaRPr/>
          </a:p>
        </p:txBody>
      </p:sp>
      <p:sp>
        <p:nvSpPr>
          <p:cNvPr id="76" name="Google Shape;76;g31eabe7cd3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fceb913ee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g31fceb913ee_0_7: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Marco</a:t>
            </a:r>
            <a:endParaRPr/>
          </a:p>
        </p:txBody>
      </p:sp>
      <p:sp>
        <p:nvSpPr>
          <p:cNvPr id="84" name="Google Shape;84;g31fceb913ee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11a7e2cf4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g3211a7e2cf4_1_40: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92" name="Google Shape;92;g3211a7e2cf4_1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fceb913e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31fceb913ee_0_0: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Marco</a:t>
            </a:r>
            <a:endParaRPr/>
          </a:p>
        </p:txBody>
      </p:sp>
      <p:sp>
        <p:nvSpPr>
          <p:cNvPr id="101" name="Google Shape;101;g31fceb913e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eabe7cd3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eabe7cd3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11a7e2cf4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3211a7e2cf4_1_48: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16" name="Google Shape;116;g3211a7e2cf4_1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 name="Shape 7"/>
        <p:cNvGrpSpPr/>
        <p:nvPr/>
      </p:nvGrpSpPr>
      <p:grpSpPr>
        <a:xfrm>
          <a:off x="0" y="0"/>
          <a:ext cx="0" cy="0"/>
          <a:chOff x="0" y="0"/>
          <a:chExt cx="0" cy="0"/>
        </a:xfrm>
      </p:grpSpPr>
      <p:sp>
        <p:nvSpPr>
          <p:cNvPr id="8" name="Google Shape;8;p2"/>
          <p:cNvSpPr/>
          <p:nvPr/>
        </p:nvSpPr>
        <p:spPr>
          <a:xfrm>
            <a:off x="5428445" y="2542772"/>
            <a:ext cx="3487080" cy="1280003"/>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2"/>
          <p:cNvSpPr txBox="1"/>
          <p:nvPr>
            <p:ph type="title"/>
          </p:nvPr>
        </p:nvSpPr>
        <p:spPr>
          <a:xfrm>
            <a:off x="5689242" y="2723881"/>
            <a:ext cx="3003997" cy="948847"/>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00000"/>
              </a:buClr>
              <a:buSzPts val="2500"/>
              <a:buFont typeface="Arial"/>
              <a:buNone/>
              <a:defRPr b="1" i="0" sz="2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pic>
        <p:nvPicPr>
          <p:cNvPr descr="University of Massachusetts Amherst" id="10" name="Google Shape;10;p2"/>
          <p:cNvPicPr preferRelativeResize="0"/>
          <p:nvPr/>
        </p:nvPicPr>
        <p:blipFill rotWithShape="1">
          <a:blip r:embed="rId2">
            <a:alphaModFix/>
          </a:blip>
          <a:srcRect b="0" l="0" r="0" t="0"/>
          <a:stretch/>
        </p:blipFill>
        <p:spPr>
          <a:xfrm>
            <a:off x="497411" y="4033534"/>
            <a:ext cx="1646415" cy="643003"/>
          </a:xfrm>
          <a:prstGeom prst="rect">
            <a:avLst/>
          </a:prstGeom>
          <a:noFill/>
          <a:ln>
            <a:noFill/>
          </a:ln>
        </p:spPr>
      </p:pic>
    </p:spTree>
  </p:cSld>
  <p:clrMapOvr>
    <a:masterClrMapping/>
  </p:clrMapOvr>
  <p:extLst>
    <p:ext uri="{DCECCB84-F9BA-43D5-87BE-67443E8EF086}">
      <p15:sldGuideLst>
        <p15:guide id="1" pos="3582">
          <p15:clr>
            <a:srgbClr val="FBAE40"/>
          </p15:clr>
        </p15:guide>
        <p15:guide id="2" orient="horz" pos="171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Text_Pic">
  <p:cSld name="2 Columns-Text_Pic">
    <p:spTree>
      <p:nvGrpSpPr>
        <p:cNvPr id="18" name="Shape 18"/>
        <p:cNvGrpSpPr/>
        <p:nvPr/>
      </p:nvGrpSpPr>
      <p:grpSpPr>
        <a:xfrm>
          <a:off x="0" y="0"/>
          <a:ext cx="0" cy="0"/>
          <a:chOff x="0" y="0"/>
          <a:chExt cx="0" cy="0"/>
        </a:xfrm>
      </p:grpSpPr>
      <p:sp>
        <p:nvSpPr>
          <p:cNvPr id="19" name="Google Shape;19;p4"/>
          <p:cNvSpPr txBox="1"/>
          <p:nvPr>
            <p:ph type="title"/>
          </p:nvPr>
        </p:nvSpPr>
        <p:spPr>
          <a:xfrm>
            <a:off x="473202" y="4149090"/>
            <a:ext cx="7351776" cy="672084"/>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881C1C"/>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 name="Google Shape;20;p4"/>
          <p:cNvSpPr txBox="1"/>
          <p:nvPr>
            <p:ph idx="1" type="body"/>
          </p:nvPr>
        </p:nvSpPr>
        <p:spPr>
          <a:xfrm>
            <a:off x="473201" y="1117854"/>
            <a:ext cx="3977640" cy="286875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 name="Google Shape;21;p4"/>
          <p:cNvSpPr/>
          <p:nvPr>
            <p:ph idx="2" type="pic"/>
          </p:nvPr>
        </p:nvSpPr>
        <p:spPr>
          <a:xfrm>
            <a:off x="4668440" y="1117854"/>
            <a:ext cx="3785616" cy="2868216"/>
          </a:xfrm>
          <a:prstGeom prst="rect">
            <a:avLst/>
          </a:prstGeom>
          <a:noFill/>
          <a:ln>
            <a:noFill/>
          </a:ln>
        </p:spPr>
      </p:sp>
      <p:sp>
        <p:nvSpPr>
          <p:cNvPr id="22" name="Google Shape;22;p4"/>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9pPr>
          </a:lstStyle>
          <a:p>
            <a:pPr indent="0" lvl="0" marL="0" rtl="0" algn="r">
              <a:spcBef>
                <a:spcPts val="0"/>
              </a:spcBef>
              <a:spcAft>
                <a:spcPts val="0"/>
              </a:spcAft>
              <a:buNone/>
            </a:pPr>
            <a:r>
              <a:rPr lang="en"/>
              <a:t>Page </a:t>
            </a: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ock-text">
  <p:cSld name="Full Block-text">
    <p:spTree>
      <p:nvGrpSpPr>
        <p:cNvPr id="23" name="Shape 23"/>
        <p:cNvGrpSpPr/>
        <p:nvPr/>
      </p:nvGrpSpPr>
      <p:grpSpPr>
        <a:xfrm>
          <a:off x="0" y="0"/>
          <a:ext cx="0" cy="0"/>
          <a:chOff x="0" y="0"/>
          <a:chExt cx="0" cy="0"/>
        </a:xfrm>
      </p:grpSpPr>
      <p:sp>
        <p:nvSpPr>
          <p:cNvPr id="24" name="Google Shape;24;p5"/>
          <p:cNvSpPr txBox="1"/>
          <p:nvPr>
            <p:ph type="title"/>
          </p:nvPr>
        </p:nvSpPr>
        <p:spPr>
          <a:xfrm>
            <a:off x="473202" y="4149090"/>
            <a:ext cx="7351776" cy="672084"/>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881C1C"/>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5"/>
          <p:cNvSpPr txBox="1"/>
          <p:nvPr>
            <p:ph idx="1" type="body"/>
          </p:nvPr>
        </p:nvSpPr>
        <p:spPr>
          <a:xfrm>
            <a:off x="473202" y="1114425"/>
            <a:ext cx="7351776" cy="285490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 name="Google Shape;26;p5"/>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9pPr>
          </a:lstStyle>
          <a:p>
            <a:pPr indent="0" lvl="0" marL="0" rtl="0" algn="r">
              <a:spcBef>
                <a:spcPts val="0"/>
              </a:spcBef>
              <a:spcAft>
                <a:spcPts val="0"/>
              </a:spcAft>
              <a:buNone/>
            </a:pPr>
            <a:r>
              <a:rPr lang="en"/>
              <a:t>Page </a:t>
            </a: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ock-Pic">
  <p:cSld name="Full block-Pic">
    <p:spTree>
      <p:nvGrpSpPr>
        <p:cNvPr id="27" name="Shape 27"/>
        <p:cNvGrpSpPr/>
        <p:nvPr/>
      </p:nvGrpSpPr>
      <p:grpSpPr>
        <a:xfrm>
          <a:off x="0" y="0"/>
          <a:ext cx="0" cy="0"/>
          <a:chOff x="0" y="0"/>
          <a:chExt cx="0" cy="0"/>
        </a:xfrm>
      </p:grpSpPr>
      <p:sp>
        <p:nvSpPr>
          <p:cNvPr id="28" name="Google Shape;28;p6"/>
          <p:cNvSpPr txBox="1"/>
          <p:nvPr>
            <p:ph type="title"/>
          </p:nvPr>
        </p:nvSpPr>
        <p:spPr>
          <a:xfrm>
            <a:off x="473202" y="4149090"/>
            <a:ext cx="7351776" cy="672084"/>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881C1C"/>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6"/>
          <p:cNvSpPr/>
          <p:nvPr>
            <p:ph idx="2" type="pic"/>
          </p:nvPr>
        </p:nvSpPr>
        <p:spPr>
          <a:xfrm>
            <a:off x="472679" y="1114425"/>
            <a:ext cx="7352109" cy="2868216"/>
          </a:xfrm>
          <a:prstGeom prst="rect">
            <a:avLst/>
          </a:prstGeom>
          <a:noFill/>
          <a:ln>
            <a:noFill/>
          </a:ln>
        </p:spPr>
      </p:sp>
      <p:sp>
        <p:nvSpPr>
          <p:cNvPr id="30" name="Google Shape;30;p6"/>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9pPr>
          </a:lstStyle>
          <a:p>
            <a:pPr indent="0" lvl="0" marL="0" rtl="0" algn="r">
              <a:spcBef>
                <a:spcPts val="0"/>
              </a:spcBef>
              <a:spcAft>
                <a:spcPts val="0"/>
              </a:spcAft>
              <a:buNone/>
            </a:pPr>
            <a:r>
              <a:rPr lang="en"/>
              <a:t>Page </a:t>
            </a: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ock-Chart">
  <p:cSld name="Full block-Chart">
    <p:spTree>
      <p:nvGrpSpPr>
        <p:cNvPr id="31" name="Shape 31"/>
        <p:cNvGrpSpPr/>
        <p:nvPr/>
      </p:nvGrpSpPr>
      <p:grpSpPr>
        <a:xfrm>
          <a:off x="0" y="0"/>
          <a:ext cx="0" cy="0"/>
          <a:chOff x="0" y="0"/>
          <a:chExt cx="0" cy="0"/>
        </a:xfrm>
      </p:grpSpPr>
      <p:sp>
        <p:nvSpPr>
          <p:cNvPr id="32" name="Google Shape;32;p7"/>
          <p:cNvSpPr txBox="1"/>
          <p:nvPr>
            <p:ph type="title"/>
          </p:nvPr>
        </p:nvSpPr>
        <p:spPr>
          <a:xfrm>
            <a:off x="473202" y="4149090"/>
            <a:ext cx="7351776" cy="672084"/>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881C1C"/>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7"/>
          <p:cNvSpPr/>
          <p:nvPr>
            <p:ph idx="2" type="chart"/>
          </p:nvPr>
        </p:nvSpPr>
        <p:spPr>
          <a:xfrm>
            <a:off x="473202" y="1114425"/>
            <a:ext cx="7358634" cy="286821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4" name="Google Shape;34;p7"/>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9pPr>
          </a:lstStyle>
          <a:p>
            <a:pPr indent="0" lvl="0" marL="0" rtl="0" algn="r">
              <a:spcBef>
                <a:spcPts val="0"/>
              </a:spcBef>
              <a:spcAft>
                <a:spcPts val="0"/>
              </a:spcAft>
              <a:buNone/>
            </a:pPr>
            <a:r>
              <a:rPr lang="en"/>
              <a:t>Page </a:t>
            </a: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ock-Table">
  <p:cSld name="Full Block-Table">
    <p:spTree>
      <p:nvGrpSpPr>
        <p:cNvPr id="35" name="Shape 35"/>
        <p:cNvGrpSpPr/>
        <p:nvPr/>
      </p:nvGrpSpPr>
      <p:grpSpPr>
        <a:xfrm>
          <a:off x="0" y="0"/>
          <a:ext cx="0" cy="0"/>
          <a:chOff x="0" y="0"/>
          <a:chExt cx="0" cy="0"/>
        </a:xfrm>
      </p:grpSpPr>
      <p:sp>
        <p:nvSpPr>
          <p:cNvPr id="36" name="Google Shape;36;p8"/>
          <p:cNvSpPr txBox="1"/>
          <p:nvPr>
            <p:ph type="title"/>
          </p:nvPr>
        </p:nvSpPr>
        <p:spPr>
          <a:xfrm>
            <a:off x="473202" y="4149090"/>
            <a:ext cx="7351776" cy="672084"/>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881C1C"/>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8"/>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9pPr>
          </a:lstStyle>
          <a:p>
            <a:pPr indent="0" lvl="0" marL="0" rtl="0" algn="r">
              <a:spcBef>
                <a:spcPts val="0"/>
              </a:spcBef>
              <a:spcAft>
                <a:spcPts val="0"/>
              </a:spcAft>
              <a:buNone/>
            </a:pPr>
            <a:r>
              <a:rPr lang="en"/>
              <a:t>Page </a:t>
            </a: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Text_Chart">
  <p:cSld name="2 Columns-Text_Chart">
    <p:spTree>
      <p:nvGrpSpPr>
        <p:cNvPr id="38" name="Shape 38"/>
        <p:cNvGrpSpPr/>
        <p:nvPr/>
      </p:nvGrpSpPr>
      <p:grpSpPr>
        <a:xfrm>
          <a:off x="0" y="0"/>
          <a:ext cx="0" cy="0"/>
          <a:chOff x="0" y="0"/>
          <a:chExt cx="0" cy="0"/>
        </a:xfrm>
      </p:grpSpPr>
      <p:sp>
        <p:nvSpPr>
          <p:cNvPr id="39" name="Google Shape;39;p9"/>
          <p:cNvSpPr txBox="1"/>
          <p:nvPr>
            <p:ph type="title"/>
          </p:nvPr>
        </p:nvSpPr>
        <p:spPr>
          <a:xfrm>
            <a:off x="473202" y="4149090"/>
            <a:ext cx="7351776" cy="672084"/>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881C1C"/>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9"/>
          <p:cNvSpPr txBox="1"/>
          <p:nvPr>
            <p:ph idx="1" type="body"/>
          </p:nvPr>
        </p:nvSpPr>
        <p:spPr>
          <a:xfrm>
            <a:off x="473202" y="1117854"/>
            <a:ext cx="3977640" cy="286664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400"/>
              <a:buNon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 name="Google Shape;41;p9"/>
          <p:cNvSpPr/>
          <p:nvPr>
            <p:ph idx="2" type="chart"/>
          </p:nvPr>
        </p:nvSpPr>
        <p:spPr>
          <a:xfrm>
            <a:off x="4670298" y="1117854"/>
            <a:ext cx="3782615" cy="2866643"/>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2" name="Google Shape;42;p9"/>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9pPr>
          </a:lstStyle>
          <a:p>
            <a:pPr indent="0" lvl="0" marL="0" rtl="0" algn="r">
              <a:spcBef>
                <a:spcPts val="0"/>
              </a:spcBef>
              <a:spcAft>
                <a:spcPts val="0"/>
              </a:spcAft>
              <a:buNone/>
            </a:pPr>
            <a:r>
              <a:rPr lang="en"/>
              <a:t>Page </a:t>
            </a: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Text">
  <p:cSld name="Closing Slide-Text">
    <p:spTree>
      <p:nvGrpSpPr>
        <p:cNvPr id="45" name="Shape 45"/>
        <p:cNvGrpSpPr/>
        <p:nvPr/>
      </p:nvGrpSpPr>
      <p:grpSpPr>
        <a:xfrm>
          <a:off x="0" y="0"/>
          <a:ext cx="0" cy="0"/>
          <a:chOff x="0" y="0"/>
          <a:chExt cx="0" cy="0"/>
        </a:xfrm>
      </p:grpSpPr>
      <p:pic>
        <p:nvPicPr>
          <p:cNvPr descr="University of Massachusetts Amherst" id="46" name="Google Shape;46;p11"/>
          <p:cNvPicPr preferRelativeResize="0"/>
          <p:nvPr/>
        </p:nvPicPr>
        <p:blipFill rotWithShape="1">
          <a:blip r:embed="rId2">
            <a:alphaModFix/>
          </a:blip>
          <a:srcRect b="0" l="0" r="0" t="0"/>
          <a:stretch/>
        </p:blipFill>
        <p:spPr>
          <a:xfrm>
            <a:off x="3672445" y="3935896"/>
            <a:ext cx="1646415" cy="643003"/>
          </a:xfrm>
          <a:prstGeom prst="rect">
            <a:avLst/>
          </a:prstGeom>
          <a:noFill/>
          <a:ln>
            <a:noFill/>
          </a:ln>
        </p:spPr>
      </p:pic>
      <p:sp>
        <p:nvSpPr>
          <p:cNvPr id="47" name="Google Shape;47;p11"/>
          <p:cNvSpPr txBox="1"/>
          <p:nvPr>
            <p:ph idx="1" type="body"/>
          </p:nvPr>
        </p:nvSpPr>
        <p:spPr>
          <a:xfrm>
            <a:off x="228600" y="2250248"/>
            <a:ext cx="8686800" cy="643003"/>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2500"/>
              <a:buFont typeface="Arial"/>
              <a:buNone/>
              <a:defRPr b="0" i="0" sz="25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25469" y="225469"/>
            <a:ext cx="8689931" cy="4697260"/>
          </a:xfrm>
          <a:prstGeom prst="rect">
            <a:avLst/>
          </a:prstGeom>
          <a:solidFill>
            <a:srgbClr val="881C1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pos="3582">
          <p15:clr>
            <a:srgbClr val="F26B43"/>
          </p15:clr>
        </p15:guide>
        <p15:guide id="4" orient="horz" pos="171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 name="Shape 11"/>
        <p:cNvGrpSpPr/>
        <p:nvPr/>
      </p:nvGrpSpPr>
      <p:grpSpPr>
        <a:xfrm>
          <a:off x="0" y="0"/>
          <a:ext cx="0" cy="0"/>
          <a:chOff x="0" y="0"/>
          <a:chExt cx="0" cy="0"/>
        </a:xfrm>
      </p:grpSpPr>
      <p:sp>
        <p:nvSpPr>
          <p:cNvPr id="12" name="Google Shape;12;p3"/>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A5A5A5"/>
                </a:solidFill>
                <a:latin typeface="Arial"/>
                <a:ea typeface="Arial"/>
                <a:cs typeface="Arial"/>
                <a:sym typeface="Arial"/>
              </a:defRPr>
            </a:lvl9pPr>
          </a:lstStyle>
          <a:p>
            <a:pPr indent="0" lvl="0" marL="0" rtl="0" algn="r">
              <a:spcBef>
                <a:spcPts val="0"/>
              </a:spcBef>
              <a:spcAft>
                <a:spcPts val="0"/>
              </a:spcAft>
              <a:buNone/>
            </a:pPr>
            <a:r>
              <a:rPr lang="en"/>
              <a:t>Page </a:t>
            </a:r>
            <a:fld id="{00000000-1234-1234-1234-123412341234}" type="slidenum">
              <a:rPr lang="en"/>
              <a:t>‹#›</a:t>
            </a:fld>
            <a:endParaRPr/>
          </a:p>
        </p:txBody>
      </p:sp>
      <p:sp>
        <p:nvSpPr>
          <p:cNvPr id="13" name="Google Shape;13;p3"/>
          <p:cNvSpPr/>
          <p:nvPr/>
        </p:nvSpPr>
        <p:spPr>
          <a:xfrm>
            <a:off x="0" y="4149090"/>
            <a:ext cx="384048" cy="678942"/>
          </a:xfrm>
          <a:prstGeom prst="rect">
            <a:avLst/>
          </a:prstGeom>
          <a:solidFill>
            <a:srgbClr val="881C1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Logo&#10;&#10;Description automatically generated" id="14" name="Google Shape;14;p3"/>
          <p:cNvPicPr preferRelativeResize="0"/>
          <p:nvPr/>
        </p:nvPicPr>
        <p:blipFill rotWithShape="1">
          <a:blip r:embed="rId1">
            <a:alphaModFix/>
          </a:blip>
          <a:srcRect b="17225" l="6673" r="9768" t="15880"/>
          <a:stretch/>
        </p:blipFill>
        <p:spPr>
          <a:xfrm>
            <a:off x="7927848" y="294894"/>
            <a:ext cx="1028700" cy="412750"/>
          </a:xfrm>
          <a:prstGeom prst="rect">
            <a:avLst/>
          </a:prstGeom>
          <a:noFill/>
          <a:ln>
            <a:noFill/>
          </a:ln>
        </p:spPr>
      </p:pic>
      <p:cxnSp>
        <p:nvCxnSpPr>
          <p:cNvPr id="15" name="Google Shape;15;p3"/>
          <p:cNvCxnSpPr/>
          <p:nvPr/>
        </p:nvCxnSpPr>
        <p:spPr>
          <a:xfrm>
            <a:off x="7927848" y="809244"/>
            <a:ext cx="1035558" cy="0"/>
          </a:xfrm>
          <a:prstGeom prst="straightConnector1">
            <a:avLst/>
          </a:prstGeom>
          <a:noFill/>
          <a:ln cap="flat" cmpd="sng" w="31750">
            <a:solidFill>
              <a:schemeClr val="dk1"/>
            </a:solidFill>
            <a:prstDash val="solid"/>
            <a:miter lim="800000"/>
            <a:headEnd len="sm" w="sm" type="none"/>
            <a:tailEnd len="sm" w="sm" type="none"/>
          </a:ln>
        </p:spPr>
      </p:cxnSp>
      <p:sp>
        <p:nvSpPr>
          <p:cNvPr id="16" name="Google Shape;16;p3"/>
          <p:cNvSpPr txBox="1"/>
          <p:nvPr>
            <p:ph idx="1" type="body"/>
          </p:nvPr>
        </p:nvSpPr>
        <p:spPr>
          <a:xfrm>
            <a:off x="473202" y="1117854"/>
            <a:ext cx="7886700" cy="2613959"/>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 name="Google Shape;17;p3"/>
          <p:cNvSpPr txBox="1"/>
          <p:nvPr>
            <p:ph type="title"/>
          </p:nvPr>
        </p:nvSpPr>
        <p:spPr>
          <a:xfrm>
            <a:off x="473202" y="4149090"/>
            <a:ext cx="7351776" cy="672084"/>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881C1C"/>
              </a:buClr>
              <a:buSzPts val="2500"/>
              <a:buFont typeface="Arial"/>
              <a:buNone/>
              <a:defRPr b="1" i="0" sz="2500" u="none" cap="none" strike="noStrike">
                <a:solidFill>
                  <a:srgbClr val="881C1C"/>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02">
          <p15:clr>
            <a:srgbClr val="F26B43"/>
          </p15:clr>
        </p15:guide>
        <p15:guide id="2" pos="2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p10"/>
          <p:cNvSpPr/>
          <p:nvPr/>
        </p:nvSpPr>
        <p:spPr>
          <a:xfrm>
            <a:off x="234863" y="225469"/>
            <a:ext cx="8689931" cy="4697260"/>
          </a:xfrm>
          <a:prstGeom prst="rect">
            <a:avLst/>
          </a:prstGeom>
          <a:solidFill>
            <a:srgbClr val="881C1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pic>
        <p:nvPicPr>
          <p:cNvPr id="53" name="Google Shape;53;p12"/>
          <p:cNvPicPr preferRelativeResize="0"/>
          <p:nvPr/>
        </p:nvPicPr>
        <p:blipFill>
          <a:blip r:embed="rId3">
            <a:alphaModFix/>
          </a:blip>
          <a:stretch>
            <a:fillRect/>
          </a:stretch>
        </p:blipFill>
        <p:spPr>
          <a:xfrm>
            <a:off x="1328725" y="648300"/>
            <a:ext cx="3048000" cy="3048000"/>
          </a:xfrm>
          <a:prstGeom prst="rect">
            <a:avLst/>
          </a:prstGeom>
          <a:noFill/>
          <a:ln>
            <a:noFill/>
          </a:ln>
        </p:spPr>
      </p:pic>
      <p:sp>
        <p:nvSpPr>
          <p:cNvPr id="54" name="Google Shape;54;p12"/>
          <p:cNvSpPr txBox="1"/>
          <p:nvPr/>
        </p:nvSpPr>
        <p:spPr>
          <a:xfrm>
            <a:off x="5261125" y="2011300"/>
            <a:ext cx="3678900" cy="18234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2333"/>
              <a:buFont typeface="Arial"/>
              <a:buNone/>
            </a:pPr>
            <a:r>
              <a:rPr b="1" lang="en" sz="1200">
                <a:solidFill>
                  <a:schemeClr val="dk1"/>
                </a:solidFill>
              </a:rPr>
              <a:t>STAT 535 Team Project</a:t>
            </a:r>
            <a:br>
              <a:rPr b="1" lang="en" sz="1200">
                <a:solidFill>
                  <a:schemeClr val="dk1"/>
                </a:solidFill>
              </a:rPr>
            </a:br>
            <a:r>
              <a:rPr b="1" lang="en" sz="1200">
                <a:solidFill>
                  <a:schemeClr val="dk1"/>
                </a:solidFill>
              </a:rPr>
              <a:t>Analysis of Seasonal Temperature Variability Using Bootstrap and Monte Carlo Methods</a:t>
            </a:r>
            <a:endParaRPr b="1" sz="1200">
              <a:solidFill>
                <a:schemeClr val="dk1"/>
              </a:solidFill>
            </a:endParaRPr>
          </a:p>
          <a:p>
            <a:pPr indent="0" lvl="0" marL="0" rtl="0" algn="ctr">
              <a:lnSpc>
                <a:spcPct val="115000"/>
              </a:lnSpc>
              <a:spcBef>
                <a:spcPts val="0"/>
              </a:spcBef>
              <a:spcAft>
                <a:spcPts val="0"/>
              </a:spcAft>
              <a:buNone/>
            </a:pPr>
            <a:r>
              <a:rPr lang="en" sz="1200">
                <a:solidFill>
                  <a:schemeClr val="dk1"/>
                </a:solidFill>
              </a:rPr>
              <a:t>Marco Lopez </a:t>
            </a:r>
            <a:br>
              <a:rPr lang="en" sz="1200">
                <a:solidFill>
                  <a:schemeClr val="dk1"/>
                </a:solidFill>
              </a:rPr>
            </a:br>
            <a:r>
              <a:rPr lang="en" sz="1200">
                <a:solidFill>
                  <a:schemeClr val="dk1"/>
                </a:solidFill>
              </a:rPr>
              <a:t>Aiden Nguyen </a:t>
            </a:r>
            <a:br>
              <a:rPr lang="en" sz="1200">
                <a:solidFill>
                  <a:schemeClr val="dk1"/>
                </a:solidFill>
              </a:rPr>
            </a:br>
            <a:r>
              <a:rPr lang="en" sz="1200">
                <a:solidFill>
                  <a:schemeClr val="dk1"/>
                </a:solidFill>
              </a:rPr>
              <a:t>Jerry Obour </a:t>
            </a:r>
            <a:br>
              <a:rPr lang="en" sz="1200">
                <a:solidFill>
                  <a:schemeClr val="dk1"/>
                </a:solidFill>
              </a:rPr>
            </a:br>
            <a:r>
              <a:rPr lang="en" sz="1200">
                <a:solidFill>
                  <a:schemeClr val="dk1"/>
                </a:solidFill>
              </a:rPr>
              <a:t>Shumeng Zhang</a:t>
            </a:r>
            <a:br>
              <a:rPr b="1" lang="en" sz="1200">
                <a:solidFill>
                  <a:schemeClr val="dk1"/>
                </a:solidFill>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73202" y="4149090"/>
            <a:ext cx="7351800" cy="67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881C1C"/>
              </a:buClr>
              <a:buSzPts val="2500"/>
              <a:buFont typeface="Arial"/>
              <a:buNone/>
            </a:pPr>
            <a:r>
              <a:rPr lang="en"/>
              <a:t>Methods</a:t>
            </a:r>
            <a:endParaRPr/>
          </a:p>
        </p:txBody>
      </p:sp>
      <p:sp>
        <p:nvSpPr>
          <p:cNvPr id="132" name="Google Shape;132;p21"/>
          <p:cNvSpPr txBox="1"/>
          <p:nvPr>
            <p:ph idx="12" type="sldNum"/>
          </p:nvPr>
        </p:nvSpPr>
        <p:spPr>
          <a:xfrm>
            <a:off x="7934706" y="843534"/>
            <a:ext cx="1035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r>
              <a:rPr lang="en"/>
              <a:t>Page </a:t>
            </a:r>
            <a:fld id="{00000000-1234-1234-1234-123412341234}" type="slidenum">
              <a:rPr lang="en"/>
              <a:t>‹#›</a:t>
            </a:fld>
            <a:endParaRPr/>
          </a:p>
        </p:txBody>
      </p:sp>
      <p:sp>
        <p:nvSpPr>
          <p:cNvPr id="133" name="Google Shape;133;p21"/>
          <p:cNvSpPr txBox="1"/>
          <p:nvPr/>
        </p:nvSpPr>
        <p:spPr>
          <a:xfrm>
            <a:off x="473202" y="472140"/>
            <a:ext cx="8497200" cy="338700"/>
          </a:xfrm>
          <a:prstGeom prst="rect">
            <a:avLst/>
          </a:prstGeom>
          <a:noFill/>
          <a:ln>
            <a:noFill/>
          </a:ln>
        </p:spPr>
        <p:txBody>
          <a:bodyPr anchorCtr="0" anchor="t" bIns="45700" lIns="91425" spcFirstLastPara="1" rIns="91425" wrap="square" tIns="45700">
            <a:spAutoFit/>
          </a:bodyPr>
          <a:lstStyle/>
          <a:p>
            <a:pPr indent="-330200" lvl="0" marL="457200" marR="0" rtl="0" algn="just">
              <a:lnSpc>
                <a:spcPct val="200000"/>
              </a:lnSpc>
              <a:spcBef>
                <a:spcPts val="0"/>
              </a:spcBef>
              <a:spcAft>
                <a:spcPts val="0"/>
              </a:spcAft>
              <a:buClr>
                <a:schemeClr val="dk1"/>
              </a:buClr>
              <a:buSzPts val="1600"/>
              <a:buChar char="●"/>
            </a:pPr>
            <a:r>
              <a:rPr lang="en" sz="1600">
                <a:solidFill>
                  <a:schemeClr val="dk1"/>
                </a:solidFill>
              </a:rPr>
              <a:t>Studying Distribution of data - Truncated Normal</a:t>
            </a:r>
            <a:endParaRPr/>
          </a:p>
        </p:txBody>
      </p:sp>
      <p:pic>
        <p:nvPicPr>
          <p:cNvPr id="134" name="Google Shape;134;p21"/>
          <p:cNvPicPr preferRelativeResize="0"/>
          <p:nvPr/>
        </p:nvPicPr>
        <p:blipFill>
          <a:blip r:embed="rId3">
            <a:alphaModFix/>
          </a:blip>
          <a:stretch>
            <a:fillRect/>
          </a:stretch>
        </p:blipFill>
        <p:spPr>
          <a:xfrm>
            <a:off x="643900" y="1559912"/>
            <a:ext cx="3928099" cy="2422938"/>
          </a:xfrm>
          <a:prstGeom prst="rect">
            <a:avLst/>
          </a:prstGeom>
          <a:noFill/>
          <a:ln>
            <a:noFill/>
          </a:ln>
        </p:spPr>
      </p:pic>
      <p:pic>
        <p:nvPicPr>
          <p:cNvPr id="135" name="Google Shape;135;p21"/>
          <p:cNvPicPr preferRelativeResize="0"/>
          <p:nvPr/>
        </p:nvPicPr>
        <p:blipFill>
          <a:blip r:embed="rId4">
            <a:alphaModFix/>
          </a:blip>
          <a:stretch>
            <a:fillRect/>
          </a:stretch>
        </p:blipFill>
        <p:spPr>
          <a:xfrm>
            <a:off x="4724400" y="1559890"/>
            <a:ext cx="3928099" cy="2422959"/>
          </a:xfrm>
          <a:prstGeom prst="rect">
            <a:avLst/>
          </a:prstGeom>
          <a:noFill/>
          <a:ln>
            <a:noFill/>
          </a:ln>
        </p:spPr>
      </p:pic>
      <p:sp>
        <p:nvSpPr>
          <p:cNvPr id="136" name="Google Shape;136;p21"/>
          <p:cNvSpPr txBox="1"/>
          <p:nvPr/>
        </p:nvSpPr>
        <p:spPr>
          <a:xfrm>
            <a:off x="955325" y="1163000"/>
            <a:ext cx="2014500" cy="39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Amherst data</a:t>
            </a:r>
            <a:endParaRPr sz="1200">
              <a:solidFill>
                <a:schemeClr val="dk1"/>
              </a:solidFill>
            </a:endParaRPr>
          </a:p>
        </p:txBody>
      </p:sp>
      <p:sp>
        <p:nvSpPr>
          <p:cNvPr id="137" name="Google Shape;137;p21"/>
          <p:cNvSpPr txBox="1"/>
          <p:nvPr/>
        </p:nvSpPr>
        <p:spPr>
          <a:xfrm>
            <a:off x="6029600" y="1253000"/>
            <a:ext cx="14538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Boston data</a:t>
            </a:r>
            <a:endParaRPr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73202" y="4149090"/>
            <a:ext cx="7351800" cy="67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881C1C"/>
              </a:buClr>
              <a:buSzPts val="2500"/>
              <a:buFont typeface="Arial"/>
              <a:buNone/>
            </a:pPr>
            <a:r>
              <a:rPr lang="en"/>
              <a:t>Methods</a:t>
            </a:r>
            <a:endParaRPr/>
          </a:p>
        </p:txBody>
      </p:sp>
      <p:sp>
        <p:nvSpPr>
          <p:cNvPr id="144" name="Google Shape;144;p22"/>
          <p:cNvSpPr txBox="1"/>
          <p:nvPr>
            <p:ph idx="12" type="sldNum"/>
          </p:nvPr>
        </p:nvSpPr>
        <p:spPr>
          <a:xfrm>
            <a:off x="7934706" y="843534"/>
            <a:ext cx="1035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r>
              <a:rPr lang="en"/>
              <a:t>Page </a:t>
            </a:r>
            <a:fld id="{00000000-1234-1234-1234-123412341234}" type="slidenum">
              <a:rPr lang="en"/>
              <a:t>‹#›</a:t>
            </a:fld>
            <a:endParaRPr/>
          </a:p>
        </p:txBody>
      </p:sp>
      <p:sp>
        <p:nvSpPr>
          <p:cNvPr id="145" name="Google Shape;145;p22"/>
          <p:cNvSpPr txBox="1"/>
          <p:nvPr/>
        </p:nvSpPr>
        <p:spPr>
          <a:xfrm>
            <a:off x="473202" y="472140"/>
            <a:ext cx="8497200" cy="338700"/>
          </a:xfrm>
          <a:prstGeom prst="rect">
            <a:avLst/>
          </a:prstGeom>
          <a:noFill/>
          <a:ln>
            <a:noFill/>
          </a:ln>
        </p:spPr>
        <p:txBody>
          <a:bodyPr anchorCtr="0" anchor="t" bIns="45700" lIns="91425" spcFirstLastPara="1" rIns="91425" wrap="square" tIns="45700">
            <a:spAutoFit/>
          </a:bodyPr>
          <a:lstStyle/>
          <a:p>
            <a:pPr indent="-330200" lvl="0" marL="457200" marR="0" rtl="0" algn="just">
              <a:lnSpc>
                <a:spcPct val="200000"/>
              </a:lnSpc>
              <a:spcBef>
                <a:spcPts val="0"/>
              </a:spcBef>
              <a:spcAft>
                <a:spcPts val="0"/>
              </a:spcAft>
              <a:buClr>
                <a:schemeClr val="dk1"/>
              </a:buClr>
              <a:buSzPts val="1600"/>
              <a:buChar char="●"/>
            </a:pPr>
            <a:r>
              <a:rPr lang="en" sz="1600">
                <a:solidFill>
                  <a:schemeClr val="dk1"/>
                </a:solidFill>
              </a:rPr>
              <a:t>Studying Distribution of data - Gamma Distribution</a:t>
            </a:r>
            <a:endParaRPr/>
          </a:p>
        </p:txBody>
      </p:sp>
      <p:sp>
        <p:nvSpPr>
          <p:cNvPr id="146" name="Google Shape;146;p22"/>
          <p:cNvSpPr txBox="1"/>
          <p:nvPr/>
        </p:nvSpPr>
        <p:spPr>
          <a:xfrm>
            <a:off x="955325" y="1163000"/>
            <a:ext cx="2014500" cy="39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Amherst data</a:t>
            </a:r>
            <a:endParaRPr sz="1200">
              <a:solidFill>
                <a:schemeClr val="dk1"/>
              </a:solidFill>
            </a:endParaRPr>
          </a:p>
        </p:txBody>
      </p:sp>
      <p:sp>
        <p:nvSpPr>
          <p:cNvPr id="147" name="Google Shape;147;p22"/>
          <p:cNvSpPr txBox="1"/>
          <p:nvPr/>
        </p:nvSpPr>
        <p:spPr>
          <a:xfrm>
            <a:off x="6029600" y="1253000"/>
            <a:ext cx="14538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Boston data</a:t>
            </a:r>
            <a:endParaRPr sz="1200">
              <a:solidFill>
                <a:schemeClr val="dk1"/>
              </a:solidFill>
            </a:endParaRPr>
          </a:p>
        </p:txBody>
      </p:sp>
      <p:pic>
        <p:nvPicPr>
          <p:cNvPr id="148" name="Google Shape;148;p22"/>
          <p:cNvPicPr preferRelativeResize="0"/>
          <p:nvPr/>
        </p:nvPicPr>
        <p:blipFill>
          <a:blip r:embed="rId3">
            <a:alphaModFix/>
          </a:blip>
          <a:stretch>
            <a:fillRect/>
          </a:stretch>
        </p:blipFill>
        <p:spPr>
          <a:xfrm>
            <a:off x="339325" y="1712300"/>
            <a:ext cx="3681021" cy="2270550"/>
          </a:xfrm>
          <a:prstGeom prst="rect">
            <a:avLst/>
          </a:prstGeom>
          <a:noFill/>
          <a:ln>
            <a:noFill/>
          </a:ln>
        </p:spPr>
      </p:pic>
      <p:pic>
        <p:nvPicPr>
          <p:cNvPr id="149" name="Google Shape;149;p22"/>
          <p:cNvPicPr preferRelativeResize="0"/>
          <p:nvPr/>
        </p:nvPicPr>
        <p:blipFill>
          <a:blip r:embed="rId4">
            <a:alphaModFix/>
          </a:blip>
          <a:stretch>
            <a:fillRect/>
          </a:stretch>
        </p:blipFill>
        <p:spPr>
          <a:xfrm>
            <a:off x="4608871" y="1712300"/>
            <a:ext cx="3703481" cy="22843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73202" y="4149090"/>
            <a:ext cx="7351800" cy="67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881C1C"/>
              </a:buClr>
              <a:buSzPts val="2500"/>
              <a:buFont typeface="Arial"/>
              <a:buNone/>
            </a:pPr>
            <a:r>
              <a:rPr lang="en"/>
              <a:t>Methods</a:t>
            </a:r>
            <a:endParaRPr/>
          </a:p>
        </p:txBody>
      </p:sp>
      <p:sp>
        <p:nvSpPr>
          <p:cNvPr id="156" name="Google Shape;156;p23"/>
          <p:cNvSpPr txBox="1"/>
          <p:nvPr>
            <p:ph idx="12" type="sldNum"/>
          </p:nvPr>
        </p:nvSpPr>
        <p:spPr>
          <a:xfrm>
            <a:off x="7934706" y="843534"/>
            <a:ext cx="1035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r>
              <a:rPr lang="en"/>
              <a:t>Page </a:t>
            </a:r>
            <a:fld id="{00000000-1234-1234-1234-123412341234}" type="slidenum">
              <a:rPr lang="en"/>
              <a:t>‹#›</a:t>
            </a:fld>
            <a:endParaRPr/>
          </a:p>
        </p:txBody>
      </p:sp>
      <p:sp>
        <p:nvSpPr>
          <p:cNvPr id="157" name="Google Shape;157;p23"/>
          <p:cNvSpPr txBox="1"/>
          <p:nvPr/>
        </p:nvSpPr>
        <p:spPr>
          <a:xfrm>
            <a:off x="473202" y="472140"/>
            <a:ext cx="8497200" cy="338700"/>
          </a:xfrm>
          <a:prstGeom prst="rect">
            <a:avLst/>
          </a:prstGeom>
          <a:noFill/>
          <a:ln>
            <a:noFill/>
          </a:ln>
        </p:spPr>
        <p:txBody>
          <a:bodyPr anchorCtr="0" anchor="t" bIns="45700" lIns="91425" spcFirstLastPara="1" rIns="91425" wrap="square" tIns="45700">
            <a:spAutoFit/>
          </a:bodyPr>
          <a:lstStyle/>
          <a:p>
            <a:pPr indent="-330200" lvl="0" marL="457200" marR="0" rtl="0" algn="just">
              <a:lnSpc>
                <a:spcPct val="200000"/>
              </a:lnSpc>
              <a:spcBef>
                <a:spcPts val="0"/>
              </a:spcBef>
              <a:spcAft>
                <a:spcPts val="0"/>
              </a:spcAft>
              <a:buClr>
                <a:schemeClr val="dk1"/>
              </a:buClr>
              <a:buSzPts val="1600"/>
              <a:buChar char="●"/>
            </a:pPr>
            <a:r>
              <a:rPr lang="en" sz="1600">
                <a:solidFill>
                  <a:schemeClr val="dk1"/>
                </a:solidFill>
              </a:rPr>
              <a:t>Choice of Distribution</a:t>
            </a:r>
            <a:endParaRPr/>
          </a:p>
        </p:txBody>
      </p:sp>
      <p:sp>
        <p:nvSpPr>
          <p:cNvPr id="158" name="Google Shape;158;p23"/>
          <p:cNvSpPr txBox="1"/>
          <p:nvPr/>
        </p:nvSpPr>
        <p:spPr>
          <a:xfrm>
            <a:off x="955325" y="1163000"/>
            <a:ext cx="6616200" cy="306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dk1"/>
                </a:solidFill>
              </a:rPr>
              <a:t>Truncated Normal / Gamma.</a:t>
            </a:r>
            <a:endParaRPr sz="1600">
              <a:solidFill>
                <a:schemeClr val="dk1"/>
              </a:solidFill>
            </a:endParaRPr>
          </a:p>
          <a:p>
            <a:pPr indent="0" lvl="0" marL="0" rtl="0" algn="l">
              <a:lnSpc>
                <a:spcPct val="150000"/>
              </a:lnSpc>
              <a:spcBef>
                <a:spcPts val="0"/>
              </a:spcBef>
              <a:spcAft>
                <a:spcPts val="0"/>
              </a:spcAft>
              <a:buNone/>
            </a:pPr>
            <a:r>
              <a:rPr lang="en" sz="1600">
                <a:solidFill>
                  <a:schemeClr val="dk1"/>
                </a:solidFill>
              </a:rPr>
              <a:t>Assumptions: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Skewness in the distribution of data is not extreme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Average temperature in the summer for both cities is in the range [40,100]</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473202" y="4149090"/>
            <a:ext cx="7351800" cy="67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881C1C"/>
              </a:buClr>
              <a:buSzPts val="2500"/>
              <a:buFont typeface="Arial"/>
              <a:buNone/>
            </a:pPr>
            <a:r>
              <a:rPr lang="en"/>
              <a:t>Methods</a:t>
            </a:r>
            <a:endParaRPr/>
          </a:p>
        </p:txBody>
      </p:sp>
      <p:sp>
        <p:nvSpPr>
          <p:cNvPr id="165" name="Google Shape;165;p24"/>
          <p:cNvSpPr txBox="1"/>
          <p:nvPr>
            <p:ph idx="12" type="sldNum"/>
          </p:nvPr>
        </p:nvSpPr>
        <p:spPr>
          <a:xfrm>
            <a:off x="7934706" y="843534"/>
            <a:ext cx="1035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r>
              <a:rPr lang="en"/>
              <a:t>Page </a:t>
            </a:r>
            <a:fld id="{00000000-1234-1234-1234-123412341234}" type="slidenum">
              <a:rPr lang="en"/>
              <a:t>‹#›</a:t>
            </a:fld>
            <a:endParaRPr/>
          </a:p>
        </p:txBody>
      </p:sp>
      <p:sp>
        <p:nvSpPr>
          <p:cNvPr id="166" name="Google Shape;166;p24"/>
          <p:cNvSpPr txBox="1"/>
          <p:nvPr/>
        </p:nvSpPr>
        <p:spPr>
          <a:xfrm>
            <a:off x="473202" y="472140"/>
            <a:ext cx="8497200" cy="338700"/>
          </a:xfrm>
          <a:prstGeom prst="rect">
            <a:avLst/>
          </a:prstGeom>
          <a:noFill/>
          <a:ln>
            <a:noFill/>
          </a:ln>
        </p:spPr>
        <p:txBody>
          <a:bodyPr anchorCtr="0" anchor="t" bIns="45700" lIns="91425" spcFirstLastPara="1" rIns="91425" wrap="square" tIns="45700">
            <a:spAutoFit/>
          </a:bodyPr>
          <a:lstStyle/>
          <a:p>
            <a:pPr indent="-285750" lvl="0" marL="444500" marR="0" rtl="0" algn="just">
              <a:lnSpc>
                <a:spcPct val="150000"/>
              </a:lnSpc>
              <a:spcBef>
                <a:spcPts val="0"/>
              </a:spcBef>
              <a:spcAft>
                <a:spcPts val="0"/>
              </a:spcAft>
              <a:buClr>
                <a:srgbClr val="000000"/>
              </a:buClr>
              <a:buSzPts val="1400"/>
              <a:buChar char="•"/>
            </a:pPr>
            <a:r>
              <a:rPr lang="en" sz="1600">
                <a:solidFill>
                  <a:schemeClr val="dk1"/>
                </a:solidFill>
              </a:rPr>
              <a:t>Estimate parameters for both data</a:t>
            </a:r>
            <a:endParaRPr/>
          </a:p>
        </p:txBody>
      </p:sp>
      <p:pic>
        <p:nvPicPr>
          <p:cNvPr id="167" name="Google Shape;167;p24"/>
          <p:cNvPicPr preferRelativeResize="0"/>
          <p:nvPr/>
        </p:nvPicPr>
        <p:blipFill>
          <a:blip r:embed="rId3">
            <a:alphaModFix/>
          </a:blip>
          <a:stretch>
            <a:fillRect/>
          </a:stretch>
        </p:blipFill>
        <p:spPr>
          <a:xfrm>
            <a:off x="572211" y="1279301"/>
            <a:ext cx="7153775" cy="987850"/>
          </a:xfrm>
          <a:prstGeom prst="rect">
            <a:avLst/>
          </a:prstGeom>
          <a:noFill/>
          <a:ln>
            <a:noFill/>
          </a:ln>
        </p:spPr>
      </p:pic>
      <p:sp>
        <p:nvSpPr>
          <p:cNvPr id="168" name="Google Shape;168;p24"/>
          <p:cNvSpPr txBox="1"/>
          <p:nvPr/>
        </p:nvSpPr>
        <p:spPr>
          <a:xfrm>
            <a:off x="996850" y="2824425"/>
            <a:ext cx="7185600" cy="1460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Make a sampling function to generate data frame ensuring</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Amherst sampling is done with sample from distribution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Boston sampling is done with </a:t>
            </a:r>
            <a:r>
              <a:rPr lang="en" sz="1600">
                <a:solidFill>
                  <a:schemeClr val="dk1"/>
                </a:solidFill>
              </a:rPr>
              <a:t>sample from distribution</a:t>
            </a:r>
            <a:r>
              <a:rPr lang="en" sz="1600">
                <a:solidFill>
                  <a:schemeClr val="dk1"/>
                </a:solidFill>
              </a:rPr>
              <a:t> + true difference in means + difference in means for true data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Input arguments: data parameters  &amp; true difference</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473202" y="4149090"/>
            <a:ext cx="7351800" cy="67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881C1C"/>
              </a:buClr>
              <a:buSzPts val="2500"/>
              <a:buFont typeface="Arial"/>
              <a:buNone/>
            </a:pPr>
            <a:r>
              <a:rPr lang="en"/>
              <a:t>Methods</a:t>
            </a:r>
            <a:endParaRPr/>
          </a:p>
        </p:txBody>
      </p:sp>
      <p:sp>
        <p:nvSpPr>
          <p:cNvPr id="175" name="Google Shape;175;p25"/>
          <p:cNvSpPr txBox="1"/>
          <p:nvPr>
            <p:ph idx="12" type="sldNum"/>
          </p:nvPr>
        </p:nvSpPr>
        <p:spPr>
          <a:xfrm>
            <a:off x="7934706" y="843534"/>
            <a:ext cx="1035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r>
              <a:rPr lang="en"/>
              <a:t>Page </a:t>
            </a:r>
            <a:fld id="{00000000-1234-1234-1234-123412341234}" type="slidenum">
              <a:rPr lang="en"/>
              <a:t>‹#›</a:t>
            </a:fld>
            <a:endParaRPr/>
          </a:p>
        </p:txBody>
      </p:sp>
      <p:sp>
        <p:nvSpPr>
          <p:cNvPr id="176" name="Google Shape;176;p25"/>
          <p:cNvSpPr txBox="1"/>
          <p:nvPr/>
        </p:nvSpPr>
        <p:spPr>
          <a:xfrm>
            <a:off x="473200" y="472150"/>
            <a:ext cx="7148700" cy="708000"/>
          </a:xfrm>
          <a:prstGeom prst="rect">
            <a:avLst/>
          </a:prstGeom>
          <a:noFill/>
          <a:ln>
            <a:noFill/>
          </a:ln>
        </p:spPr>
        <p:txBody>
          <a:bodyPr anchorCtr="0" anchor="t" bIns="45700" lIns="91425" spcFirstLastPara="1" rIns="91425" wrap="square" tIns="45700">
            <a:spAutoFit/>
          </a:bodyPr>
          <a:lstStyle/>
          <a:p>
            <a:pPr indent="-285750" lvl="0" marL="444500" marR="0" rtl="0" algn="just">
              <a:lnSpc>
                <a:spcPct val="150000"/>
              </a:lnSpc>
              <a:spcBef>
                <a:spcPts val="0"/>
              </a:spcBef>
              <a:spcAft>
                <a:spcPts val="0"/>
              </a:spcAft>
              <a:buClr>
                <a:srgbClr val="000000"/>
              </a:buClr>
              <a:buSzPts val="1400"/>
              <a:buChar char="•"/>
            </a:pPr>
            <a:r>
              <a:rPr lang="en" sz="1600">
                <a:solidFill>
                  <a:schemeClr val="dk1"/>
                </a:solidFill>
              </a:rPr>
              <a:t>Using estimated parameters &amp; Effect size = {-6,0,6}</a:t>
            </a:r>
            <a:endParaRPr sz="1600">
              <a:solidFill>
                <a:schemeClr val="dk1"/>
              </a:solidFill>
            </a:endParaRPr>
          </a:p>
          <a:p>
            <a:pPr indent="0" lvl="0" marL="0" marR="0" rtl="0" algn="just">
              <a:lnSpc>
                <a:spcPct val="150000"/>
              </a:lnSpc>
              <a:spcBef>
                <a:spcPts val="0"/>
              </a:spcBef>
              <a:spcAft>
                <a:spcPts val="0"/>
              </a:spcAft>
              <a:buNone/>
            </a:pPr>
            <a:r>
              <a:rPr lang="en" sz="1600">
                <a:solidFill>
                  <a:schemeClr val="dk1"/>
                </a:solidFill>
              </a:rPr>
              <a:t>alpha = 0.05</a:t>
            </a:r>
            <a:endParaRPr sz="1600">
              <a:solidFill>
                <a:schemeClr val="dk1"/>
              </a:solidFill>
            </a:endParaRPr>
          </a:p>
        </p:txBody>
      </p:sp>
      <p:pic>
        <p:nvPicPr>
          <p:cNvPr id="177" name="Google Shape;177;p25"/>
          <p:cNvPicPr preferRelativeResize="0"/>
          <p:nvPr/>
        </p:nvPicPr>
        <p:blipFill>
          <a:blip r:embed="rId3">
            <a:alphaModFix/>
          </a:blip>
          <a:stretch>
            <a:fillRect/>
          </a:stretch>
        </p:blipFill>
        <p:spPr>
          <a:xfrm>
            <a:off x="152400" y="1332550"/>
            <a:ext cx="2994050" cy="2664150"/>
          </a:xfrm>
          <a:prstGeom prst="rect">
            <a:avLst/>
          </a:prstGeom>
          <a:noFill/>
          <a:ln>
            <a:noFill/>
          </a:ln>
        </p:spPr>
      </p:pic>
      <p:pic>
        <p:nvPicPr>
          <p:cNvPr id="178" name="Google Shape;178;p25"/>
          <p:cNvPicPr preferRelativeResize="0"/>
          <p:nvPr/>
        </p:nvPicPr>
        <p:blipFill>
          <a:blip r:embed="rId4">
            <a:alphaModFix/>
          </a:blip>
          <a:stretch>
            <a:fillRect/>
          </a:stretch>
        </p:blipFill>
        <p:spPr>
          <a:xfrm>
            <a:off x="3045876" y="1332550"/>
            <a:ext cx="2930924" cy="2664150"/>
          </a:xfrm>
          <a:prstGeom prst="rect">
            <a:avLst/>
          </a:prstGeom>
          <a:noFill/>
          <a:ln>
            <a:noFill/>
          </a:ln>
        </p:spPr>
      </p:pic>
      <p:pic>
        <p:nvPicPr>
          <p:cNvPr id="179" name="Google Shape;179;p25"/>
          <p:cNvPicPr preferRelativeResize="0"/>
          <p:nvPr/>
        </p:nvPicPr>
        <p:blipFill>
          <a:blip r:embed="rId5">
            <a:alphaModFix/>
          </a:blip>
          <a:stretch>
            <a:fillRect/>
          </a:stretch>
        </p:blipFill>
        <p:spPr>
          <a:xfrm>
            <a:off x="6107900" y="1332550"/>
            <a:ext cx="2994050" cy="2664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473202" y="4149090"/>
            <a:ext cx="7351800" cy="67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881C1C"/>
              </a:buClr>
              <a:buSzPts val="2500"/>
              <a:buFont typeface="Arial"/>
              <a:buNone/>
            </a:pPr>
            <a:r>
              <a:rPr lang="en"/>
              <a:t>Methods</a:t>
            </a:r>
            <a:endParaRPr/>
          </a:p>
        </p:txBody>
      </p:sp>
      <p:sp>
        <p:nvSpPr>
          <p:cNvPr id="186" name="Google Shape;186;p26"/>
          <p:cNvSpPr txBox="1"/>
          <p:nvPr>
            <p:ph idx="12" type="sldNum"/>
          </p:nvPr>
        </p:nvSpPr>
        <p:spPr>
          <a:xfrm>
            <a:off x="7934706" y="843534"/>
            <a:ext cx="1035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r>
              <a:rPr lang="en"/>
              <a:t>Page </a:t>
            </a:r>
            <a:fld id="{00000000-1234-1234-1234-123412341234}" type="slidenum">
              <a:rPr lang="en"/>
              <a:t>‹#›</a:t>
            </a:fld>
            <a:endParaRPr/>
          </a:p>
        </p:txBody>
      </p:sp>
      <p:sp>
        <p:nvSpPr>
          <p:cNvPr id="187" name="Google Shape;187;p26"/>
          <p:cNvSpPr txBox="1"/>
          <p:nvPr/>
        </p:nvSpPr>
        <p:spPr>
          <a:xfrm>
            <a:off x="473202" y="472140"/>
            <a:ext cx="8497200" cy="338700"/>
          </a:xfrm>
          <a:prstGeom prst="rect">
            <a:avLst/>
          </a:prstGeom>
          <a:noFill/>
          <a:ln>
            <a:noFill/>
          </a:ln>
        </p:spPr>
        <p:txBody>
          <a:bodyPr anchorCtr="0" anchor="t" bIns="45700" lIns="91425" spcFirstLastPara="1" rIns="91425" wrap="square" tIns="45700">
            <a:spAutoFit/>
          </a:bodyPr>
          <a:lstStyle/>
          <a:p>
            <a:pPr indent="-285750" lvl="0" marL="444500" marR="0" rtl="0" algn="just">
              <a:lnSpc>
                <a:spcPct val="150000"/>
              </a:lnSpc>
              <a:spcBef>
                <a:spcPts val="0"/>
              </a:spcBef>
              <a:spcAft>
                <a:spcPts val="0"/>
              </a:spcAft>
              <a:buClr>
                <a:srgbClr val="000000"/>
              </a:buClr>
              <a:buSzPts val="1400"/>
              <a:buChar char="•"/>
            </a:pPr>
            <a:r>
              <a:rPr lang="en" sz="1600">
                <a:solidFill>
                  <a:schemeClr val="dk1"/>
                </a:solidFill>
              </a:rPr>
              <a:t>Find Power of the t-test</a:t>
            </a:r>
            <a:endParaRPr/>
          </a:p>
        </p:txBody>
      </p:sp>
      <p:sp>
        <p:nvSpPr>
          <p:cNvPr id="188" name="Google Shape;188;p26"/>
          <p:cNvSpPr txBox="1"/>
          <p:nvPr/>
        </p:nvSpPr>
        <p:spPr>
          <a:xfrm>
            <a:off x="519200" y="1169925"/>
            <a:ext cx="7415400" cy="1855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This is accomplished with M = 2000 and alpha = 0.05</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Estimate the test at each iteration and return</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1 for p_value &lt; alpha</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0 otherwise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Estimate the probability of drawing 1’s ; Which is the Power of the test:</a:t>
            </a:r>
            <a:endParaRPr sz="1500">
              <a:solidFill>
                <a:schemeClr val="dk1"/>
              </a:solidFill>
            </a:endParaRPr>
          </a:p>
          <a:p>
            <a:pPr indent="0" lvl="0" marL="0" rtl="0" algn="l">
              <a:spcBef>
                <a:spcPts val="0"/>
              </a:spcBef>
              <a:spcAft>
                <a:spcPts val="0"/>
              </a:spcAft>
              <a:buNone/>
            </a:pPr>
            <a:r>
              <a:rPr lang="en" sz="1500">
                <a:solidFill>
                  <a:schemeClr val="dk1"/>
                </a:solidFill>
              </a:rPr>
              <a:t>		P = sum(1’s)/M</a:t>
            </a:r>
            <a:endParaRPr sz="1500">
              <a:solidFill>
                <a:schemeClr val="dk1"/>
              </a:solidFill>
            </a:endParaRPr>
          </a:p>
        </p:txBody>
      </p:sp>
      <p:sp>
        <p:nvSpPr>
          <p:cNvPr id="189" name="Google Shape;189;p26"/>
          <p:cNvSpPr txBox="1"/>
          <p:nvPr/>
        </p:nvSpPr>
        <p:spPr>
          <a:xfrm>
            <a:off x="447350" y="3025125"/>
            <a:ext cx="7559100" cy="990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700">
                <a:solidFill>
                  <a:schemeClr val="dk1"/>
                </a:solidFill>
              </a:rPr>
              <a:t>Conduct a Power Study:</a:t>
            </a:r>
            <a:endParaRPr sz="1700">
              <a:solidFill>
                <a:schemeClr val="dk1"/>
              </a:solidFill>
            </a:endParaRPr>
          </a:p>
          <a:p>
            <a:pPr indent="0" lvl="0" marL="0" rtl="0" algn="l">
              <a:spcBef>
                <a:spcPts val="0"/>
              </a:spcBef>
              <a:spcAft>
                <a:spcPts val="0"/>
              </a:spcAft>
              <a:buNone/>
            </a:pPr>
            <a:r>
              <a:rPr lang="en" sz="1600">
                <a:solidFill>
                  <a:schemeClr val="dk1"/>
                </a:solidFill>
              </a:rPr>
              <a:t>This is accomplished by varying the true difference parameter in the range [-6 , 6] with constant difference of 0.5</a:t>
            </a:r>
            <a:endParaRPr sz="1600">
              <a:solidFill>
                <a:schemeClr val="dk1"/>
              </a:solidFill>
            </a:endParaRPr>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473202" y="4149090"/>
            <a:ext cx="7351800" cy="672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Results &amp; Discussion</a:t>
            </a:r>
            <a:endParaRPr/>
          </a:p>
        </p:txBody>
      </p:sp>
      <p:pic>
        <p:nvPicPr>
          <p:cNvPr id="195" name="Google Shape;195;p27"/>
          <p:cNvPicPr preferRelativeResize="0"/>
          <p:nvPr/>
        </p:nvPicPr>
        <p:blipFill rotWithShape="1">
          <a:blip r:embed="rId3">
            <a:alphaModFix/>
          </a:blip>
          <a:srcRect b="21972" l="18219" r="19599" t="17177"/>
          <a:stretch/>
        </p:blipFill>
        <p:spPr>
          <a:xfrm>
            <a:off x="152225" y="780475"/>
            <a:ext cx="4419773" cy="2432924"/>
          </a:xfrm>
          <a:prstGeom prst="rect">
            <a:avLst/>
          </a:prstGeom>
          <a:noFill/>
          <a:ln>
            <a:noFill/>
          </a:ln>
        </p:spPr>
      </p:pic>
      <p:pic>
        <p:nvPicPr>
          <p:cNvPr id="196" name="Google Shape;196;p27"/>
          <p:cNvPicPr preferRelativeResize="0"/>
          <p:nvPr/>
        </p:nvPicPr>
        <p:blipFill rotWithShape="1">
          <a:blip r:embed="rId4">
            <a:alphaModFix/>
          </a:blip>
          <a:srcRect b="22296" l="18848" r="19170" t="16548"/>
          <a:stretch/>
        </p:blipFill>
        <p:spPr>
          <a:xfrm>
            <a:off x="4571997" y="780475"/>
            <a:ext cx="4383667" cy="2432924"/>
          </a:xfrm>
          <a:prstGeom prst="rect">
            <a:avLst/>
          </a:prstGeom>
          <a:noFill/>
          <a:ln>
            <a:noFill/>
          </a:ln>
        </p:spPr>
      </p:pic>
      <p:sp>
        <p:nvSpPr>
          <p:cNvPr id="197" name="Google Shape;197;p27"/>
          <p:cNvSpPr txBox="1"/>
          <p:nvPr/>
        </p:nvSpPr>
        <p:spPr>
          <a:xfrm>
            <a:off x="574700" y="3275750"/>
            <a:ext cx="3103200" cy="44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solidFill>
                  <a:schemeClr val="dk1"/>
                </a:solidFill>
              </a:rPr>
              <a:t>Winter 95% CI: [-0.77, 0.82]</a:t>
            </a:r>
            <a:endParaRPr b="1" sz="1500">
              <a:solidFill>
                <a:schemeClr val="dk1"/>
              </a:solidFill>
            </a:endParaRPr>
          </a:p>
          <a:p>
            <a:pPr indent="0" lvl="0" marL="0" rtl="0" algn="l">
              <a:spcBef>
                <a:spcPts val="0"/>
              </a:spcBef>
              <a:spcAft>
                <a:spcPts val="0"/>
              </a:spcAft>
              <a:buNone/>
            </a:pPr>
            <a:r>
              <a:t/>
            </a:r>
            <a:endParaRPr sz="2000">
              <a:solidFill>
                <a:schemeClr val="dk1"/>
              </a:solidFill>
            </a:endParaRPr>
          </a:p>
        </p:txBody>
      </p:sp>
      <p:sp>
        <p:nvSpPr>
          <p:cNvPr id="198" name="Google Shape;198;p27"/>
          <p:cNvSpPr txBox="1"/>
          <p:nvPr/>
        </p:nvSpPr>
        <p:spPr>
          <a:xfrm>
            <a:off x="5344650" y="3247025"/>
            <a:ext cx="3002700" cy="4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1"/>
                </a:solidFill>
              </a:rPr>
              <a:t>Summer 95% CI: [2.15, 4.56]</a:t>
            </a:r>
            <a:endParaRPr sz="2000">
              <a:solidFill>
                <a:schemeClr val="dk1"/>
              </a:solidFill>
            </a:endParaRPr>
          </a:p>
        </p:txBody>
      </p:sp>
      <p:sp>
        <p:nvSpPr>
          <p:cNvPr id="199" name="Google Shape;199;p27"/>
          <p:cNvSpPr txBox="1"/>
          <p:nvPr/>
        </p:nvSpPr>
        <p:spPr>
          <a:xfrm>
            <a:off x="506100" y="3620550"/>
            <a:ext cx="8131800" cy="8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Based on this, the bootstrap says that there is no significant difference in winter and a significant difference in the summer.</a:t>
            </a:r>
            <a:endParaRPr sz="15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473202" y="4149090"/>
            <a:ext cx="7351800" cy="672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Results &amp; Discussion</a:t>
            </a:r>
            <a:endParaRPr/>
          </a:p>
        </p:txBody>
      </p:sp>
      <p:pic>
        <p:nvPicPr>
          <p:cNvPr id="205" name="Google Shape;205;p28"/>
          <p:cNvPicPr preferRelativeResize="0"/>
          <p:nvPr/>
        </p:nvPicPr>
        <p:blipFill>
          <a:blip r:embed="rId3">
            <a:alphaModFix/>
          </a:blip>
          <a:stretch>
            <a:fillRect/>
          </a:stretch>
        </p:blipFill>
        <p:spPr>
          <a:xfrm>
            <a:off x="1227125" y="377200"/>
            <a:ext cx="6115050" cy="3771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473202" y="4149090"/>
            <a:ext cx="7351800" cy="672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Results &amp; Discussion</a:t>
            </a:r>
            <a:endParaRPr/>
          </a:p>
        </p:txBody>
      </p:sp>
      <p:sp>
        <p:nvSpPr>
          <p:cNvPr id="211" name="Google Shape;211;p29"/>
          <p:cNvSpPr txBox="1"/>
          <p:nvPr>
            <p:ph idx="1" type="body"/>
          </p:nvPr>
        </p:nvSpPr>
        <p:spPr>
          <a:xfrm>
            <a:off x="473200" y="286425"/>
            <a:ext cx="8059500" cy="3663600"/>
          </a:xfrm>
          <a:prstGeom prst="rect">
            <a:avLst/>
          </a:prstGeom>
        </p:spPr>
        <p:txBody>
          <a:bodyPr anchorCtr="0" anchor="t" bIns="34275" lIns="68575" spcFirstLastPara="1" rIns="68575" wrap="square" tIns="34275">
            <a:normAutofit/>
          </a:bodyPr>
          <a:lstStyle/>
          <a:p>
            <a:pPr indent="-304800" lvl="0" marL="285750" rtl="0" algn="l">
              <a:lnSpc>
                <a:spcPct val="150000"/>
              </a:lnSpc>
              <a:spcBef>
                <a:spcPts val="0"/>
              </a:spcBef>
              <a:spcAft>
                <a:spcPts val="0"/>
              </a:spcAft>
              <a:buSzPts val="1700"/>
              <a:buChar char="•"/>
            </a:pPr>
            <a:r>
              <a:rPr lang="en" sz="1700"/>
              <a:t>Study shows:</a:t>
            </a:r>
            <a:endParaRPr sz="1700"/>
          </a:p>
          <a:p>
            <a:pPr indent="-336550" lvl="1" marL="914400" rtl="0" algn="l">
              <a:lnSpc>
                <a:spcPct val="150000"/>
              </a:lnSpc>
              <a:spcBef>
                <a:spcPts val="0"/>
              </a:spcBef>
              <a:spcAft>
                <a:spcPts val="0"/>
              </a:spcAft>
              <a:buSzPts val="1700"/>
              <a:buChar char="○"/>
            </a:pPr>
            <a:r>
              <a:rPr lang="en" sz="1700"/>
              <a:t>Test is most sensitive to large differences in mean temperatures.</a:t>
            </a:r>
            <a:endParaRPr sz="1700"/>
          </a:p>
          <a:p>
            <a:pPr indent="-336550" lvl="1" marL="914400" rtl="0" algn="l">
              <a:lnSpc>
                <a:spcPct val="150000"/>
              </a:lnSpc>
              <a:spcBef>
                <a:spcPts val="0"/>
              </a:spcBef>
              <a:spcAft>
                <a:spcPts val="0"/>
              </a:spcAft>
              <a:buSzPts val="1700"/>
              <a:buChar char="○"/>
            </a:pPr>
            <a:r>
              <a:rPr lang="en" sz="1700"/>
              <a:t>Power is high as effect size approaches extremes</a:t>
            </a:r>
            <a:endParaRPr sz="1700"/>
          </a:p>
          <a:p>
            <a:pPr indent="-336550" lvl="1" marL="914400" rtl="0" algn="l">
              <a:lnSpc>
                <a:spcPct val="150000"/>
              </a:lnSpc>
              <a:spcBef>
                <a:spcPts val="0"/>
              </a:spcBef>
              <a:spcAft>
                <a:spcPts val="0"/>
              </a:spcAft>
              <a:buSzPts val="1700"/>
              <a:buChar char="○"/>
            </a:pPr>
            <a:r>
              <a:rPr lang="en" sz="1700"/>
              <a:t>Power reduces as effect size approaches zero</a:t>
            </a:r>
            <a:endParaRPr sz="1700"/>
          </a:p>
          <a:p>
            <a:pPr indent="-304800" lvl="0" marL="285750" rtl="0" algn="l">
              <a:lnSpc>
                <a:spcPct val="150000"/>
              </a:lnSpc>
              <a:spcBef>
                <a:spcPts val="0"/>
              </a:spcBef>
              <a:spcAft>
                <a:spcPts val="0"/>
              </a:spcAft>
              <a:buSzPts val="1700"/>
              <a:buChar char="•"/>
            </a:pPr>
            <a:r>
              <a:rPr lang="en" sz="1700"/>
              <a:t>Implication:</a:t>
            </a:r>
            <a:endParaRPr sz="1700"/>
          </a:p>
          <a:p>
            <a:pPr indent="-336550" lvl="1" marL="914400" rtl="0" algn="l">
              <a:lnSpc>
                <a:spcPct val="150000"/>
              </a:lnSpc>
              <a:spcBef>
                <a:spcPts val="0"/>
              </a:spcBef>
              <a:spcAft>
                <a:spcPts val="0"/>
              </a:spcAft>
              <a:buSzPts val="1700"/>
              <a:buChar char="○"/>
            </a:pPr>
            <a:r>
              <a:rPr lang="en" sz="1700"/>
              <a:t>Smaller temperature difference between the two locations are less likely to be detected as significant.</a:t>
            </a:r>
            <a:endParaRPr sz="1700"/>
          </a:p>
          <a:p>
            <a:pPr indent="-304800" lvl="0" marL="285750" rtl="0" algn="l">
              <a:lnSpc>
                <a:spcPct val="150000"/>
              </a:lnSpc>
              <a:spcBef>
                <a:spcPts val="0"/>
              </a:spcBef>
              <a:spcAft>
                <a:spcPts val="0"/>
              </a:spcAft>
              <a:buSzPts val="1700"/>
              <a:buChar char="•"/>
            </a:pPr>
            <a:r>
              <a:rPr lang="en" sz="1700"/>
              <a:t>It is a critical consideration for climatological studies that focus on subtle but potentially important differences.</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473202" y="4149090"/>
            <a:ext cx="7351800" cy="67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881C1C"/>
              </a:buClr>
              <a:buSzPts val="2500"/>
              <a:buFont typeface="Arial"/>
              <a:buNone/>
            </a:pPr>
            <a:r>
              <a:rPr lang="en"/>
              <a:t>Conclusion</a:t>
            </a:r>
            <a:endParaRPr/>
          </a:p>
        </p:txBody>
      </p:sp>
      <p:sp>
        <p:nvSpPr>
          <p:cNvPr id="217" name="Google Shape;217;p30"/>
          <p:cNvSpPr txBox="1"/>
          <p:nvPr>
            <p:ph idx="1" type="body"/>
          </p:nvPr>
        </p:nvSpPr>
        <p:spPr>
          <a:xfrm>
            <a:off x="473202" y="394811"/>
            <a:ext cx="7819153" cy="3872389"/>
          </a:xfrm>
          <a:prstGeom prst="rect">
            <a:avLst/>
          </a:prstGeom>
          <a:noFill/>
          <a:ln>
            <a:noFill/>
          </a:ln>
        </p:spPr>
        <p:txBody>
          <a:bodyPr anchorCtr="0" anchor="t" bIns="34275" lIns="68575" spcFirstLastPara="1" rIns="68575" wrap="square" tIns="34275">
            <a:normAutofit fontScale="25000" lnSpcReduction="20000"/>
          </a:bodyPr>
          <a:lstStyle/>
          <a:p>
            <a:pPr indent="0" lvl="0" marL="146050" rtl="0" algn="l">
              <a:lnSpc>
                <a:spcPct val="115000"/>
              </a:lnSpc>
              <a:spcBef>
                <a:spcPts val="800"/>
              </a:spcBef>
              <a:spcAft>
                <a:spcPts val="0"/>
              </a:spcAft>
              <a:buSzPct val="81250"/>
              <a:buNone/>
            </a:pPr>
            <a:r>
              <a:rPr b="1" lang="en" sz="6400"/>
              <a:t>Conclusion:</a:t>
            </a:r>
            <a:endParaRPr/>
          </a:p>
          <a:p>
            <a:pPr indent="-285750" lvl="0" marL="444500" rtl="0" algn="just">
              <a:lnSpc>
                <a:spcPct val="170000"/>
              </a:lnSpc>
              <a:spcBef>
                <a:spcPts val="0"/>
              </a:spcBef>
              <a:spcAft>
                <a:spcPts val="0"/>
              </a:spcAft>
              <a:buClr>
                <a:srgbClr val="000000"/>
              </a:buClr>
              <a:buSzPct val="100000"/>
              <a:buFont typeface="Arial"/>
              <a:buChar char="•"/>
            </a:pPr>
            <a:r>
              <a:rPr lang="en" sz="5600">
                <a:solidFill>
                  <a:srgbClr val="000000"/>
                </a:solidFill>
              </a:rPr>
              <a:t>The findings of this study for the summer data are robust, indicating that the </a:t>
            </a:r>
            <a:endParaRPr sz="5600">
              <a:solidFill>
                <a:srgbClr val="000000"/>
              </a:solidFill>
            </a:endParaRPr>
          </a:p>
          <a:p>
            <a:pPr indent="0" lvl="0" marL="457200" rtl="0" algn="just">
              <a:lnSpc>
                <a:spcPct val="170000"/>
              </a:lnSpc>
              <a:spcBef>
                <a:spcPts val="0"/>
              </a:spcBef>
              <a:spcAft>
                <a:spcPts val="0"/>
              </a:spcAft>
              <a:buNone/>
            </a:pPr>
            <a:r>
              <a:rPr lang="en" sz="5600">
                <a:solidFill>
                  <a:srgbClr val="000000"/>
                </a:solidFill>
              </a:rPr>
              <a:t>observed differences are unlikely to be due to chance. Such temperature differences could be attributed to various geographical and meteorological factors.</a:t>
            </a:r>
            <a:endParaRPr/>
          </a:p>
          <a:p>
            <a:pPr indent="-285750" lvl="0" marL="444500" rtl="0" algn="just">
              <a:lnSpc>
                <a:spcPct val="170000"/>
              </a:lnSpc>
              <a:spcBef>
                <a:spcPts val="0"/>
              </a:spcBef>
              <a:spcAft>
                <a:spcPts val="0"/>
              </a:spcAft>
              <a:buClr>
                <a:srgbClr val="000000"/>
              </a:buClr>
              <a:buSzPct val="100000"/>
              <a:buFont typeface="Arial"/>
              <a:buChar char="•"/>
            </a:pPr>
            <a:r>
              <a:rPr lang="en" sz="5600">
                <a:solidFill>
                  <a:srgbClr val="000000"/>
                </a:solidFill>
              </a:rPr>
              <a:t>For example, Boston's coastal proximity could cool its climate during the summer, whereas Amherst, being further inland, may experience warmer weather.</a:t>
            </a:r>
            <a:endParaRPr/>
          </a:p>
          <a:p>
            <a:pPr indent="-285750" lvl="0" marL="444500" rtl="0" algn="just">
              <a:lnSpc>
                <a:spcPct val="170000"/>
              </a:lnSpc>
              <a:spcBef>
                <a:spcPts val="0"/>
              </a:spcBef>
              <a:spcAft>
                <a:spcPts val="0"/>
              </a:spcAft>
              <a:buClr>
                <a:srgbClr val="000000"/>
              </a:buClr>
              <a:buSzPct val="100000"/>
              <a:buFont typeface="Arial"/>
              <a:buChar char="•"/>
            </a:pPr>
            <a:r>
              <a:rPr lang="en" sz="5600">
                <a:solidFill>
                  <a:srgbClr val="000000"/>
                </a:solidFill>
              </a:rPr>
              <a:t>These variations have implications for urban planning, agriculture, and energy management in both regions. </a:t>
            </a:r>
            <a:endParaRPr/>
          </a:p>
          <a:p>
            <a:pPr indent="-285750" lvl="0" marL="444500" rtl="0" algn="just">
              <a:lnSpc>
                <a:spcPct val="170000"/>
              </a:lnSpc>
              <a:spcBef>
                <a:spcPts val="0"/>
              </a:spcBef>
              <a:spcAft>
                <a:spcPts val="0"/>
              </a:spcAft>
              <a:buClr>
                <a:srgbClr val="000000"/>
              </a:buClr>
              <a:buSzPct val="100000"/>
              <a:buFont typeface="Arial"/>
              <a:buChar char="•"/>
            </a:pPr>
            <a:r>
              <a:rPr lang="en" sz="5600">
                <a:solidFill>
                  <a:srgbClr val="000000"/>
                </a:solidFill>
              </a:rPr>
              <a:t>The results of the power study suggest that while major temperature differences are readily detected, smaller variations might not always be identified, highlighting the need for enhanced sensitivity in measurement and analysis.</a:t>
            </a:r>
            <a:endParaRPr sz="5600">
              <a:solidFill>
                <a:srgbClr val="000000"/>
              </a:solidFill>
            </a:endParaRPr>
          </a:p>
          <a:p>
            <a:pPr indent="0" lvl="0" marL="146050" rtl="0" algn="l">
              <a:lnSpc>
                <a:spcPct val="115000"/>
              </a:lnSpc>
              <a:spcBef>
                <a:spcPts val="800"/>
              </a:spcBef>
              <a:spcAft>
                <a:spcPts val="0"/>
              </a:spcAft>
              <a:buSzPct val="259999"/>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title"/>
          </p:nvPr>
        </p:nvSpPr>
        <p:spPr>
          <a:xfrm>
            <a:off x="473202" y="4149090"/>
            <a:ext cx="7351776" cy="67208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881C1C"/>
              </a:buClr>
              <a:buSzPts val="2500"/>
              <a:buFont typeface="Arial"/>
              <a:buNone/>
            </a:pPr>
            <a:r>
              <a:rPr lang="en"/>
              <a:t>Contents</a:t>
            </a:r>
            <a:endParaRPr/>
          </a:p>
        </p:txBody>
      </p:sp>
      <p:sp>
        <p:nvSpPr>
          <p:cNvPr id="61" name="Google Shape;61;p13"/>
          <p:cNvSpPr txBox="1"/>
          <p:nvPr>
            <p:ph idx="12" type="sldNum"/>
          </p:nvPr>
        </p:nvSpPr>
        <p:spPr>
          <a:xfrm>
            <a:off x="7934706" y="843534"/>
            <a:ext cx="1035558"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r>
              <a:rPr lang="en"/>
              <a:t>Page </a:t>
            </a:r>
            <a:fld id="{00000000-1234-1234-1234-123412341234}" type="slidenum">
              <a:rPr lang="en"/>
              <a:t>‹#›</a:t>
            </a:fld>
            <a:endParaRPr/>
          </a:p>
        </p:txBody>
      </p:sp>
      <p:sp>
        <p:nvSpPr>
          <p:cNvPr id="62" name="Google Shape;62;p13"/>
          <p:cNvSpPr txBox="1"/>
          <p:nvPr/>
        </p:nvSpPr>
        <p:spPr>
          <a:xfrm>
            <a:off x="1205048" y="1077250"/>
            <a:ext cx="5226000" cy="2685900"/>
          </a:xfrm>
          <a:prstGeom prst="rect">
            <a:avLst/>
          </a:prstGeom>
          <a:noFill/>
          <a:ln>
            <a:noFill/>
          </a:ln>
        </p:spPr>
        <p:txBody>
          <a:bodyPr anchorCtr="0" anchor="t" bIns="34275" lIns="68575" spcFirstLastPara="1" rIns="68575" wrap="square" tIns="34275">
            <a:spAutoFit/>
          </a:bodyPr>
          <a:lstStyle/>
          <a:p>
            <a:pPr indent="-342900" lvl="0" marL="457200" marR="0" rtl="0" algn="l">
              <a:lnSpc>
                <a:spcPct val="150000"/>
              </a:lnSpc>
              <a:spcBef>
                <a:spcPts val="0"/>
              </a:spcBef>
              <a:spcAft>
                <a:spcPts val="0"/>
              </a:spcAft>
              <a:buClr>
                <a:schemeClr val="dk1"/>
              </a:buClr>
              <a:buSzPts val="1800"/>
              <a:buFont typeface="Arial"/>
              <a:buChar char="•"/>
            </a:pPr>
            <a:r>
              <a:rPr b="1" i="0" lang="en" sz="2000" u="none" cap="none" strike="noStrike">
                <a:solidFill>
                  <a:schemeClr val="dk1"/>
                </a:solidFill>
                <a:latin typeface="Arial"/>
                <a:ea typeface="Arial"/>
                <a:cs typeface="Arial"/>
                <a:sym typeface="Arial"/>
              </a:rPr>
              <a:t>Introduction</a:t>
            </a:r>
            <a:endParaRPr b="1" i="0" sz="2000" u="none" cap="none" strike="noStrike">
              <a:solidFill>
                <a:schemeClr val="dk1"/>
              </a:solidFill>
              <a:latin typeface="Arial"/>
              <a:ea typeface="Arial"/>
              <a:cs typeface="Arial"/>
              <a:sym typeface="Arial"/>
            </a:endParaRPr>
          </a:p>
          <a:p>
            <a:pPr indent="-355600" lvl="0" marL="457200" marR="0" rtl="0" algn="l">
              <a:lnSpc>
                <a:spcPct val="150000"/>
              </a:lnSpc>
              <a:spcBef>
                <a:spcPts val="0"/>
              </a:spcBef>
              <a:spcAft>
                <a:spcPts val="0"/>
              </a:spcAft>
              <a:buClr>
                <a:schemeClr val="dk1"/>
              </a:buClr>
              <a:buSzPts val="2000"/>
              <a:buChar char="•"/>
            </a:pPr>
            <a:r>
              <a:rPr b="1" lang="en" sz="2000">
                <a:solidFill>
                  <a:schemeClr val="dk1"/>
                </a:solidFill>
              </a:rPr>
              <a:t>Research Question and Hypothesis</a:t>
            </a:r>
            <a:endParaRPr b="1"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b="1" lang="en" sz="2000">
                <a:solidFill>
                  <a:schemeClr val="dk1"/>
                </a:solidFill>
              </a:rPr>
              <a:t>Objectives</a:t>
            </a:r>
            <a:endParaRPr b="1" sz="2000">
              <a:solidFill>
                <a:schemeClr val="dk1"/>
              </a:solidFill>
            </a:endParaRPr>
          </a:p>
          <a:p>
            <a:pPr indent="-342900" lvl="0" marL="457200" marR="0" rtl="0" algn="l">
              <a:lnSpc>
                <a:spcPct val="150000"/>
              </a:lnSpc>
              <a:spcBef>
                <a:spcPts val="0"/>
              </a:spcBef>
              <a:spcAft>
                <a:spcPts val="0"/>
              </a:spcAft>
              <a:buClr>
                <a:schemeClr val="dk1"/>
              </a:buClr>
              <a:buSzPts val="1800"/>
              <a:buFont typeface="Arial"/>
              <a:buChar char="•"/>
            </a:pPr>
            <a:r>
              <a:rPr b="1" i="0" lang="en" sz="2000" u="none" cap="none" strike="noStrike">
                <a:solidFill>
                  <a:schemeClr val="dk1"/>
                </a:solidFill>
                <a:latin typeface="Arial"/>
                <a:ea typeface="Arial"/>
                <a:cs typeface="Arial"/>
                <a:sym typeface="Arial"/>
              </a:rPr>
              <a:t>Methods</a:t>
            </a:r>
            <a:endParaRPr b="1" i="0" sz="2000" u="none" cap="none" strike="noStrike">
              <a:solidFill>
                <a:schemeClr val="dk1"/>
              </a:solidFill>
              <a:latin typeface="Arial"/>
              <a:ea typeface="Arial"/>
              <a:cs typeface="Arial"/>
              <a:sym typeface="Arial"/>
            </a:endParaRPr>
          </a:p>
          <a:p>
            <a:pPr indent="-342900" lvl="0" marL="457200" marR="0" rtl="0" algn="l">
              <a:lnSpc>
                <a:spcPct val="150000"/>
              </a:lnSpc>
              <a:spcBef>
                <a:spcPts val="0"/>
              </a:spcBef>
              <a:spcAft>
                <a:spcPts val="0"/>
              </a:spcAft>
              <a:buClr>
                <a:schemeClr val="dk1"/>
              </a:buClr>
              <a:buSzPts val="1800"/>
              <a:buFont typeface="Arial"/>
              <a:buChar char="•"/>
            </a:pPr>
            <a:r>
              <a:rPr b="1" i="0" lang="en" sz="2000" u="none" cap="none" strike="noStrike">
                <a:solidFill>
                  <a:schemeClr val="dk1"/>
                </a:solidFill>
                <a:latin typeface="Arial"/>
                <a:ea typeface="Arial"/>
                <a:cs typeface="Arial"/>
                <a:sym typeface="Arial"/>
              </a:rPr>
              <a:t>Results &amp; </a:t>
            </a:r>
            <a:r>
              <a:rPr b="1" lang="en" sz="2000">
                <a:solidFill>
                  <a:schemeClr val="dk1"/>
                </a:solidFill>
              </a:rPr>
              <a:t>Discussion</a:t>
            </a:r>
            <a:endParaRPr b="1" i="0" sz="2000" u="none" cap="none" strike="noStrike">
              <a:solidFill>
                <a:schemeClr val="dk1"/>
              </a:solidFill>
              <a:latin typeface="Arial"/>
              <a:ea typeface="Arial"/>
              <a:cs typeface="Arial"/>
              <a:sym typeface="Arial"/>
            </a:endParaRPr>
          </a:p>
          <a:p>
            <a:pPr indent="-342900" lvl="0" marL="457200" marR="0" rtl="0" algn="l">
              <a:lnSpc>
                <a:spcPct val="150000"/>
              </a:lnSpc>
              <a:spcBef>
                <a:spcPts val="0"/>
              </a:spcBef>
              <a:spcAft>
                <a:spcPts val="0"/>
              </a:spcAft>
              <a:buClr>
                <a:schemeClr val="dk1"/>
              </a:buClr>
              <a:buSzPts val="1800"/>
              <a:buFont typeface="Arial"/>
              <a:buChar char="•"/>
            </a:pPr>
            <a:r>
              <a:rPr b="1" lang="en" sz="2000">
                <a:solidFill>
                  <a:schemeClr val="dk1"/>
                </a:solidFill>
              </a:rPr>
              <a:t>Conclusion</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1" type="body"/>
          </p:nvPr>
        </p:nvSpPr>
        <p:spPr>
          <a:xfrm>
            <a:off x="228600" y="2250248"/>
            <a:ext cx="8686800" cy="643003"/>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2500"/>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473202" y="4149090"/>
            <a:ext cx="7351800" cy="67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Introduction</a:t>
            </a:r>
            <a:endParaRPr/>
          </a:p>
        </p:txBody>
      </p:sp>
      <p:sp>
        <p:nvSpPr>
          <p:cNvPr id="68" name="Google Shape;68;p14"/>
          <p:cNvSpPr txBox="1"/>
          <p:nvPr>
            <p:ph idx="1" type="body"/>
          </p:nvPr>
        </p:nvSpPr>
        <p:spPr>
          <a:xfrm>
            <a:off x="473202" y="322410"/>
            <a:ext cx="9064230" cy="924152"/>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800"/>
              </a:spcBef>
              <a:spcAft>
                <a:spcPts val="0"/>
              </a:spcAft>
              <a:buSzPts val="1400"/>
              <a:buNone/>
            </a:pPr>
            <a:r>
              <a:rPr b="1" lang="en" sz="1400"/>
              <a:t>Topic:</a:t>
            </a:r>
            <a:endParaRPr/>
          </a:p>
          <a:p>
            <a:pPr indent="0" lvl="0" marL="0" rtl="0" algn="l">
              <a:lnSpc>
                <a:spcPct val="90000"/>
              </a:lnSpc>
              <a:spcBef>
                <a:spcPts val="800"/>
              </a:spcBef>
              <a:spcAft>
                <a:spcPts val="0"/>
              </a:spcAft>
              <a:buSzPts val="1400"/>
              <a:buNone/>
            </a:pPr>
            <a:r>
              <a:rPr lang="en" sz="1400"/>
              <a:t>Comparative Analysis of Seasonal Temperature Variability in Boston and Amherst</a:t>
            </a:r>
            <a:endParaRPr sz="1400"/>
          </a:p>
          <a:p>
            <a:pPr indent="0" lvl="0" marL="0" rtl="0" algn="l">
              <a:lnSpc>
                <a:spcPct val="90000"/>
              </a:lnSpc>
              <a:spcBef>
                <a:spcPts val="800"/>
              </a:spcBef>
              <a:spcAft>
                <a:spcPts val="0"/>
              </a:spcAft>
              <a:buSzPts val="1400"/>
              <a:buNone/>
            </a:pPr>
            <a:r>
              <a:rPr lang="en" sz="1400"/>
              <a:t>Using Bootstrap and Monte Carlo Methods</a:t>
            </a:r>
            <a:endParaRPr sz="1400"/>
          </a:p>
        </p:txBody>
      </p:sp>
      <p:sp>
        <p:nvSpPr>
          <p:cNvPr id="69" name="Google Shape;69;p14"/>
          <p:cNvSpPr txBox="1"/>
          <p:nvPr/>
        </p:nvSpPr>
        <p:spPr>
          <a:xfrm>
            <a:off x="457201" y="1246562"/>
            <a:ext cx="4860900" cy="10281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chemeClr val="dk1"/>
              </a:buClr>
              <a:buSzPts val="1400"/>
              <a:buFont typeface="Arial"/>
              <a:buNone/>
            </a:pPr>
            <a:r>
              <a:rPr b="1" i="0" lang="en" sz="1400" u="none" cap="none" strike="noStrike">
                <a:solidFill>
                  <a:srgbClr val="0D0D0D"/>
                </a:solidFill>
                <a:highlight>
                  <a:srgbClr val="FFFFFF"/>
                </a:highlight>
                <a:latin typeface="Arial"/>
                <a:ea typeface="Arial"/>
                <a:cs typeface="Arial"/>
                <a:sym typeface="Arial"/>
              </a:rPr>
              <a:t>Data source:</a:t>
            </a:r>
            <a:endParaRPr/>
          </a:p>
          <a:p>
            <a:pPr indent="-285750" lvl="0" marL="285750" marR="0" rtl="0" algn="l">
              <a:lnSpc>
                <a:spcPct val="115000"/>
              </a:lnSpc>
              <a:spcBef>
                <a:spcPts val="0"/>
              </a:spcBef>
              <a:spcAft>
                <a:spcPts val="0"/>
              </a:spcAft>
              <a:buClr>
                <a:schemeClr val="dk1"/>
              </a:buClr>
              <a:buSzPts val="1400"/>
              <a:buFont typeface="Arial"/>
              <a:buChar char="•"/>
            </a:pPr>
            <a:r>
              <a:rPr b="0" i="0" lang="en" sz="1400" u="none" cap="none" strike="noStrike">
                <a:solidFill>
                  <a:srgbClr val="0D0D0D"/>
                </a:solidFill>
                <a:highlight>
                  <a:srgbClr val="FFFFFF"/>
                </a:highlight>
                <a:latin typeface="Arial"/>
                <a:ea typeface="Arial"/>
                <a:cs typeface="Arial"/>
                <a:sym typeface="Arial"/>
              </a:rPr>
              <a:t>Accuweather.com</a:t>
            </a:r>
            <a:endParaRPr b="0" i="0" sz="1400" u="none" cap="none" strike="noStrike">
              <a:solidFill>
                <a:srgbClr val="0D0D0D"/>
              </a:solidFill>
              <a:highlight>
                <a:srgbClr val="FFFFFF"/>
              </a:highlight>
              <a:latin typeface="Arial"/>
              <a:ea typeface="Arial"/>
              <a:cs typeface="Arial"/>
              <a:sym typeface="Arial"/>
            </a:endParaRPr>
          </a:p>
          <a:p>
            <a:pPr indent="-285750" lvl="0" marL="285750" marR="0" rtl="0" algn="l">
              <a:lnSpc>
                <a:spcPct val="115000"/>
              </a:lnSpc>
              <a:spcBef>
                <a:spcPts val="0"/>
              </a:spcBef>
              <a:spcAft>
                <a:spcPts val="0"/>
              </a:spcAft>
              <a:buClr>
                <a:schemeClr val="dk1"/>
              </a:buClr>
              <a:buSzPts val="1400"/>
              <a:buFont typeface="Arial"/>
              <a:buChar char="•"/>
            </a:pPr>
            <a:r>
              <a:rPr b="0" i="0" lang="en" sz="1400" u="none" cap="none" strike="noStrike">
                <a:solidFill>
                  <a:srgbClr val="0D0D0D"/>
                </a:solidFill>
                <a:highlight>
                  <a:srgbClr val="FFFFFF"/>
                </a:highlight>
                <a:latin typeface="Arial"/>
                <a:ea typeface="Arial"/>
                <a:cs typeface="Arial"/>
                <a:sym typeface="Arial"/>
              </a:rPr>
              <a:t>https://www.accuweather.com/en/us/downtown-boston/02108/june-weather/2626565</a:t>
            </a:r>
            <a:endParaRPr b="0" i="0" sz="1400" u="none" cap="none" strike="noStrike">
              <a:solidFill>
                <a:srgbClr val="0D0D0D"/>
              </a:solidFill>
              <a:highlight>
                <a:srgbClr val="FFFFFF"/>
              </a:highlight>
              <a:latin typeface="Arial"/>
              <a:ea typeface="Arial"/>
              <a:cs typeface="Arial"/>
              <a:sym typeface="Arial"/>
            </a:endParaRPr>
          </a:p>
        </p:txBody>
      </p:sp>
      <p:pic>
        <p:nvPicPr>
          <p:cNvPr id="70" name="Google Shape;70;p14"/>
          <p:cNvPicPr preferRelativeResize="0"/>
          <p:nvPr/>
        </p:nvPicPr>
        <p:blipFill rotWithShape="1">
          <a:blip r:embed="rId3">
            <a:alphaModFix/>
          </a:blip>
          <a:srcRect b="0" l="0" r="0" t="0"/>
          <a:stretch/>
        </p:blipFill>
        <p:spPr>
          <a:xfrm>
            <a:off x="6121196" y="1010105"/>
            <a:ext cx="2549602" cy="3810985"/>
          </a:xfrm>
          <a:prstGeom prst="rect">
            <a:avLst/>
          </a:prstGeom>
          <a:noFill/>
          <a:ln>
            <a:noFill/>
          </a:ln>
        </p:spPr>
      </p:pic>
      <p:sp>
        <p:nvSpPr>
          <p:cNvPr id="71" name="Google Shape;71;p14"/>
          <p:cNvSpPr txBox="1"/>
          <p:nvPr/>
        </p:nvSpPr>
        <p:spPr>
          <a:xfrm>
            <a:off x="473201" y="2411998"/>
            <a:ext cx="5380800" cy="10281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chemeClr val="dk1"/>
              </a:buClr>
              <a:buSzPts val="1400"/>
              <a:buFont typeface="Arial"/>
              <a:buNone/>
            </a:pPr>
            <a:r>
              <a:rPr b="1" i="0" lang="en" sz="1400" u="none" cap="none" strike="noStrike">
                <a:solidFill>
                  <a:srgbClr val="0D0D0D"/>
                </a:solidFill>
                <a:highlight>
                  <a:srgbClr val="FFFFFF"/>
                </a:highlight>
                <a:latin typeface="Arial"/>
                <a:ea typeface="Arial"/>
                <a:cs typeface="Arial"/>
                <a:sym typeface="Arial"/>
              </a:rPr>
              <a:t>Information of dataset:</a:t>
            </a:r>
            <a:endParaRPr/>
          </a:p>
          <a:p>
            <a:pPr indent="-285750" lvl="0" marL="285750" marR="0" rtl="0" algn="l">
              <a:lnSpc>
                <a:spcPct val="115000"/>
              </a:lnSpc>
              <a:spcBef>
                <a:spcPts val="0"/>
              </a:spcBef>
              <a:spcAft>
                <a:spcPts val="0"/>
              </a:spcAft>
              <a:buClr>
                <a:schemeClr val="dk1"/>
              </a:buClr>
              <a:buSzPts val="1400"/>
              <a:buFont typeface="Arial"/>
              <a:buChar char="•"/>
            </a:pPr>
            <a:r>
              <a:rPr b="0" i="0" lang="en" sz="1400" u="none" cap="none" strike="noStrike">
                <a:solidFill>
                  <a:srgbClr val="0D0D0D"/>
                </a:solidFill>
                <a:highlight>
                  <a:srgbClr val="FFFFFF"/>
                </a:highlight>
                <a:latin typeface="Arial"/>
                <a:ea typeface="Arial"/>
                <a:cs typeface="Arial"/>
                <a:sym typeface="Arial"/>
              </a:rPr>
              <a:t>4 variables: Date, Week, High Temperature, Low Temperature</a:t>
            </a:r>
            <a:endParaRPr/>
          </a:p>
          <a:p>
            <a:pPr indent="-196850" lvl="0" marL="285750" marR="0" rtl="0" algn="l">
              <a:lnSpc>
                <a:spcPct val="115000"/>
              </a:lnSpc>
              <a:spcBef>
                <a:spcPts val="0"/>
              </a:spcBef>
              <a:spcAft>
                <a:spcPts val="0"/>
              </a:spcAft>
              <a:buClr>
                <a:schemeClr val="dk1"/>
              </a:buClr>
              <a:buSzPts val="1400"/>
              <a:buFont typeface="Arial"/>
              <a:buNone/>
            </a:pPr>
            <a:r>
              <a:t/>
            </a:r>
            <a:endParaRPr b="0" i="0" sz="1400" u="none" cap="none" strike="noStrike">
              <a:solidFill>
                <a:srgbClr val="0D0D0D"/>
              </a:solidFill>
              <a:highlight>
                <a:srgbClr val="FFFFFF"/>
              </a:highlight>
              <a:latin typeface="Arial"/>
              <a:ea typeface="Arial"/>
              <a:cs typeface="Arial"/>
              <a:sym typeface="Arial"/>
            </a:endParaRPr>
          </a:p>
        </p:txBody>
      </p:sp>
      <p:sp>
        <p:nvSpPr>
          <p:cNvPr id="72" name="Google Shape;72;p14"/>
          <p:cNvSpPr txBox="1"/>
          <p:nvPr/>
        </p:nvSpPr>
        <p:spPr>
          <a:xfrm>
            <a:off x="457200" y="3663650"/>
            <a:ext cx="5201100" cy="74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400"/>
              <a:buFont typeface="Arial"/>
              <a:buNone/>
            </a:pPr>
            <a:r>
              <a:rPr b="1" lang="en">
                <a:solidFill>
                  <a:srgbClr val="0D0D0D"/>
                </a:solidFill>
                <a:highlight>
                  <a:schemeClr val="lt1"/>
                </a:highlight>
              </a:rPr>
              <a:t>Goal:</a:t>
            </a:r>
            <a:endParaRPr>
              <a:solidFill>
                <a:schemeClr val="dk1"/>
              </a:solidFill>
            </a:endParaRPr>
          </a:p>
          <a:p>
            <a:pPr indent="-285750" lvl="0" marL="285750" rtl="0" algn="l">
              <a:lnSpc>
                <a:spcPct val="115000"/>
              </a:lnSpc>
              <a:spcBef>
                <a:spcPts val="0"/>
              </a:spcBef>
              <a:spcAft>
                <a:spcPts val="0"/>
              </a:spcAft>
              <a:buClr>
                <a:schemeClr val="dk1"/>
              </a:buClr>
              <a:buSzPts val="1400"/>
              <a:buChar char="•"/>
            </a:pPr>
            <a:r>
              <a:rPr lang="en">
                <a:solidFill>
                  <a:srgbClr val="0D0D0D"/>
                </a:solidFill>
                <a:highlight>
                  <a:schemeClr val="lt1"/>
                </a:highlight>
              </a:rPr>
              <a:t>Use daily high temperature data to determine whether one city experiences higher or lower average temperatures in winter and summer.</a:t>
            </a:r>
            <a:endParaRPr>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3202" y="4149090"/>
            <a:ext cx="7351800" cy="67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881C1C"/>
              </a:buClr>
              <a:buSzPts val="2500"/>
              <a:buFont typeface="Arial"/>
              <a:buNone/>
            </a:pPr>
            <a:r>
              <a:rPr lang="en"/>
              <a:t>Research Question &amp; Hypothesis</a:t>
            </a:r>
            <a:endParaRPr/>
          </a:p>
        </p:txBody>
      </p:sp>
      <p:sp>
        <p:nvSpPr>
          <p:cNvPr id="79" name="Google Shape;79;p15"/>
          <p:cNvSpPr txBox="1"/>
          <p:nvPr>
            <p:ph idx="12" type="sldNum"/>
          </p:nvPr>
        </p:nvSpPr>
        <p:spPr>
          <a:xfrm>
            <a:off x="7934706" y="843534"/>
            <a:ext cx="1035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r>
              <a:rPr lang="en"/>
              <a:t>Page </a:t>
            </a:r>
            <a:fld id="{00000000-1234-1234-1234-123412341234}" type="slidenum">
              <a:rPr lang="en"/>
              <a:t>‹#›</a:t>
            </a:fld>
            <a:endParaRPr/>
          </a:p>
        </p:txBody>
      </p:sp>
      <p:sp>
        <p:nvSpPr>
          <p:cNvPr id="80" name="Google Shape;80;p15"/>
          <p:cNvSpPr txBox="1"/>
          <p:nvPr/>
        </p:nvSpPr>
        <p:spPr>
          <a:xfrm>
            <a:off x="473200" y="472151"/>
            <a:ext cx="8497200" cy="3057000"/>
          </a:xfrm>
          <a:prstGeom prst="rect">
            <a:avLst/>
          </a:prstGeom>
          <a:noFill/>
          <a:ln>
            <a:noFill/>
          </a:ln>
        </p:spPr>
        <p:txBody>
          <a:bodyPr anchorCtr="0" anchor="t" bIns="45700" lIns="91425" spcFirstLastPara="1" rIns="91425" wrap="square" tIns="45700">
            <a:spAutoFit/>
          </a:bodyPr>
          <a:lstStyle/>
          <a:p>
            <a:pPr indent="0" lvl="0" marL="158750" marR="0" rtl="0" algn="just">
              <a:lnSpc>
                <a:spcPct val="200000"/>
              </a:lnSpc>
              <a:spcBef>
                <a:spcPts val="0"/>
              </a:spcBef>
              <a:spcAft>
                <a:spcPts val="0"/>
              </a:spcAft>
              <a:buNone/>
            </a:pPr>
            <a:r>
              <a:rPr b="1" i="0" lang="en" sz="1700" u="none" cap="none" strike="noStrike">
                <a:solidFill>
                  <a:schemeClr val="dk1"/>
                </a:solidFill>
                <a:latin typeface="Arial"/>
                <a:ea typeface="Arial"/>
                <a:cs typeface="Arial"/>
                <a:sym typeface="Arial"/>
              </a:rPr>
              <a:t> </a:t>
            </a:r>
            <a:r>
              <a:rPr b="1" lang="en" sz="1700">
                <a:solidFill>
                  <a:schemeClr val="dk1"/>
                </a:solidFill>
              </a:rPr>
              <a:t>Research Question and Hypothesis</a:t>
            </a:r>
            <a:endParaRPr sz="1500"/>
          </a:p>
          <a:p>
            <a:pPr indent="457200" lvl="0" marL="0" marR="0" rtl="0" algn="just">
              <a:lnSpc>
                <a:spcPct val="150000"/>
              </a:lnSpc>
              <a:spcBef>
                <a:spcPts val="0"/>
              </a:spcBef>
              <a:spcAft>
                <a:spcPts val="0"/>
              </a:spcAft>
              <a:buNone/>
            </a:pPr>
            <a:r>
              <a:rPr b="1" lang="en">
                <a:solidFill>
                  <a:schemeClr val="dk1"/>
                </a:solidFill>
              </a:rPr>
              <a:t>Research Question:</a:t>
            </a:r>
            <a:endParaRPr b="1">
              <a:solidFill>
                <a:schemeClr val="dk1"/>
              </a:solidFill>
            </a:endParaRPr>
          </a:p>
          <a:p>
            <a:pPr indent="457200" lvl="0" marL="457200" marR="0" rtl="0" algn="just">
              <a:lnSpc>
                <a:spcPct val="150000"/>
              </a:lnSpc>
              <a:spcBef>
                <a:spcPts val="0"/>
              </a:spcBef>
              <a:spcAft>
                <a:spcPts val="0"/>
              </a:spcAft>
              <a:buNone/>
            </a:pPr>
            <a:r>
              <a:rPr lang="en">
                <a:solidFill>
                  <a:schemeClr val="dk1"/>
                </a:solidFill>
              </a:rPr>
              <a:t> 		Is there a significant difference in the average summer and winter temperatures </a:t>
            </a:r>
            <a:endParaRPr>
              <a:solidFill>
                <a:schemeClr val="dk1"/>
              </a:solidFill>
            </a:endParaRPr>
          </a:p>
          <a:p>
            <a:pPr indent="457200" lvl="0" marL="1371600" marR="0" rtl="0" algn="just">
              <a:lnSpc>
                <a:spcPct val="150000"/>
              </a:lnSpc>
              <a:spcBef>
                <a:spcPts val="0"/>
              </a:spcBef>
              <a:spcAft>
                <a:spcPts val="0"/>
              </a:spcAft>
              <a:buNone/>
            </a:pPr>
            <a:r>
              <a:rPr lang="en">
                <a:solidFill>
                  <a:schemeClr val="dk1"/>
                </a:solidFill>
              </a:rPr>
              <a:t>between Amherst and Boston?</a:t>
            </a:r>
            <a:endParaRPr>
              <a:solidFill>
                <a:schemeClr val="dk1"/>
              </a:solidFill>
            </a:endParaRPr>
          </a:p>
          <a:p>
            <a:pPr indent="457200" lvl="0" marL="0" marR="0" rtl="0" algn="just">
              <a:lnSpc>
                <a:spcPct val="150000"/>
              </a:lnSpc>
              <a:spcBef>
                <a:spcPts val="0"/>
              </a:spcBef>
              <a:spcAft>
                <a:spcPts val="0"/>
              </a:spcAft>
              <a:buNone/>
            </a:pPr>
            <a:r>
              <a:rPr b="1" lang="en">
                <a:solidFill>
                  <a:schemeClr val="dk1"/>
                </a:solidFill>
              </a:rPr>
              <a:t>Hypothesis:</a:t>
            </a:r>
            <a:endParaRPr b="1">
              <a:solidFill>
                <a:schemeClr val="dk1"/>
              </a:solidFill>
            </a:endParaRPr>
          </a:p>
          <a:p>
            <a:pPr indent="0" lvl="0" marL="2286000" rtl="0" algn="just">
              <a:lnSpc>
                <a:spcPct val="150000"/>
              </a:lnSpc>
              <a:spcBef>
                <a:spcPts val="0"/>
              </a:spcBef>
              <a:spcAft>
                <a:spcPts val="0"/>
              </a:spcAft>
              <a:buClr>
                <a:schemeClr val="dk1"/>
              </a:buClr>
              <a:buSzPts val="1100"/>
              <a:buFont typeface="Arial"/>
              <a:buNone/>
            </a:pPr>
            <a:r>
              <a:rPr lang="en">
                <a:solidFill>
                  <a:schemeClr val="dk1"/>
                </a:solidFill>
              </a:rPr>
              <a:t> µA = µB</a:t>
            </a:r>
            <a:endParaRPr>
              <a:solidFill>
                <a:schemeClr val="dk1"/>
              </a:solidFill>
            </a:endParaRPr>
          </a:p>
          <a:p>
            <a:pPr indent="0" lvl="0" marL="2286000" rtl="0" algn="l">
              <a:lnSpc>
                <a:spcPct val="115000"/>
              </a:lnSpc>
              <a:spcBef>
                <a:spcPts val="0"/>
              </a:spcBef>
              <a:spcAft>
                <a:spcPts val="0"/>
              </a:spcAft>
              <a:buClr>
                <a:schemeClr val="dk1"/>
              </a:buClr>
              <a:buSzPts val="1100"/>
              <a:buFont typeface="Arial"/>
              <a:buNone/>
            </a:pPr>
            <a:r>
              <a:rPr lang="en">
                <a:solidFill>
                  <a:schemeClr val="dk1"/>
                </a:solidFill>
              </a:rPr>
              <a:t> µA ≠ µB</a:t>
            </a:r>
            <a:endParaRPr>
              <a:solidFill>
                <a:schemeClr val="dk1"/>
              </a:solidFill>
            </a:endParaRPr>
          </a:p>
          <a:p>
            <a:pPr indent="0" lvl="0" marL="457200" marR="0" rtl="0" algn="just">
              <a:lnSpc>
                <a:spcPct val="150000"/>
              </a:lnSpc>
              <a:spcBef>
                <a:spcPts val="0"/>
              </a:spcBef>
              <a:spcAft>
                <a:spcPts val="0"/>
              </a:spcAft>
              <a:buNone/>
            </a:pPr>
            <a:r>
              <a:t/>
            </a:r>
            <a:endParaRPr sz="1500"/>
          </a:p>
          <a:p>
            <a:pPr indent="0" lvl="0" marL="457200" marR="0" rtl="0" algn="just">
              <a:lnSpc>
                <a:spcPct val="150000"/>
              </a:lnSpc>
              <a:spcBef>
                <a:spcPts val="0"/>
              </a:spcBef>
              <a:spcAft>
                <a:spcPts val="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3202" y="4149090"/>
            <a:ext cx="7351800" cy="67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881C1C"/>
              </a:buClr>
              <a:buSzPts val="2500"/>
              <a:buFont typeface="Arial"/>
              <a:buNone/>
            </a:pPr>
            <a:r>
              <a:rPr lang="en"/>
              <a:t>Objectives</a:t>
            </a:r>
            <a:endParaRPr/>
          </a:p>
        </p:txBody>
      </p:sp>
      <p:sp>
        <p:nvSpPr>
          <p:cNvPr id="87" name="Google Shape;87;p16"/>
          <p:cNvSpPr txBox="1"/>
          <p:nvPr>
            <p:ph idx="12" type="sldNum"/>
          </p:nvPr>
        </p:nvSpPr>
        <p:spPr>
          <a:xfrm>
            <a:off x="7934706" y="843534"/>
            <a:ext cx="1035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r>
              <a:rPr lang="en"/>
              <a:t>Page </a:t>
            </a:r>
            <a:fld id="{00000000-1234-1234-1234-123412341234}" type="slidenum">
              <a:rPr lang="en"/>
              <a:t>‹#›</a:t>
            </a:fld>
            <a:endParaRPr/>
          </a:p>
        </p:txBody>
      </p:sp>
      <p:sp>
        <p:nvSpPr>
          <p:cNvPr id="88" name="Google Shape;88;p16"/>
          <p:cNvSpPr txBox="1"/>
          <p:nvPr/>
        </p:nvSpPr>
        <p:spPr>
          <a:xfrm>
            <a:off x="397000" y="472150"/>
            <a:ext cx="7882500" cy="2432100"/>
          </a:xfrm>
          <a:prstGeom prst="rect">
            <a:avLst/>
          </a:prstGeom>
          <a:noFill/>
          <a:ln>
            <a:noFill/>
          </a:ln>
        </p:spPr>
        <p:txBody>
          <a:bodyPr anchorCtr="0" anchor="t" bIns="45700" lIns="91425" spcFirstLastPara="1" rIns="91425" wrap="square" tIns="45700">
            <a:spAutoFit/>
          </a:bodyPr>
          <a:lstStyle/>
          <a:p>
            <a:pPr indent="0" lvl="0" marL="158750" marR="0" rtl="0" algn="just">
              <a:lnSpc>
                <a:spcPct val="200000"/>
              </a:lnSpc>
              <a:spcBef>
                <a:spcPts val="0"/>
              </a:spcBef>
              <a:spcAft>
                <a:spcPts val="0"/>
              </a:spcAft>
              <a:buNone/>
            </a:pPr>
            <a:r>
              <a:rPr b="1" i="0" lang="en" sz="1700" u="none" cap="none" strike="noStrike">
                <a:solidFill>
                  <a:schemeClr val="dk1"/>
                </a:solidFill>
                <a:latin typeface="Arial"/>
                <a:ea typeface="Arial"/>
                <a:cs typeface="Arial"/>
                <a:sym typeface="Arial"/>
              </a:rPr>
              <a:t> </a:t>
            </a:r>
            <a:r>
              <a:rPr b="1" lang="en" sz="1700">
                <a:solidFill>
                  <a:schemeClr val="dk1"/>
                </a:solidFill>
              </a:rPr>
              <a:t>Objectives</a:t>
            </a:r>
            <a:endParaRPr sz="1500"/>
          </a:p>
          <a:p>
            <a:pPr indent="-317500" lvl="0" marL="457200" rtl="0" algn="l">
              <a:lnSpc>
                <a:spcPct val="115000"/>
              </a:lnSpc>
              <a:spcBef>
                <a:spcPts val="0"/>
              </a:spcBef>
              <a:spcAft>
                <a:spcPts val="0"/>
              </a:spcAft>
              <a:buClr>
                <a:schemeClr val="dk1"/>
              </a:buClr>
              <a:buSzPts val="1400"/>
              <a:buChar char="●"/>
            </a:pPr>
            <a:r>
              <a:rPr lang="en">
                <a:solidFill>
                  <a:schemeClr val="dk1"/>
                </a:solidFill>
              </a:rPr>
              <a:t>Use Bootstrapping to assess if there is a significant difference in the average summer and winter temperatures between Amherst and Boston.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Perform a Monte Carlo simulation and conduct a Power Study to estimate the robustness of the observed mean temperature difference between Amherst and Boston.</a:t>
            </a:r>
            <a:endParaRPr>
              <a:solidFill>
                <a:schemeClr val="dk1"/>
              </a:solidFill>
            </a:endParaRPr>
          </a:p>
          <a:p>
            <a:pPr indent="0" lvl="0" marL="457200" marR="0" rtl="0" algn="just">
              <a:lnSpc>
                <a:spcPct val="150000"/>
              </a:lnSpc>
              <a:spcBef>
                <a:spcPts val="0"/>
              </a:spcBef>
              <a:spcAft>
                <a:spcPts val="0"/>
              </a:spcAft>
              <a:buNone/>
            </a:pPr>
            <a:r>
              <a:t/>
            </a:r>
            <a:endParaRPr sz="1500"/>
          </a:p>
          <a:p>
            <a:pPr indent="0" lvl="0" marL="457200" marR="0" rtl="0" algn="just">
              <a:lnSpc>
                <a:spcPct val="150000"/>
              </a:lnSpc>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3202" y="4149090"/>
            <a:ext cx="7351800" cy="67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881C1C"/>
              </a:buClr>
              <a:buSzPts val="2500"/>
              <a:buFont typeface="Arial"/>
              <a:buNone/>
            </a:pPr>
            <a:r>
              <a:rPr lang="en"/>
              <a:t>Methods</a:t>
            </a:r>
            <a:endParaRPr/>
          </a:p>
        </p:txBody>
      </p:sp>
      <p:sp>
        <p:nvSpPr>
          <p:cNvPr id="95" name="Google Shape;95;p17"/>
          <p:cNvSpPr txBox="1"/>
          <p:nvPr>
            <p:ph idx="12" type="sldNum"/>
          </p:nvPr>
        </p:nvSpPr>
        <p:spPr>
          <a:xfrm>
            <a:off x="7934706" y="843534"/>
            <a:ext cx="1035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r>
              <a:rPr lang="en"/>
              <a:t>Page </a:t>
            </a:r>
            <a:fld id="{00000000-1234-1234-1234-123412341234}" type="slidenum">
              <a:rPr lang="en"/>
              <a:t>‹#›</a:t>
            </a:fld>
            <a:endParaRPr/>
          </a:p>
        </p:txBody>
      </p:sp>
      <p:sp>
        <p:nvSpPr>
          <p:cNvPr id="96" name="Google Shape;96;p17"/>
          <p:cNvSpPr txBox="1"/>
          <p:nvPr/>
        </p:nvSpPr>
        <p:spPr>
          <a:xfrm>
            <a:off x="388710" y="386882"/>
            <a:ext cx="8581500" cy="2462700"/>
          </a:xfrm>
          <a:prstGeom prst="rect">
            <a:avLst/>
          </a:prstGeom>
          <a:noFill/>
          <a:ln>
            <a:noFill/>
          </a:ln>
        </p:spPr>
        <p:txBody>
          <a:bodyPr anchorCtr="0" anchor="t" bIns="91425" lIns="91425" spcFirstLastPara="1" rIns="91425" wrap="square" tIns="91425">
            <a:spAutoFit/>
          </a:bodyPr>
          <a:lstStyle/>
          <a:p>
            <a:pPr indent="-355600" lvl="0" marL="501650" marR="0" rtl="0" algn="just">
              <a:lnSpc>
                <a:spcPct val="200000"/>
              </a:lnSpc>
              <a:spcBef>
                <a:spcPts val="0"/>
              </a:spcBef>
              <a:spcAft>
                <a:spcPts val="0"/>
              </a:spcAft>
              <a:buClr>
                <a:srgbClr val="000000"/>
              </a:buClr>
              <a:buSzPts val="1600"/>
              <a:buFont typeface="Arial"/>
              <a:buAutoNum type="arabicPeriod"/>
            </a:pPr>
            <a:r>
              <a:rPr b="1" i="0" lang="en" sz="1800" u="none" cap="none" strike="noStrike">
                <a:solidFill>
                  <a:schemeClr val="dk1"/>
                </a:solidFill>
                <a:latin typeface="Arial"/>
                <a:ea typeface="Arial"/>
                <a:cs typeface="Arial"/>
                <a:sym typeface="Arial"/>
              </a:rPr>
              <a:t>Data Processing</a:t>
            </a:r>
            <a:r>
              <a:rPr b="0" i="0" lang="en" sz="1800" u="none" cap="none" strike="noStrike">
                <a:solidFill>
                  <a:schemeClr val="dk1"/>
                </a:solidFill>
                <a:latin typeface="Arial"/>
                <a:ea typeface="Arial"/>
                <a:cs typeface="Arial"/>
                <a:sym typeface="Arial"/>
              </a:rPr>
              <a:t>:</a:t>
            </a:r>
            <a:endParaRPr sz="1600"/>
          </a:p>
          <a:p>
            <a:pPr indent="-298450" lvl="0" marL="444500" marR="0" rtl="0" algn="just">
              <a:lnSpc>
                <a:spcPct val="15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Load HTML data and </a:t>
            </a:r>
            <a:r>
              <a:rPr b="0" i="0" lang="en" sz="1600" u="none" cap="none" strike="noStrike">
                <a:solidFill>
                  <a:schemeClr val="dk1"/>
                </a:solidFill>
                <a:latin typeface="Arial"/>
                <a:ea typeface="Arial"/>
                <a:cs typeface="Arial"/>
                <a:sym typeface="Arial"/>
              </a:rPr>
              <a:t>scrape important deta</a:t>
            </a:r>
            <a:r>
              <a:rPr lang="en" sz="1600">
                <a:solidFill>
                  <a:schemeClr val="dk1"/>
                </a:solidFill>
              </a:rPr>
              <a:t>ils</a:t>
            </a:r>
            <a:endParaRPr b="0" i="0" sz="1600" u="none" cap="none" strike="noStrike">
              <a:solidFill>
                <a:schemeClr val="dk1"/>
              </a:solidFill>
              <a:latin typeface="Arial"/>
              <a:ea typeface="Arial"/>
              <a:cs typeface="Arial"/>
              <a:sym typeface="Arial"/>
            </a:endParaRPr>
          </a:p>
          <a:p>
            <a:pPr indent="-330200" lvl="1" marL="914400" marR="0" rtl="0" algn="just">
              <a:lnSpc>
                <a:spcPct val="150000"/>
              </a:lnSpc>
              <a:spcBef>
                <a:spcPts val="0"/>
              </a:spcBef>
              <a:spcAft>
                <a:spcPts val="0"/>
              </a:spcAft>
              <a:buClr>
                <a:srgbClr val="000000"/>
              </a:buClr>
              <a:buSzPts val="1600"/>
              <a:buFont typeface="Arial"/>
              <a:buChar char="○"/>
            </a:pPr>
            <a:r>
              <a:rPr b="0" i="0" lang="en" sz="1600" u="none" cap="none" strike="noStrike">
                <a:solidFill>
                  <a:schemeClr val="dk1"/>
                </a:solidFill>
                <a:latin typeface="Arial"/>
                <a:ea typeface="Arial"/>
                <a:cs typeface="Arial"/>
                <a:sym typeface="Arial"/>
              </a:rPr>
              <a:t>dates </a:t>
            </a:r>
            <a:r>
              <a:rPr lang="en" sz="1600">
                <a:solidFill>
                  <a:schemeClr val="dk1"/>
                </a:solidFill>
              </a:rPr>
              <a:t> and </a:t>
            </a:r>
            <a:r>
              <a:rPr b="0" i="0" lang="en" sz="1600" u="none" cap="none" strike="noStrike">
                <a:solidFill>
                  <a:schemeClr val="dk1"/>
                </a:solidFill>
                <a:latin typeface="Arial"/>
                <a:ea typeface="Arial"/>
                <a:cs typeface="Arial"/>
                <a:sym typeface="Arial"/>
              </a:rPr>
              <a:t>temperatures</a:t>
            </a:r>
            <a:r>
              <a:rPr lang="en" sz="1600">
                <a:solidFill>
                  <a:schemeClr val="dk1"/>
                </a:solidFill>
              </a:rPr>
              <a:t>.</a:t>
            </a:r>
            <a:endParaRPr b="0" i="0" sz="1600" u="none" cap="none" strike="noStrike">
              <a:solidFill>
                <a:srgbClr val="000000"/>
              </a:solidFill>
              <a:latin typeface="Arial"/>
              <a:ea typeface="Arial"/>
              <a:cs typeface="Arial"/>
              <a:sym typeface="Arial"/>
            </a:endParaRPr>
          </a:p>
          <a:p>
            <a:pPr indent="-298450" lvl="0" marL="444500" marR="0" rtl="0" algn="just">
              <a:lnSpc>
                <a:spcPct val="150000"/>
              </a:lnSpc>
              <a:spcBef>
                <a:spcPts val="0"/>
              </a:spcBef>
              <a:spcAft>
                <a:spcPts val="0"/>
              </a:spcAft>
              <a:buClr>
                <a:srgbClr val="000000"/>
              </a:buClr>
              <a:buSzPts val="1600"/>
              <a:buFont typeface="Arial"/>
              <a:buChar char="•"/>
            </a:pPr>
            <a:r>
              <a:rPr b="0" i="0" lang="en" sz="1600" u="none" cap="none" strike="noStrike">
                <a:solidFill>
                  <a:schemeClr val="dk1"/>
                </a:solidFill>
                <a:latin typeface="Arial"/>
                <a:ea typeface="Arial"/>
                <a:cs typeface="Arial"/>
                <a:sym typeface="Arial"/>
              </a:rPr>
              <a:t>Create a new data </a:t>
            </a:r>
            <a:r>
              <a:rPr lang="en" sz="1600">
                <a:solidFill>
                  <a:schemeClr val="dk1"/>
                </a:solidFill>
              </a:rPr>
              <a:t>frame</a:t>
            </a:r>
            <a:endParaRPr sz="1600">
              <a:solidFill>
                <a:schemeClr val="dk1"/>
              </a:solidFill>
            </a:endParaRPr>
          </a:p>
          <a:p>
            <a:pPr indent="-330200" lvl="1" marL="914400" marR="0" rtl="0" algn="just">
              <a:lnSpc>
                <a:spcPct val="150000"/>
              </a:lnSpc>
              <a:spcBef>
                <a:spcPts val="0"/>
              </a:spcBef>
              <a:spcAft>
                <a:spcPts val="0"/>
              </a:spcAft>
              <a:buClr>
                <a:schemeClr val="dk1"/>
              </a:buClr>
              <a:buSzPts val="1600"/>
              <a:buChar char="○"/>
            </a:pPr>
            <a:r>
              <a:rPr lang="en" sz="1600">
                <a:solidFill>
                  <a:schemeClr val="dk1"/>
                </a:solidFill>
              </a:rPr>
              <a:t>Amherst Summer</a:t>
            </a:r>
            <a:endParaRPr sz="1600">
              <a:solidFill>
                <a:schemeClr val="dk1"/>
              </a:solidFill>
            </a:endParaRPr>
          </a:p>
          <a:p>
            <a:pPr indent="-330200" lvl="1" marL="914400" marR="0" rtl="0" algn="just">
              <a:lnSpc>
                <a:spcPct val="150000"/>
              </a:lnSpc>
              <a:spcBef>
                <a:spcPts val="0"/>
              </a:spcBef>
              <a:spcAft>
                <a:spcPts val="0"/>
              </a:spcAft>
              <a:buClr>
                <a:schemeClr val="dk1"/>
              </a:buClr>
              <a:buSzPts val="1600"/>
              <a:buChar char="○"/>
            </a:pPr>
            <a:r>
              <a:rPr lang="en" sz="1600">
                <a:solidFill>
                  <a:schemeClr val="dk1"/>
                </a:solidFill>
              </a:rPr>
              <a:t>Boston Summer</a:t>
            </a:r>
            <a:endParaRPr sz="1600">
              <a:solidFill>
                <a:schemeClr val="dk1"/>
              </a:solidFill>
            </a:endParaRPr>
          </a:p>
        </p:txBody>
      </p:sp>
      <p:pic>
        <p:nvPicPr>
          <p:cNvPr id="97" name="Google Shape;97;p17"/>
          <p:cNvPicPr preferRelativeResize="0"/>
          <p:nvPr/>
        </p:nvPicPr>
        <p:blipFill rotWithShape="1">
          <a:blip r:embed="rId3">
            <a:alphaModFix/>
          </a:blip>
          <a:srcRect b="0" l="0" r="0" t="0"/>
          <a:stretch/>
        </p:blipFill>
        <p:spPr>
          <a:xfrm>
            <a:off x="1832800" y="2849575"/>
            <a:ext cx="6277249" cy="179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73202" y="4149090"/>
            <a:ext cx="7351800" cy="67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881C1C"/>
              </a:buClr>
              <a:buSzPts val="2500"/>
              <a:buFont typeface="Arial"/>
              <a:buNone/>
            </a:pPr>
            <a:r>
              <a:rPr lang="en"/>
              <a:t>Methods</a:t>
            </a:r>
            <a:endParaRPr/>
          </a:p>
        </p:txBody>
      </p:sp>
      <p:sp>
        <p:nvSpPr>
          <p:cNvPr id="104" name="Google Shape;104;p18"/>
          <p:cNvSpPr txBox="1"/>
          <p:nvPr>
            <p:ph idx="12" type="sldNum"/>
          </p:nvPr>
        </p:nvSpPr>
        <p:spPr>
          <a:xfrm>
            <a:off x="7934706" y="843534"/>
            <a:ext cx="1035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r>
              <a:rPr lang="en"/>
              <a:t>Page </a:t>
            </a:r>
            <a:fld id="{00000000-1234-1234-1234-123412341234}" type="slidenum">
              <a:rPr lang="en"/>
              <a:t>‹#›</a:t>
            </a:fld>
            <a:endParaRPr/>
          </a:p>
        </p:txBody>
      </p:sp>
      <p:sp>
        <p:nvSpPr>
          <p:cNvPr id="105" name="Google Shape;105;p18"/>
          <p:cNvSpPr txBox="1"/>
          <p:nvPr/>
        </p:nvSpPr>
        <p:spPr>
          <a:xfrm>
            <a:off x="473202" y="472140"/>
            <a:ext cx="8497200" cy="3963600"/>
          </a:xfrm>
          <a:prstGeom prst="rect">
            <a:avLst/>
          </a:prstGeom>
          <a:noFill/>
          <a:ln>
            <a:noFill/>
          </a:ln>
        </p:spPr>
        <p:txBody>
          <a:bodyPr anchorCtr="0" anchor="t" bIns="45700" lIns="91425" spcFirstLastPara="1" rIns="91425" wrap="square" tIns="45700">
            <a:spAutoFit/>
          </a:bodyPr>
          <a:lstStyle/>
          <a:p>
            <a:pPr indent="0" lvl="0" marL="158750" marR="0" rtl="0" algn="just">
              <a:lnSpc>
                <a:spcPct val="200000"/>
              </a:lnSpc>
              <a:spcBef>
                <a:spcPts val="0"/>
              </a:spcBef>
              <a:spcAft>
                <a:spcPts val="0"/>
              </a:spcAft>
              <a:buNone/>
            </a:pPr>
            <a:r>
              <a:rPr b="1" i="0" lang="en" sz="1700" u="none" cap="none" strike="noStrike">
                <a:solidFill>
                  <a:schemeClr val="dk1"/>
                </a:solidFill>
                <a:latin typeface="Arial"/>
                <a:ea typeface="Arial"/>
                <a:cs typeface="Arial"/>
                <a:sym typeface="Arial"/>
              </a:rPr>
              <a:t>2. </a:t>
            </a:r>
            <a:r>
              <a:rPr b="1" lang="en" sz="1700">
                <a:solidFill>
                  <a:schemeClr val="dk1"/>
                </a:solidFill>
              </a:rPr>
              <a:t>Bootstrap Sampling and Hypothesis Testing</a:t>
            </a:r>
            <a:endParaRPr sz="1500"/>
          </a:p>
          <a:p>
            <a:pPr indent="-292100" lvl="0" marL="444500" marR="0" rtl="0" algn="just">
              <a:lnSpc>
                <a:spcPct val="150000"/>
              </a:lnSpc>
              <a:spcBef>
                <a:spcPts val="0"/>
              </a:spcBef>
              <a:spcAft>
                <a:spcPts val="0"/>
              </a:spcAft>
              <a:buClr>
                <a:srgbClr val="000000"/>
              </a:buClr>
              <a:buSzPts val="1500"/>
              <a:buFont typeface="Arial"/>
              <a:buChar char="•"/>
            </a:pPr>
            <a:r>
              <a:rPr i="0" lang="en" sz="1500" u="none" cap="none" strike="noStrike">
                <a:solidFill>
                  <a:srgbClr val="000000"/>
                </a:solidFill>
              </a:rPr>
              <a:t>Setup Variables</a:t>
            </a:r>
            <a:r>
              <a:rPr b="0" i="0" lang="en" sz="1500" u="none" cap="none" strike="noStrike">
                <a:solidFill>
                  <a:srgbClr val="000000"/>
                </a:solidFill>
                <a:latin typeface="Arial"/>
                <a:ea typeface="Arial"/>
                <a:cs typeface="Arial"/>
                <a:sym typeface="Arial"/>
              </a:rPr>
              <a:t>: </a:t>
            </a:r>
            <a:endParaRPr sz="1500"/>
          </a:p>
          <a:p>
            <a:pPr indent="-323850" lvl="1" marL="914400" marR="0" rtl="0" algn="just">
              <a:lnSpc>
                <a:spcPct val="150000"/>
              </a:lnSpc>
              <a:spcBef>
                <a:spcPts val="0"/>
              </a:spcBef>
              <a:spcAft>
                <a:spcPts val="0"/>
              </a:spcAft>
              <a:buSzPts val="1500"/>
              <a:buChar char="○"/>
            </a:pPr>
            <a:r>
              <a:rPr lang="en" sz="1500"/>
              <a:t>Ensure both data are of equal length</a:t>
            </a:r>
            <a:endParaRPr sz="1500"/>
          </a:p>
          <a:p>
            <a:pPr indent="-323850" lvl="1" marL="914400" marR="0" rtl="0" algn="just">
              <a:lnSpc>
                <a:spcPct val="150000"/>
              </a:lnSpc>
              <a:spcBef>
                <a:spcPts val="0"/>
              </a:spcBef>
              <a:spcAft>
                <a:spcPts val="0"/>
              </a:spcAft>
              <a:buSzPts val="1500"/>
              <a:buChar char="○"/>
            </a:pPr>
            <a:r>
              <a:rPr lang="en" sz="1500"/>
              <a:t>Set  alpha = 0.05</a:t>
            </a:r>
            <a:endParaRPr sz="1500"/>
          </a:p>
          <a:p>
            <a:pPr indent="-292100" lvl="0" marL="444500" marR="0" rtl="0" algn="just">
              <a:lnSpc>
                <a:spcPct val="150000"/>
              </a:lnSpc>
              <a:spcBef>
                <a:spcPts val="0"/>
              </a:spcBef>
              <a:spcAft>
                <a:spcPts val="0"/>
              </a:spcAft>
              <a:buClr>
                <a:srgbClr val="000000"/>
              </a:buClr>
              <a:buSzPts val="1500"/>
              <a:buFont typeface="Arial"/>
              <a:buChar char="•"/>
            </a:pPr>
            <a:r>
              <a:rPr i="0" lang="en" sz="1500" u="none" cap="none" strike="noStrike">
                <a:solidFill>
                  <a:srgbClr val="000000"/>
                </a:solidFill>
              </a:rPr>
              <a:t>Bootstrap </a:t>
            </a:r>
            <a:r>
              <a:rPr lang="en" sz="1500"/>
              <a:t>sampling</a:t>
            </a:r>
            <a:r>
              <a:rPr b="0" i="0" lang="en" sz="15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a:p>
            <a:pPr indent="-323850" lvl="1" marL="914400" marR="0" rtl="0" algn="just">
              <a:lnSpc>
                <a:spcPct val="150000"/>
              </a:lnSpc>
              <a:spcBef>
                <a:spcPts val="0"/>
              </a:spcBef>
              <a:spcAft>
                <a:spcPts val="0"/>
              </a:spcAft>
              <a:buClr>
                <a:srgbClr val="000000"/>
              </a:buClr>
              <a:buSzPts val="1500"/>
              <a:buFont typeface="Arial"/>
              <a:buChar char="○"/>
            </a:pPr>
            <a:r>
              <a:rPr lang="en" sz="1500"/>
              <a:t>Set up sampling indices ‘var_name’</a:t>
            </a:r>
            <a:endParaRPr sz="1500"/>
          </a:p>
          <a:p>
            <a:pPr indent="-323850" lvl="1" marL="914400" marR="0" rtl="0" algn="just">
              <a:lnSpc>
                <a:spcPct val="150000"/>
              </a:lnSpc>
              <a:spcBef>
                <a:spcPts val="0"/>
              </a:spcBef>
              <a:spcAft>
                <a:spcPts val="0"/>
              </a:spcAft>
              <a:buSzPts val="1500"/>
              <a:buChar char="○"/>
            </a:pPr>
            <a:r>
              <a:rPr lang="en" sz="1500"/>
              <a:t>Use ‘var_name’ to sample from both data</a:t>
            </a:r>
            <a:endParaRPr sz="1500"/>
          </a:p>
          <a:p>
            <a:pPr indent="-323850" lvl="0" marL="457200" marR="0" rtl="0" algn="just">
              <a:lnSpc>
                <a:spcPct val="150000"/>
              </a:lnSpc>
              <a:spcBef>
                <a:spcPts val="0"/>
              </a:spcBef>
              <a:spcAft>
                <a:spcPts val="0"/>
              </a:spcAft>
              <a:buSzPts val="1500"/>
              <a:buChar char="•"/>
            </a:pPr>
            <a:r>
              <a:rPr lang="en" sz="1500"/>
              <a:t>Hypothesis Test</a:t>
            </a:r>
            <a:endParaRPr sz="1500"/>
          </a:p>
          <a:p>
            <a:pPr indent="-323850" lvl="1" marL="914400" marR="0" rtl="0" algn="just">
              <a:lnSpc>
                <a:spcPct val="150000"/>
              </a:lnSpc>
              <a:spcBef>
                <a:spcPts val="0"/>
              </a:spcBef>
              <a:spcAft>
                <a:spcPts val="0"/>
              </a:spcAft>
              <a:buSzPts val="1500"/>
              <a:buChar char="○"/>
            </a:pPr>
            <a:r>
              <a:rPr lang="en" sz="1500"/>
              <a:t>Perform a two sample t-test with alpha level of significance.</a:t>
            </a:r>
            <a:endParaRPr sz="1500"/>
          </a:p>
          <a:p>
            <a:pPr indent="-323850" lvl="1" marL="914400" marR="0" rtl="0" algn="just">
              <a:lnSpc>
                <a:spcPct val="150000"/>
              </a:lnSpc>
              <a:spcBef>
                <a:spcPts val="0"/>
              </a:spcBef>
              <a:spcAft>
                <a:spcPts val="0"/>
              </a:spcAft>
              <a:buSzPts val="1500"/>
              <a:buChar char="○"/>
            </a:pPr>
            <a:r>
              <a:rPr lang="en" sz="1500"/>
              <a:t>Construct a 95% confidence interval and record results</a:t>
            </a:r>
            <a:endParaRPr sz="1500"/>
          </a:p>
          <a:p>
            <a:pPr indent="0" lvl="0" marL="457200" marR="0" rtl="0" algn="just">
              <a:lnSpc>
                <a:spcPct val="150000"/>
              </a:lnSpc>
              <a:spcBef>
                <a:spcPts val="0"/>
              </a:spcBef>
              <a:spcAft>
                <a:spcPts val="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73202" y="4149090"/>
            <a:ext cx="7351800" cy="672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Methods</a:t>
            </a:r>
            <a:endParaRPr/>
          </a:p>
        </p:txBody>
      </p:sp>
      <p:sp>
        <p:nvSpPr>
          <p:cNvPr id="111" name="Google Shape;111;p19"/>
          <p:cNvSpPr txBox="1"/>
          <p:nvPr>
            <p:ph idx="1" type="body"/>
          </p:nvPr>
        </p:nvSpPr>
        <p:spPr>
          <a:xfrm>
            <a:off x="329525" y="1278700"/>
            <a:ext cx="8276400" cy="2284500"/>
          </a:xfrm>
          <a:prstGeom prst="rect">
            <a:avLst/>
          </a:prstGeom>
        </p:spPr>
        <p:txBody>
          <a:bodyPr anchorCtr="0" anchor="t" bIns="34275" lIns="68575" spcFirstLastPara="1" rIns="68575" wrap="square" tIns="34275">
            <a:normAutofit/>
          </a:bodyPr>
          <a:lstStyle/>
          <a:p>
            <a:pPr indent="-285750" lvl="0" marL="444500" rtl="0" algn="just">
              <a:lnSpc>
                <a:spcPct val="150000"/>
              </a:lnSpc>
              <a:spcBef>
                <a:spcPts val="0"/>
              </a:spcBef>
              <a:spcAft>
                <a:spcPts val="0"/>
              </a:spcAft>
              <a:buSzPts val="1400"/>
              <a:buChar char="•"/>
            </a:pPr>
            <a:r>
              <a:rPr b="1" lang="en" sz="1400"/>
              <a:t>Bootstrap simulation</a:t>
            </a:r>
            <a:r>
              <a:rPr lang="en" sz="1400"/>
              <a:t>: Generated 10,000 bootstrap samples to estimate the distribution of difference in high temperature means between Amherst and Boston.</a:t>
            </a:r>
            <a:endParaRPr sz="1400"/>
          </a:p>
          <a:p>
            <a:pPr indent="-285750" lvl="0" marL="444500" rtl="0" algn="just">
              <a:lnSpc>
                <a:spcPct val="150000"/>
              </a:lnSpc>
              <a:spcBef>
                <a:spcPts val="0"/>
              </a:spcBef>
              <a:spcAft>
                <a:spcPts val="0"/>
              </a:spcAft>
              <a:buSzPts val="1400"/>
              <a:buChar char="•"/>
            </a:pPr>
            <a:r>
              <a:rPr b="1" lang="en" sz="1400"/>
              <a:t>Confidence Interval</a:t>
            </a:r>
            <a:r>
              <a:rPr lang="en" sz="1400"/>
              <a:t>: A 95% confidence interval for difference in means was calculated (blue lines).</a:t>
            </a:r>
            <a:endParaRPr sz="1400"/>
          </a:p>
          <a:p>
            <a:pPr indent="-317500" lvl="0" marL="457200" rtl="0" algn="just">
              <a:lnSpc>
                <a:spcPct val="150000"/>
              </a:lnSpc>
              <a:spcBef>
                <a:spcPts val="0"/>
              </a:spcBef>
              <a:spcAft>
                <a:spcPts val="0"/>
              </a:spcAft>
              <a:buSzPts val="1400"/>
              <a:buChar char="•"/>
            </a:pPr>
            <a:r>
              <a:rPr b="1" lang="en" sz="1400"/>
              <a:t>Mean difference</a:t>
            </a:r>
            <a:r>
              <a:rPr lang="en" sz="1400"/>
              <a:t>: The mean difference between the two cities was calculated (red line).</a:t>
            </a:r>
            <a:endParaRPr sz="1400"/>
          </a:p>
          <a:p>
            <a:pPr indent="0" lvl="0" marL="0" rtl="0" algn="l">
              <a:spcBef>
                <a:spcPts val="800"/>
              </a:spcBef>
              <a:spcAft>
                <a:spcPts val="0"/>
              </a:spcAft>
              <a:buNone/>
            </a:pPr>
            <a:r>
              <a:t/>
            </a:r>
            <a:endParaRPr/>
          </a:p>
        </p:txBody>
      </p:sp>
      <p:sp>
        <p:nvSpPr>
          <p:cNvPr id="112" name="Google Shape;112;p19"/>
          <p:cNvSpPr txBox="1"/>
          <p:nvPr/>
        </p:nvSpPr>
        <p:spPr>
          <a:xfrm>
            <a:off x="718375" y="517225"/>
            <a:ext cx="5775600" cy="597300"/>
          </a:xfrm>
          <a:prstGeom prst="rect">
            <a:avLst/>
          </a:prstGeom>
          <a:noFill/>
          <a:ln>
            <a:noFill/>
          </a:ln>
        </p:spPr>
        <p:txBody>
          <a:bodyPr anchorCtr="0" anchor="t" bIns="91425" lIns="91425" spcFirstLastPara="1" rIns="91425" wrap="square" tIns="91425">
            <a:noAutofit/>
          </a:bodyPr>
          <a:lstStyle/>
          <a:p>
            <a:pPr indent="0" lvl="0" marL="158750" rtl="0" algn="just">
              <a:lnSpc>
                <a:spcPct val="200000"/>
              </a:lnSpc>
              <a:spcBef>
                <a:spcPts val="0"/>
              </a:spcBef>
              <a:spcAft>
                <a:spcPts val="0"/>
              </a:spcAft>
              <a:buClr>
                <a:schemeClr val="dk1"/>
              </a:buClr>
              <a:buFont typeface="Arial"/>
              <a:buNone/>
            </a:pPr>
            <a:r>
              <a:rPr b="1" lang="en" sz="1600">
                <a:solidFill>
                  <a:schemeClr val="dk1"/>
                </a:solidFill>
              </a:rPr>
              <a:t>Bootstrap analysis of temperature data</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473202" y="4149090"/>
            <a:ext cx="7351800" cy="6720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881C1C"/>
              </a:buClr>
              <a:buSzPts val="2500"/>
              <a:buFont typeface="Arial"/>
              <a:buNone/>
            </a:pPr>
            <a:r>
              <a:rPr lang="en"/>
              <a:t>Methods</a:t>
            </a:r>
            <a:endParaRPr/>
          </a:p>
        </p:txBody>
      </p:sp>
      <p:sp>
        <p:nvSpPr>
          <p:cNvPr id="119" name="Google Shape;119;p20"/>
          <p:cNvSpPr txBox="1"/>
          <p:nvPr>
            <p:ph idx="12" type="sldNum"/>
          </p:nvPr>
        </p:nvSpPr>
        <p:spPr>
          <a:xfrm>
            <a:off x="7934706" y="843534"/>
            <a:ext cx="1035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r>
              <a:rPr lang="en"/>
              <a:t>Page </a:t>
            </a:r>
            <a:fld id="{00000000-1234-1234-1234-123412341234}" type="slidenum">
              <a:rPr lang="en"/>
              <a:t>‹#›</a:t>
            </a:fld>
            <a:endParaRPr/>
          </a:p>
        </p:txBody>
      </p:sp>
      <p:sp>
        <p:nvSpPr>
          <p:cNvPr id="120" name="Google Shape;120;p20"/>
          <p:cNvSpPr txBox="1"/>
          <p:nvPr/>
        </p:nvSpPr>
        <p:spPr>
          <a:xfrm>
            <a:off x="473200" y="472148"/>
            <a:ext cx="8497200" cy="800400"/>
          </a:xfrm>
          <a:prstGeom prst="rect">
            <a:avLst/>
          </a:prstGeom>
          <a:noFill/>
          <a:ln>
            <a:noFill/>
          </a:ln>
        </p:spPr>
        <p:txBody>
          <a:bodyPr anchorCtr="0" anchor="t" bIns="45700" lIns="91425" spcFirstLastPara="1" rIns="91425" wrap="square" tIns="45700">
            <a:spAutoFit/>
          </a:bodyPr>
          <a:lstStyle/>
          <a:p>
            <a:pPr indent="0" lvl="0" marL="158750" marR="0" rtl="0" algn="just">
              <a:lnSpc>
                <a:spcPct val="200000"/>
              </a:lnSpc>
              <a:spcBef>
                <a:spcPts val="0"/>
              </a:spcBef>
              <a:spcAft>
                <a:spcPts val="0"/>
              </a:spcAft>
              <a:buNone/>
            </a:pPr>
            <a:r>
              <a:rPr b="1" lang="en" sz="1600">
                <a:solidFill>
                  <a:schemeClr val="dk1"/>
                </a:solidFill>
              </a:rPr>
              <a:t>3</a:t>
            </a:r>
            <a:r>
              <a:rPr b="1" i="0" lang="en" sz="1600" u="none" cap="none" strike="noStrike">
                <a:solidFill>
                  <a:schemeClr val="dk1"/>
                </a:solidFill>
                <a:latin typeface="Arial"/>
                <a:ea typeface="Arial"/>
                <a:cs typeface="Arial"/>
                <a:sym typeface="Arial"/>
              </a:rPr>
              <a:t>. </a:t>
            </a:r>
            <a:r>
              <a:rPr b="1" lang="en" sz="1600">
                <a:solidFill>
                  <a:schemeClr val="dk1"/>
                </a:solidFill>
              </a:rPr>
              <a:t>Monte-Carlo and Power Analysis</a:t>
            </a:r>
            <a:endParaRPr/>
          </a:p>
          <a:p>
            <a:pPr indent="0" lvl="0" marL="457200" marR="0" rtl="0" algn="just">
              <a:lnSpc>
                <a:spcPct val="150000"/>
              </a:lnSpc>
              <a:spcBef>
                <a:spcPts val="0"/>
              </a:spcBef>
              <a:spcAft>
                <a:spcPts val="0"/>
              </a:spcAft>
              <a:buNone/>
            </a:pPr>
            <a:r>
              <a:t/>
            </a:r>
            <a:endParaRPr/>
          </a:p>
        </p:txBody>
      </p:sp>
      <p:sp>
        <p:nvSpPr>
          <p:cNvPr id="121" name="Google Shape;121;p20"/>
          <p:cNvSpPr txBox="1"/>
          <p:nvPr/>
        </p:nvSpPr>
        <p:spPr>
          <a:xfrm>
            <a:off x="161450" y="3199000"/>
            <a:ext cx="3104400" cy="9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p:txBody>
      </p:sp>
      <p:sp>
        <p:nvSpPr>
          <p:cNvPr id="122" name="Google Shape;122;p20"/>
          <p:cNvSpPr txBox="1"/>
          <p:nvPr/>
        </p:nvSpPr>
        <p:spPr>
          <a:xfrm>
            <a:off x="581500" y="1079925"/>
            <a:ext cx="8134200" cy="3232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Study the distribution of the data for simulation</a:t>
            </a:r>
            <a:endParaRPr sz="1500">
              <a:solidFill>
                <a:schemeClr val="dk1"/>
              </a:solidFill>
            </a:endParaRPr>
          </a:p>
        </p:txBody>
      </p:sp>
      <p:pic>
        <p:nvPicPr>
          <p:cNvPr id="123" name="Google Shape;123;p20"/>
          <p:cNvPicPr preferRelativeResize="0"/>
          <p:nvPr/>
        </p:nvPicPr>
        <p:blipFill>
          <a:blip r:embed="rId3">
            <a:alphaModFix/>
          </a:blip>
          <a:stretch>
            <a:fillRect/>
          </a:stretch>
        </p:blipFill>
        <p:spPr>
          <a:xfrm>
            <a:off x="581500" y="1869100"/>
            <a:ext cx="4112849" cy="2090175"/>
          </a:xfrm>
          <a:prstGeom prst="rect">
            <a:avLst/>
          </a:prstGeom>
          <a:noFill/>
          <a:ln>
            <a:noFill/>
          </a:ln>
        </p:spPr>
      </p:pic>
      <p:pic>
        <p:nvPicPr>
          <p:cNvPr id="124" name="Google Shape;124;p20"/>
          <p:cNvPicPr preferRelativeResize="0"/>
          <p:nvPr/>
        </p:nvPicPr>
        <p:blipFill>
          <a:blip r:embed="rId4">
            <a:alphaModFix/>
          </a:blip>
          <a:stretch>
            <a:fillRect/>
          </a:stretch>
        </p:blipFill>
        <p:spPr>
          <a:xfrm>
            <a:off x="457200" y="1805930"/>
            <a:ext cx="4237150" cy="2153345"/>
          </a:xfrm>
          <a:prstGeom prst="rect">
            <a:avLst/>
          </a:prstGeom>
          <a:noFill/>
          <a:ln>
            <a:noFill/>
          </a:ln>
        </p:spPr>
      </p:pic>
      <p:pic>
        <p:nvPicPr>
          <p:cNvPr id="125" name="Google Shape;125;p20"/>
          <p:cNvPicPr preferRelativeResize="0"/>
          <p:nvPr/>
        </p:nvPicPr>
        <p:blipFill>
          <a:blip r:embed="rId3">
            <a:alphaModFix/>
          </a:blip>
          <a:stretch>
            <a:fillRect/>
          </a:stretch>
        </p:blipFill>
        <p:spPr>
          <a:xfrm>
            <a:off x="4879800" y="1758475"/>
            <a:ext cx="3644921" cy="2248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tent pag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Slid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losing Slid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