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85742-D4C1-2594-E9AA-8BC639402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4BDB04-9BCD-2BCD-5EEB-49CECE01A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193BB-2D70-E580-988B-B4AF2C8A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06065C-F7C5-750C-46DC-2FECD40A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550681-9CA6-8F61-A8A4-9480C939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28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C411C-8D52-1E81-C667-A8282559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8EFB84-D162-B506-3ADD-408B1EBE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A0C28-0E80-A888-A5DA-6693E576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75735-4727-8338-092B-9EE60DFA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75F3D-7BE9-8DEE-4363-D84FBB53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96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CD33BA-FEC9-30A1-F5F5-D088ECB4B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442DB9-6B6A-A8B5-0186-2EE7BEA5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140C3A-4B40-F04C-58EB-9F0577FE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94E1D-1D07-5907-71DB-E424A83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8534-3350-EC7F-15DE-3952F656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97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C70A4-0D7A-4420-5DD6-A38B65D0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FBA03-2896-E585-E485-5AD35EC1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8905E-E2F4-5A68-5F03-B8239FD7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369AE6-56E2-7913-18B6-EF2AB818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876FF-5EC0-0173-4AF8-6FBD9E33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37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7E3E1-7E5D-0AA2-4047-FB98B96E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5CE505-5446-8A88-C975-56C90A98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D9B73-304A-B6D0-733C-0986AB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03D53-1CFD-2B02-12F8-F3107A6C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3BC7E-E194-0B72-E21E-48E4BD8A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6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C686C-BAEA-A06C-26CF-2050D9CC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52DC1-5813-FED8-24E0-C51CE3F38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F44F59-2999-1564-1025-2D289679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858586-297E-97C6-6E5A-F6199A62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5B57C-17A6-8307-EE49-DB4381AA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32226C-0C9A-BEBE-99F1-359B947A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34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EB7EA-E3FB-B925-98E3-63E02BEF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6380C9-E163-CD1D-8421-8C1EA24E0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A906B3-2C20-DC8B-282A-B3E150556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7D8C76-2866-1FB6-919D-6221E1F1D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5164E0-FE9D-1C19-5402-803C1C9FC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645D6B-18B0-7E3F-3EAF-46D998F7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245266-E992-B10B-176C-240B0773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5CCB12-B437-67CC-44E0-DB2B9841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891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27D18-DA75-6AC3-FDE2-6EBABB4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48C665-BA1F-CD31-354A-194CFA23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502691-6C23-52BF-1945-F280572B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DE79D9-8329-96AC-BE1D-82C28516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52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638A1C-09D6-0F93-4836-5A6F15A1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5DF1BC-2FF2-7FE4-7863-B82168C0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495A41-0C15-4884-D9B4-589388A1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33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4FA6F-DF3D-EE11-3FB6-6E808EFF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2455A-65A3-8625-4ECE-4D8E5105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737F8-E1F3-C788-09FD-FBD41EC60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60A0B9-71F0-24D3-16A7-4D77476E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40F9D0-FC7D-54F2-A079-DD5B31C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B9718A-5546-258F-AF23-C205ED2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57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DB861-6357-4EEE-D0B1-CC553A05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20D38B-A05C-96B4-113D-413D6054B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ACDB34-77A9-75D9-5B8C-9E46440F1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F2636C-28BD-FC59-9F9E-76782FE1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648F30-489B-30E5-12AE-CFE575A6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E21E44-B0CB-07AA-D325-BE98F302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0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C6E713-A8FF-8F9F-C75A-4EBE41D7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ECB3D6-2ED7-8634-4228-94B00506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5B56E-0F6A-7F33-7FF3-91F56708D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580B2-93D4-4CDE-8218-650ECA06DFC8}" type="datetimeFigureOut">
              <a:rPr lang="es-MX" smtClean="0"/>
              <a:t>17/02/2024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B694F-BAE8-5739-9644-CFF439F2D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BC902-31F9-CFCA-BCF2-78DA3F369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A445F-C4AD-45E6-B2C1-F353DF746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34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24656E3-B377-4C94-7E09-198DCFF7A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-26670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1755A1F-8B79-5C10-F352-D3BA0E5DB7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9B15C0-89AA-9E65-25D0-BCFA06A2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33" y="0"/>
            <a:ext cx="8773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E0AB-891A-DB46-17A9-E8FC3FF9C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EE19DFC-1B88-6B54-EA60-9B6FDE48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01"/>
            <a:ext cx="12192000" cy="51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8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0722B-5BB8-7CF6-AE2B-E2C63BF16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B3DDEB6-106F-C3E4-2682-EA84C0FF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01"/>
            <a:ext cx="12192000" cy="51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7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7E2C-CDC1-C193-B255-836CBF0D9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63D9A14-8C5C-5DFA-2A91-B338A0C858DC}"/>
              </a:ext>
            </a:extLst>
          </p:cNvPr>
          <p:cNvSpPr txBox="1"/>
          <p:nvPr/>
        </p:nvSpPr>
        <p:spPr>
          <a:xfrm>
            <a:off x="114300" y="127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Mate_1 %&gt;% count(</a:t>
            </a:r>
            <a:r>
              <a:rPr lang="en-US" dirty="0" err="1"/>
              <a:t>sexo</a:t>
            </a:r>
            <a:r>
              <a:rPr lang="en-US" dirty="0"/>
              <a:t>) %&gt;%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sexo</a:t>
            </a:r>
            <a:r>
              <a:rPr lang="en-US" dirty="0"/>
              <a:t>)</a:t>
            </a:r>
          </a:p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2 × 2</a:t>
            </a:r>
          </a:p>
          <a:p>
            <a:r>
              <a:rPr lang="en-US" dirty="0"/>
              <a:t># Groups:   </a:t>
            </a:r>
            <a:r>
              <a:rPr lang="en-US" dirty="0" err="1"/>
              <a:t>sexo</a:t>
            </a:r>
            <a:r>
              <a:rPr lang="en-US" dirty="0"/>
              <a:t> [2]</a:t>
            </a:r>
          </a:p>
          <a:p>
            <a:r>
              <a:rPr lang="en-US" dirty="0"/>
              <a:t>  </a:t>
            </a:r>
            <a:r>
              <a:rPr lang="en-US" dirty="0" err="1"/>
              <a:t>sexo</a:t>
            </a:r>
            <a:r>
              <a:rPr lang="en-US" dirty="0"/>
              <a:t>      n</a:t>
            </a:r>
          </a:p>
          <a:p>
            <a:r>
              <a:rPr lang="en-US" dirty="0"/>
              <a:t>  &lt;chr&gt; &lt;int&gt;</a:t>
            </a:r>
          </a:p>
          <a:p>
            <a:r>
              <a:rPr lang="en-US" dirty="0"/>
              <a:t>1 F        24</a:t>
            </a:r>
          </a:p>
          <a:p>
            <a:r>
              <a:rPr lang="en-US" dirty="0"/>
              <a:t>2 M        37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45D1AD-D382-B0A6-4274-B9F696A884C2}"/>
              </a:ext>
            </a:extLst>
          </p:cNvPr>
          <p:cNvSpPr txBox="1"/>
          <p:nvPr/>
        </p:nvSpPr>
        <p:spPr>
          <a:xfrm>
            <a:off x="114300" y="215866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%&gt;% count(</a:t>
            </a:r>
            <a:r>
              <a:rPr lang="en-US" dirty="0" err="1"/>
              <a:t>sexo</a:t>
            </a:r>
            <a:r>
              <a:rPr lang="en-US" dirty="0"/>
              <a:t>) %&gt;%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sexo</a:t>
            </a:r>
            <a:r>
              <a:rPr lang="en-US" dirty="0"/>
              <a:t>)</a:t>
            </a:r>
          </a:p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2 × 2</a:t>
            </a:r>
          </a:p>
          <a:p>
            <a:r>
              <a:rPr lang="en-US" dirty="0"/>
              <a:t># Groups:   </a:t>
            </a:r>
            <a:r>
              <a:rPr lang="en-US" dirty="0" err="1"/>
              <a:t>sexo</a:t>
            </a:r>
            <a:r>
              <a:rPr lang="en-US" dirty="0"/>
              <a:t> [2]</a:t>
            </a:r>
          </a:p>
          <a:p>
            <a:r>
              <a:rPr lang="en-US" dirty="0"/>
              <a:t>  </a:t>
            </a:r>
            <a:r>
              <a:rPr lang="en-US" dirty="0" err="1"/>
              <a:t>sexo</a:t>
            </a:r>
            <a:r>
              <a:rPr lang="en-US" dirty="0"/>
              <a:t>      n</a:t>
            </a:r>
          </a:p>
          <a:p>
            <a:r>
              <a:rPr lang="en-US" dirty="0"/>
              <a:t>  &lt;chr&gt; &lt;int&gt;</a:t>
            </a:r>
          </a:p>
          <a:p>
            <a:r>
              <a:rPr lang="en-US" dirty="0"/>
              <a:t>1 F        23</a:t>
            </a:r>
          </a:p>
          <a:p>
            <a:r>
              <a:rPr lang="en-US" dirty="0"/>
              <a:t>2 M        34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913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0B276-FEFC-4F1F-7705-A9F585704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6794C71-06EA-5C7F-C382-4A83A17F424A}"/>
              </a:ext>
            </a:extLst>
          </p:cNvPr>
          <p:cNvSpPr txBox="1"/>
          <p:nvPr/>
        </p:nvSpPr>
        <p:spPr>
          <a:xfrm>
            <a:off x="0" y="14484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Mate_m</a:t>
            </a:r>
            <a:r>
              <a:rPr lang="en-US" dirty="0"/>
              <a:t> %&gt;% count(</a:t>
            </a:r>
            <a:r>
              <a:rPr lang="en-US" dirty="0" err="1"/>
              <a:t>Calif_Final</a:t>
            </a:r>
            <a:r>
              <a:rPr lang="en-US" dirty="0"/>
              <a:t>) %&gt;%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Calif_Final</a:t>
            </a:r>
            <a:r>
              <a:rPr lang="en-US" dirty="0"/>
              <a:t>)</a:t>
            </a:r>
          </a:p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6 × 2</a:t>
            </a:r>
          </a:p>
          <a:p>
            <a:r>
              <a:rPr lang="en-US" dirty="0"/>
              <a:t># Groups:   </a:t>
            </a:r>
            <a:r>
              <a:rPr lang="en-US" dirty="0" err="1"/>
              <a:t>Calif_Final</a:t>
            </a:r>
            <a:r>
              <a:rPr lang="en-US" dirty="0"/>
              <a:t> [6]</a:t>
            </a:r>
          </a:p>
          <a:p>
            <a:r>
              <a:rPr lang="en-US" dirty="0"/>
              <a:t>  </a:t>
            </a:r>
            <a:r>
              <a:rPr lang="en-US" dirty="0" err="1"/>
              <a:t>Calif_Final</a:t>
            </a:r>
            <a:r>
              <a:rPr lang="en-US" dirty="0"/>
              <a:t>     n</a:t>
            </a:r>
          </a:p>
          <a:p>
            <a:r>
              <a:rPr lang="en-US" dirty="0"/>
              <a:t>        &lt;</a:t>
            </a:r>
            <a:r>
              <a:rPr lang="en-US" dirty="0" err="1"/>
              <a:t>dbl</a:t>
            </a:r>
            <a:r>
              <a:rPr lang="en-US" dirty="0"/>
              <a:t>&gt; &lt;int&gt;</a:t>
            </a:r>
          </a:p>
          <a:p>
            <a:r>
              <a:rPr lang="en-US" dirty="0"/>
              <a:t>1           5     9</a:t>
            </a:r>
          </a:p>
          <a:p>
            <a:r>
              <a:rPr lang="en-US" dirty="0"/>
              <a:t>2           6     1</a:t>
            </a:r>
          </a:p>
          <a:p>
            <a:r>
              <a:rPr lang="en-US" dirty="0"/>
              <a:t>3           7     4</a:t>
            </a:r>
          </a:p>
          <a:p>
            <a:r>
              <a:rPr lang="en-US" dirty="0"/>
              <a:t>4           8    12</a:t>
            </a:r>
          </a:p>
          <a:p>
            <a:r>
              <a:rPr lang="en-US" dirty="0"/>
              <a:t>5           9     8</a:t>
            </a:r>
          </a:p>
          <a:p>
            <a:r>
              <a:rPr lang="en-US" dirty="0"/>
              <a:t>6          10     3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4FD015-6752-B9A3-5B2C-C929701BBF02}"/>
              </a:ext>
            </a:extLst>
          </p:cNvPr>
          <p:cNvSpPr txBox="1"/>
          <p:nvPr/>
        </p:nvSpPr>
        <p:spPr>
          <a:xfrm>
            <a:off x="0" y="3429000"/>
            <a:ext cx="6121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Mate_f</a:t>
            </a:r>
            <a:r>
              <a:rPr lang="en-US" dirty="0"/>
              <a:t> %&gt;% count(</a:t>
            </a:r>
            <a:r>
              <a:rPr lang="en-US" dirty="0" err="1"/>
              <a:t>Calif_Final</a:t>
            </a:r>
            <a:r>
              <a:rPr lang="en-US" dirty="0"/>
              <a:t>) %&gt;%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Calif_Final</a:t>
            </a:r>
            <a:r>
              <a:rPr lang="en-US" dirty="0"/>
              <a:t>)</a:t>
            </a:r>
          </a:p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6 × 2</a:t>
            </a:r>
          </a:p>
          <a:p>
            <a:r>
              <a:rPr lang="en-US" dirty="0"/>
              <a:t># Groups:   </a:t>
            </a:r>
            <a:r>
              <a:rPr lang="en-US" dirty="0" err="1"/>
              <a:t>Calif_Final</a:t>
            </a:r>
            <a:r>
              <a:rPr lang="en-US" dirty="0"/>
              <a:t> [6]</a:t>
            </a:r>
          </a:p>
          <a:p>
            <a:r>
              <a:rPr lang="en-US" dirty="0"/>
              <a:t>  </a:t>
            </a:r>
            <a:r>
              <a:rPr lang="en-US" dirty="0" err="1"/>
              <a:t>Calif_Final</a:t>
            </a:r>
            <a:r>
              <a:rPr lang="en-US" dirty="0"/>
              <a:t>     n</a:t>
            </a:r>
          </a:p>
          <a:p>
            <a:r>
              <a:rPr lang="en-US" dirty="0"/>
              <a:t>        &lt;</a:t>
            </a:r>
            <a:r>
              <a:rPr lang="en-US" dirty="0" err="1"/>
              <a:t>dbl</a:t>
            </a:r>
            <a:r>
              <a:rPr lang="en-US" dirty="0"/>
              <a:t>&gt; &lt;int&gt;</a:t>
            </a:r>
          </a:p>
          <a:p>
            <a:r>
              <a:rPr lang="en-US" dirty="0"/>
              <a:t>1           5    10</a:t>
            </a:r>
          </a:p>
          <a:p>
            <a:r>
              <a:rPr lang="en-US" dirty="0"/>
              <a:t>2           6     1</a:t>
            </a:r>
          </a:p>
          <a:p>
            <a:r>
              <a:rPr lang="en-US" dirty="0"/>
              <a:t>3           7     1</a:t>
            </a:r>
          </a:p>
          <a:p>
            <a:r>
              <a:rPr lang="en-US" dirty="0"/>
              <a:t>4           8     4</a:t>
            </a:r>
          </a:p>
          <a:p>
            <a:r>
              <a:rPr lang="en-US" dirty="0"/>
              <a:t>5           9     6</a:t>
            </a:r>
          </a:p>
          <a:p>
            <a:r>
              <a:rPr lang="en-US" dirty="0"/>
              <a:t>6          10     2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367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7B9D-6D28-17E4-2739-38D9CBDE8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CBD1BB9-F95E-348F-2FD8-146D78537B12}"/>
              </a:ext>
            </a:extLst>
          </p:cNvPr>
          <p:cNvSpPr txBox="1"/>
          <p:nvPr/>
        </p:nvSpPr>
        <p:spPr>
          <a:xfrm>
            <a:off x="152400" y="14484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Lec_m</a:t>
            </a:r>
            <a:r>
              <a:rPr lang="en-US" dirty="0"/>
              <a:t> %&gt;% count(</a:t>
            </a:r>
            <a:r>
              <a:rPr lang="en-US" dirty="0" err="1"/>
              <a:t>Calif_Final</a:t>
            </a:r>
            <a:r>
              <a:rPr lang="en-US" dirty="0"/>
              <a:t>) %&gt;%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Calif_Final</a:t>
            </a:r>
            <a:r>
              <a:rPr lang="en-US" dirty="0"/>
              <a:t>)</a:t>
            </a:r>
          </a:p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6 × 2</a:t>
            </a:r>
          </a:p>
          <a:p>
            <a:r>
              <a:rPr lang="en-US" dirty="0"/>
              <a:t># Groups:   </a:t>
            </a:r>
            <a:r>
              <a:rPr lang="en-US" dirty="0" err="1"/>
              <a:t>Calif_Final</a:t>
            </a:r>
            <a:r>
              <a:rPr lang="en-US" dirty="0"/>
              <a:t> [6]</a:t>
            </a:r>
          </a:p>
          <a:p>
            <a:r>
              <a:rPr lang="en-US" dirty="0"/>
              <a:t>  </a:t>
            </a:r>
            <a:r>
              <a:rPr lang="en-US" dirty="0" err="1"/>
              <a:t>Calif_Final</a:t>
            </a:r>
            <a:r>
              <a:rPr lang="en-US" dirty="0"/>
              <a:t>     n</a:t>
            </a:r>
          </a:p>
          <a:p>
            <a:r>
              <a:rPr lang="en-US" dirty="0"/>
              <a:t>        &lt;</a:t>
            </a:r>
            <a:r>
              <a:rPr lang="en-US" dirty="0" err="1"/>
              <a:t>dbl</a:t>
            </a:r>
            <a:r>
              <a:rPr lang="en-US" dirty="0"/>
              <a:t>&gt; &lt;int&gt;</a:t>
            </a:r>
          </a:p>
          <a:p>
            <a:r>
              <a:rPr lang="en-US" dirty="0"/>
              <a:t>1           5    11</a:t>
            </a:r>
          </a:p>
          <a:p>
            <a:r>
              <a:rPr lang="en-US" dirty="0"/>
              <a:t>2           6     2</a:t>
            </a:r>
          </a:p>
          <a:p>
            <a:r>
              <a:rPr lang="en-US" dirty="0"/>
              <a:t>3           7     3</a:t>
            </a:r>
          </a:p>
          <a:p>
            <a:r>
              <a:rPr lang="en-US" dirty="0"/>
              <a:t>4           8     7</a:t>
            </a:r>
          </a:p>
          <a:p>
            <a:r>
              <a:rPr lang="en-US" dirty="0"/>
              <a:t>5           9     9</a:t>
            </a:r>
          </a:p>
          <a:p>
            <a:r>
              <a:rPr lang="en-US" dirty="0"/>
              <a:t>6          10     2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475FD3-23DA-79F0-F0C5-9BAF87738338}"/>
              </a:ext>
            </a:extLst>
          </p:cNvPr>
          <p:cNvSpPr txBox="1"/>
          <p:nvPr/>
        </p:nvSpPr>
        <p:spPr>
          <a:xfrm>
            <a:off x="0" y="357384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Lec_f</a:t>
            </a:r>
            <a:r>
              <a:rPr lang="en-US" dirty="0"/>
              <a:t> %&gt;% count(</a:t>
            </a:r>
            <a:r>
              <a:rPr lang="en-US" dirty="0" err="1"/>
              <a:t>Calif_Final</a:t>
            </a:r>
            <a:r>
              <a:rPr lang="en-US" dirty="0"/>
              <a:t>) %&gt;%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Calif_Final</a:t>
            </a:r>
            <a:r>
              <a:rPr lang="en-US" dirty="0"/>
              <a:t>)</a:t>
            </a:r>
          </a:p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5 × 2</a:t>
            </a:r>
          </a:p>
          <a:p>
            <a:r>
              <a:rPr lang="en-US" dirty="0"/>
              <a:t># Groups:   </a:t>
            </a:r>
            <a:r>
              <a:rPr lang="en-US" dirty="0" err="1"/>
              <a:t>Calif_Final</a:t>
            </a:r>
            <a:r>
              <a:rPr lang="en-US" dirty="0"/>
              <a:t> [5]</a:t>
            </a:r>
          </a:p>
          <a:p>
            <a:r>
              <a:rPr lang="en-US" dirty="0"/>
              <a:t>  </a:t>
            </a:r>
            <a:r>
              <a:rPr lang="en-US" dirty="0" err="1"/>
              <a:t>Calif_Final</a:t>
            </a:r>
            <a:r>
              <a:rPr lang="en-US" dirty="0"/>
              <a:t>     n</a:t>
            </a:r>
          </a:p>
          <a:p>
            <a:r>
              <a:rPr lang="en-US" dirty="0"/>
              <a:t>        &lt;</a:t>
            </a:r>
            <a:r>
              <a:rPr lang="en-US" dirty="0" err="1"/>
              <a:t>dbl</a:t>
            </a:r>
            <a:r>
              <a:rPr lang="en-US" dirty="0"/>
              <a:t>&gt; &lt;int&gt;</a:t>
            </a:r>
          </a:p>
          <a:p>
            <a:r>
              <a:rPr lang="en-US" dirty="0"/>
              <a:t>1           5     7</a:t>
            </a:r>
          </a:p>
          <a:p>
            <a:r>
              <a:rPr lang="en-US" dirty="0"/>
              <a:t>2           7     2</a:t>
            </a:r>
          </a:p>
          <a:p>
            <a:r>
              <a:rPr lang="en-US" dirty="0"/>
              <a:t>3           8     2</a:t>
            </a:r>
          </a:p>
          <a:p>
            <a:r>
              <a:rPr lang="en-US" dirty="0"/>
              <a:t>4           9     8</a:t>
            </a:r>
          </a:p>
          <a:p>
            <a:r>
              <a:rPr lang="en-US" dirty="0"/>
              <a:t>5          10     4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941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215A-0481-A023-A867-3EAC3872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21C20A5-849A-E240-B8B5-0B1EE9FFE1C0}"/>
              </a:ext>
            </a:extLst>
          </p:cNvPr>
          <p:cNvSpPr txBox="1"/>
          <p:nvPr/>
        </p:nvSpPr>
        <p:spPr>
          <a:xfrm>
            <a:off x="0" y="91639"/>
            <a:ext cx="685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 </a:t>
            </a:r>
            <a:r>
              <a:rPr lang="es-MX" dirty="0" err="1"/>
              <a:t>print</a:t>
            </a:r>
            <a:r>
              <a:rPr lang="es-MX" dirty="0"/>
              <a:t>(paste("Promedio </a:t>
            </a:r>
            <a:r>
              <a:rPr lang="es-MX" dirty="0" err="1"/>
              <a:t>Calificacion</a:t>
            </a:r>
            <a:r>
              <a:rPr lang="es-MX" dirty="0"/>
              <a:t> Matemáticas I",</a:t>
            </a:r>
            <a:r>
              <a:rPr lang="es-MX" dirty="0" err="1"/>
              <a:t>Media_M</a:t>
            </a:r>
            <a:r>
              <a:rPr lang="es-MX" dirty="0"/>
              <a:t>))</a:t>
            </a:r>
          </a:p>
          <a:p>
            <a:r>
              <a:rPr lang="es-MX" dirty="0"/>
              <a:t>[1] "Promedio </a:t>
            </a:r>
            <a:r>
              <a:rPr lang="es-MX" dirty="0" err="1"/>
              <a:t>Calificacion</a:t>
            </a:r>
            <a:r>
              <a:rPr lang="es-MX" dirty="0"/>
              <a:t> Matemáticas I 7.31147540983607"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(paste("Desviación </a:t>
            </a:r>
            <a:r>
              <a:rPr lang="es-MX" dirty="0" err="1"/>
              <a:t>estandar</a:t>
            </a:r>
            <a:r>
              <a:rPr lang="es-MX" dirty="0"/>
              <a:t> Matemáticas I",</a:t>
            </a:r>
            <a:r>
              <a:rPr lang="es-MX" dirty="0" err="1"/>
              <a:t>Desviacion_M</a:t>
            </a:r>
            <a:r>
              <a:rPr lang="es-MX" dirty="0"/>
              <a:t>))</a:t>
            </a:r>
          </a:p>
          <a:p>
            <a:r>
              <a:rPr lang="es-MX" dirty="0"/>
              <a:t>[1] "Desviación </a:t>
            </a:r>
            <a:r>
              <a:rPr lang="es-MX" dirty="0" err="1"/>
              <a:t>estandar</a:t>
            </a:r>
            <a:r>
              <a:rPr lang="es-MX" dirty="0"/>
              <a:t> Matemáticas I 1.7752087539832"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(paste("Mediana de Matemáticas I",</a:t>
            </a:r>
            <a:r>
              <a:rPr lang="es-MX" dirty="0" err="1"/>
              <a:t>Mediana_M</a:t>
            </a:r>
            <a:r>
              <a:rPr lang="es-MX" dirty="0"/>
              <a:t>))</a:t>
            </a:r>
          </a:p>
          <a:p>
            <a:r>
              <a:rPr lang="es-MX" dirty="0"/>
              <a:t>[1] "Mediana de Matemáticas I 8"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25851C-EFC8-6E18-D140-63BC130DDDC2}"/>
              </a:ext>
            </a:extLst>
          </p:cNvPr>
          <p:cNvSpPr txBox="1"/>
          <p:nvPr/>
        </p:nvSpPr>
        <p:spPr>
          <a:xfrm>
            <a:off x="0" y="1951672"/>
            <a:ext cx="7391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[1] "Promedio Lectura y redacción 7.40350877192982"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(paste("Desviación </a:t>
            </a:r>
            <a:r>
              <a:rPr lang="es-MX" dirty="0" err="1"/>
              <a:t>estandar</a:t>
            </a:r>
            <a:r>
              <a:rPr lang="es-MX" dirty="0"/>
              <a:t> Lectura y redacción",</a:t>
            </a:r>
            <a:r>
              <a:rPr lang="es-MX" dirty="0" err="1"/>
              <a:t>Desviacion_L</a:t>
            </a:r>
            <a:r>
              <a:rPr lang="es-MX" dirty="0"/>
              <a:t>))</a:t>
            </a:r>
          </a:p>
          <a:p>
            <a:r>
              <a:rPr lang="es-MX" dirty="0"/>
              <a:t>[1] "Desviación </a:t>
            </a:r>
            <a:r>
              <a:rPr lang="es-MX" dirty="0" err="1"/>
              <a:t>estandar</a:t>
            </a:r>
            <a:r>
              <a:rPr lang="es-MX" dirty="0"/>
              <a:t> Lectura y redacción 1.86948855804781"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(paste("Mediana de Lectura y redacción",</a:t>
            </a:r>
            <a:r>
              <a:rPr lang="es-MX" dirty="0" err="1"/>
              <a:t>Mediana_L</a:t>
            </a:r>
            <a:r>
              <a:rPr lang="es-MX" dirty="0"/>
              <a:t>))</a:t>
            </a:r>
          </a:p>
          <a:p>
            <a:r>
              <a:rPr lang="es-MX" dirty="0"/>
              <a:t>[1] "Mediana de Lectura y redacción 8"</a:t>
            </a:r>
          </a:p>
        </p:txBody>
      </p:sp>
    </p:spTree>
    <p:extLst>
      <p:ext uri="{BB962C8B-B14F-4D97-AF65-F5344CB8AC3E}">
        <p14:creationId xmlns:p14="http://schemas.microsoft.com/office/powerpoint/2010/main" val="163173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12ECC-A5AF-1055-23FE-AD08C2E26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C8F44D3-697C-94FC-9FCF-8FCD4A79098F}"/>
              </a:ext>
            </a:extLst>
          </p:cNvPr>
          <p:cNvSpPr txBox="1"/>
          <p:nvPr/>
        </p:nvSpPr>
        <p:spPr>
          <a:xfrm>
            <a:off x="139700" y="106740"/>
            <a:ext cx="7924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(paste("Promedio </a:t>
            </a:r>
            <a:r>
              <a:rPr lang="es-MX" dirty="0" err="1"/>
              <a:t>Calificacion</a:t>
            </a:r>
            <a:r>
              <a:rPr lang="es-MX" dirty="0"/>
              <a:t> Matemáticas I de M",</a:t>
            </a:r>
            <a:r>
              <a:rPr lang="es-MX" dirty="0" err="1"/>
              <a:t>Media_MM</a:t>
            </a:r>
            <a:r>
              <a:rPr lang="es-MX" dirty="0"/>
              <a:t>))</a:t>
            </a:r>
          </a:p>
          <a:p>
            <a:r>
              <a:rPr lang="es-MX" dirty="0"/>
              <a:t>[1] "Promedio </a:t>
            </a:r>
            <a:r>
              <a:rPr lang="es-MX" dirty="0" err="1"/>
              <a:t>Calificacion</a:t>
            </a:r>
            <a:r>
              <a:rPr lang="es-MX" dirty="0"/>
              <a:t> Matemáticas I de M 7.48648648648649"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(paste("Desviación </a:t>
            </a:r>
            <a:r>
              <a:rPr lang="es-MX" dirty="0" err="1"/>
              <a:t>estandar</a:t>
            </a:r>
            <a:r>
              <a:rPr lang="es-MX" dirty="0"/>
              <a:t> Matemáticas I de M",</a:t>
            </a:r>
            <a:r>
              <a:rPr lang="es-MX" dirty="0" err="1"/>
              <a:t>Desviacion_MM</a:t>
            </a:r>
            <a:r>
              <a:rPr lang="es-MX" dirty="0"/>
              <a:t>))</a:t>
            </a:r>
          </a:p>
          <a:p>
            <a:r>
              <a:rPr lang="es-MX" dirty="0"/>
              <a:t>[1] "Desviación </a:t>
            </a:r>
            <a:r>
              <a:rPr lang="es-MX" dirty="0" err="1"/>
              <a:t>estandar</a:t>
            </a:r>
            <a:r>
              <a:rPr lang="es-MX" dirty="0"/>
              <a:t> Matemáticas I de M 1.66034838415218"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(paste("Mediana de Matemáticas I de M",</a:t>
            </a:r>
            <a:r>
              <a:rPr lang="es-MX" dirty="0" err="1"/>
              <a:t>Mediana_MM</a:t>
            </a:r>
            <a:r>
              <a:rPr lang="es-MX" dirty="0"/>
              <a:t>))</a:t>
            </a:r>
          </a:p>
          <a:p>
            <a:r>
              <a:rPr lang="es-MX" dirty="0"/>
              <a:t>[1] "Mediana de Matemáticas I de M 8"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74E1A3-BBE9-8869-00F3-7CD0773C7A08}"/>
              </a:ext>
            </a:extLst>
          </p:cNvPr>
          <p:cNvSpPr txBox="1"/>
          <p:nvPr/>
        </p:nvSpPr>
        <p:spPr>
          <a:xfrm>
            <a:off x="95250" y="2100640"/>
            <a:ext cx="8013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(paste("Promedio </a:t>
            </a:r>
            <a:r>
              <a:rPr lang="es-MX" dirty="0" err="1"/>
              <a:t>Calificacion</a:t>
            </a:r>
            <a:r>
              <a:rPr lang="es-MX" dirty="0"/>
              <a:t> Matemáticas I de F",</a:t>
            </a:r>
            <a:r>
              <a:rPr lang="es-MX" dirty="0" err="1"/>
              <a:t>Media_MF</a:t>
            </a:r>
            <a:r>
              <a:rPr lang="es-MX" dirty="0"/>
              <a:t>))</a:t>
            </a:r>
          </a:p>
          <a:p>
            <a:r>
              <a:rPr lang="es-MX" dirty="0"/>
              <a:t>[1] "Promedio </a:t>
            </a:r>
            <a:r>
              <a:rPr lang="es-MX" dirty="0" err="1"/>
              <a:t>Calificacion</a:t>
            </a:r>
            <a:r>
              <a:rPr lang="es-MX" dirty="0"/>
              <a:t> Matemáticas I de F 7.04166666666667"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(paste("Desviación </a:t>
            </a:r>
            <a:r>
              <a:rPr lang="es-MX" dirty="0" err="1"/>
              <a:t>estandar</a:t>
            </a:r>
            <a:r>
              <a:rPr lang="es-MX" dirty="0"/>
              <a:t> Matemáticas I de F",</a:t>
            </a:r>
            <a:r>
              <a:rPr lang="es-MX" dirty="0" err="1"/>
              <a:t>Desviacion_MF</a:t>
            </a:r>
            <a:r>
              <a:rPr lang="es-MX" dirty="0"/>
              <a:t>))</a:t>
            </a:r>
          </a:p>
          <a:p>
            <a:r>
              <a:rPr lang="es-MX" dirty="0"/>
              <a:t>[1] "Desviación </a:t>
            </a:r>
            <a:r>
              <a:rPr lang="es-MX" dirty="0" err="1"/>
              <a:t>estandar</a:t>
            </a:r>
            <a:r>
              <a:rPr lang="es-MX" dirty="0"/>
              <a:t> Matemáticas I de F 1.94442719108978"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(paste("Mediana de Matemáticas I de F",</a:t>
            </a:r>
            <a:r>
              <a:rPr lang="es-MX" dirty="0" err="1"/>
              <a:t>Mediana_MF</a:t>
            </a:r>
            <a:r>
              <a:rPr lang="es-MX" dirty="0"/>
              <a:t>))</a:t>
            </a:r>
          </a:p>
          <a:p>
            <a:r>
              <a:rPr lang="es-MX" dirty="0"/>
              <a:t>[1] "Mediana de Matemáticas I de F 7.5"</a:t>
            </a:r>
          </a:p>
        </p:txBody>
      </p:sp>
    </p:spTree>
    <p:extLst>
      <p:ext uri="{BB962C8B-B14F-4D97-AF65-F5344CB8AC3E}">
        <p14:creationId xmlns:p14="http://schemas.microsoft.com/office/powerpoint/2010/main" val="258882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D308-631F-DFAD-CEC2-D9A964C7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330895B-78D1-D03D-D407-5019AA3EFFA2}"/>
              </a:ext>
            </a:extLst>
          </p:cNvPr>
          <p:cNvSpPr txBox="1"/>
          <p:nvPr/>
        </p:nvSpPr>
        <p:spPr>
          <a:xfrm>
            <a:off x="165100" y="487740"/>
            <a:ext cx="7429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 </a:t>
            </a:r>
            <a:r>
              <a:rPr lang="es-MX" dirty="0" err="1"/>
              <a:t>print</a:t>
            </a:r>
            <a:r>
              <a:rPr lang="es-MX" dirty="0"/>
              <a:t>(paste("Promedio </a:t>
            </a:r>
            <a:r>
              <a:rPr lang="es-MX" dirty="0" err="1"/>
              <a:t>Calificacion</a:t>
            </a:r>
            <a:r>
              <a:rPr lang="es-MX" dirty="0"/>
              <a:t> Lectura y redacción de M",</a:t>
            </a:r>
            <a:r>
              <a:rPr lang="es-MX" dirty="0" err="1"/>
              <a:t>Media_LM</a:t>
            </a:r>
            <a:r>
              <a:rPr lang="es-MX" dirty="0"/>
              <a:t>))</a:t>
            </a:r>
          </a:p>
          <a:p>
            <a:r>
              <a:rPr lang="es-MX" dirty="0"/>
              <a:t>[1] "Promedio </a:t>
            </a:r>
            <a:r>
              <a:rPr lang="es-MX" dirty="0" err="1"/>
              <a:t>Calificacion</a:t>
            </a:r>
            <a:r>
              <a:rPr lang="es-MX" dirty="0"/>
              <a:t> Lectura y redacción de M 7.20588235294118"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(paste("Desviación </a:t>
            </a:r>
            <a:r>
              <a:rPr lang="es-MX" dirty="0" err="1"/>
              <a:t>estandar</a:t>
            </a:r>
            <a:r>
              <a:rPr lang="es-MX" dirty="0"/>
              <a:t> Lectura y redacción de M",</a:t>
            </a:r>
            <a:r>
              <a:rPr lang="es-MX" dirty="0" err="1"/>
              <a:t>Desviacion_LM</a:t>
            </a:r>
            <a:r>
              <a:rPr lang="es-MX" dirty="0"/>
              <a:t>))</a:t>
            </a:r>
          </a:p>
          <a:p>
            <a:r>
              <a:rPr lang="es-MX" dirty="0"/>
              <a:t>[1] "Desviación </a:t>
            </a:r>
            <a:r>
              <a:rPr lang="es-MX" dirty="0" err="1"/>
              <a:t>estandar</a:t>
            </a:r>
            <a:r>
              <a:rPr lang="es-MX" dirty="0"/>
              <a:t> Lectura y redacción de M 1.78850558516433"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(paste("Mediana de Lectura y redacción de M",</a:t>
            </a:r>
            <a:r>
              <a:rPr lang="es-MX" dirty="0" err="1"/>
              <a:t>Mediana_LM</a:t>
            </a:r>
            <a:r>
              <a:rPr lang="es-MX" dirty="0"/>
              <a:t>))</a:t>
            </a:r>
          </a:p>
          <a:p>
            <a:r>
              <a:rPr lang="es-MX" dirty="0"/>
              <a:t>[1] "Mediana de Lectura y redacción de M 8"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876168-33FA-0A4D-E8D6-E2E0BD0F7B5D}"/>
              </a:ext>
            </a:extLst>
          </p:cNvPr>
          <p:cNvSpPr txBox="1"/>
          <p:nvPr/>
        </p:nvSpPr>
        <p:spPr>
          <a:xfrm>
            <a:off x="165100" y="2584610"/>
            <a:ext cx="8102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(paste("Promedio </a:t>
            </a:r>
            <a:r>
              <a:rPr lang="es-MX" dirty="0" err="1"/>
              <a:t>Calificacion</a:t>
            </a:r>
            <a:r>
              <a:rPr lang="es-MX" dirty="0"/>
              <a:t> Lectura y redacción de F",</a:t>
            </a:r>
            <a:r>
              <a:rPr lang="es-MX" dirty="0" err="1"/>
              <a:t>Media_LF</a:t>
            </a:r>
            <a:r>
              <a:rPr lang="es-MX" dirty="0"/>
              <a:t>))</a:t>
            </a:r>
          </a:p>
          <a:p>
            <a:r>
              <a:rPr lang="es-MX" dirty="0"/>
              <a:t>[1] "Promedio </a:t>
            </a:r>
            <a:r>
              <a:rPr lang="es-MX" dirty="0" err="1"/>
              <a:t>Calificacion</a:t>
            </a:r>
            <a:r>
              <a:rPr lang="es-MX" dirty="0"/>
              <a:t> Lectura y redacción de F 7.69565217391304"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(paste("Desviación </a:t>
            </a:r>
            <a:r>
              <a:rPr lang="es-MX" dirty="0" err="1"/>
              <a:t>estandar</a:t>
            </a:r>
            <a:r>
              <a:rPr lang="es-MX" dirty="0"/>
              <a:t> Lectura y redacción de F",</a:t>
            </a:r>
            <a:r>
              <a:rPr lang="es-MX" dirty="0" err="1"/>
              <a:t>Desviacion_LF</a:t>
            </a:r>
            <a:r>
              <a:rPr lang="es-MX" dirty="0"/>
              <a:t>))</a:t>
            </a:r>
          </a:p>
          <a:p>
            <a:r>
              <a:rPr lang="es-MX" dirty="0"/>
              <a:t>[1] "Desviación </a:t>
            </a:r>
            <a:r>
              <a:rPr lang="es-MX" dirty="0" err="1"/>
              <a:t>estandar</a:t>
            </a:r>
            <a:r>
              <a:rPr lang="es-MX" dirty="0"/>
              <a:t> Lectura y redacción de F 1.98711262911555"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(paste("Mediana de Lectura y redacción de F",</a:t>
            </a:r>
            <a:r>
              <a:rPr lang="es-MX" dirty="0" err="1"/>
              <a:t>Mediana_LF</a:t>
            </a:r>
            <a:r>
              <a:rPr lang="es-MX" dirty="0"/>
              <a:t>))</a:t>
            </a:r>
          </a:p>
          <a:p>
            <a:r>
              <a:rPr lang="es-MX" dirty="0"/>
              <a:t>[1] "Mediana de Lectura y redacción de F 9"</a:t>
            </a:r>
          </a:p>
        </p:txBody>
      </p:sp>
    </p:spTree>
    <p:extLst>
      <p:ext uri="{BB962C8B-B14F-4D97-AF65-F5344CB8AC3E}">
        <p14:creationId xmlns:p14="http://schemas.microsoft.com/office/powerpoint/2010/main" val="286539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5532-4F89-FE5C-C017-A59541F0A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34C0877-E2C5-0F16-AE25-5D322FD2034F}"/>
              </a:ext>
            </a:extLst>
          </p:cNvPr>
          <p:cNvSpPr txBox="1"/>
          <p:nvPr/>
        </p:nvSpPr>
        <p:spPr>
          <a:xfrm>
            <a:off x="342900" y="438140"/>
            <a:ext cx="8445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1] "Cuartiles Matemáticas I"</a:t>
            </a:r>
          </a:p>
          <a:p>
            <a:r>
              <a:rPr lang="es-MX" dirty="0"/>
              <a:t>&gt; </a:t>
            </a:r>
            <a:r>
              <a:rPr lang="es-MX" dirty="0" err="1"/>
              <a:t>quantile</a:t>
            </a:r>
            <a:r>
              <a:rPr lang="es-MX" dirty="0"/>
              <a:t>(x=Mate_1$Calif_Final,probs = c(0.25, 0.50, 0.75), </a:t>
            </a:r>
            <a:r>
              <a:rPr lang="es-MX" dirty="0" err="1"/>
              <a:t>type</a:t>
            </a:r>
            <a:r>
              <a:rPr lang="es-MX" dirty="0"/>
              <a:t> = 0)</a:t>
            </a:r>
          </a:p>
          <a:p>
            <a:r>
              <a:rPr lang="es-MX" dirty="0"/>
              <a:t>25% 50% 75% </a:t>
            </a:r>
          </a:p>
          <a:p>
            <a:r>
              <a:rPr lang="es-MX" dirty="0"/>
              <a:t>  5   8   9 </a:t>
            </a:r>
          </a:p>
          <a:p>
            <a:r>
              <a:rPr lang="es-MX" dirty="0"/>
              <a:t>&gt; #obtenemos cuartiles de Lectura y redacción</a:t>
            </a:r>
          </a:p>
          <a:p>
            <a:r>
              <a:rPr lang="es-MX" dirty="0"/>
              <a:t>&gt; </a:t>
            </a:r>
            <a:r>
              <a:rPr lang="es-MX" dirty="0" err="1"/>
              <a:t>print</a:t>
            </a:r>
            <a:r>
              <a:rPr lang="es-MX" dirty="0"/>
              <a:t>("Cuartiles Lectura y redacción")</a:t>
            </a:r>
          </a:p>
          <a:p>
            <a:r>
              <a:rPr lang="es-MX" dirty="0"/>
              <a:t>[1] "Cuartiles Lectura y redacción"</a:t>
            </a:r>
          </a:p>
          <a:p>
            <a:r>
              <a:rPr lang="es-MX" dirty="0"/>
              <a:t>&gt; </a:t>
            </a:r>
            <a:r>
              <a:rPr lang="es-MX" dirty="0" err="1"/>
              <a:t>quantile</a:t>
            </a:r>
            <a:r>
              <a:rPr lang="es-MX" dirty="0"/>
              <a:t>(x=</a:t>
            </a:r>
            <a:r>
              <a:rPr lang="es-MX" dirty="0" err="1"/>
              <a:t>Lec$Calif_Final,probs</a:t>
            </a:r>
            <a:r>
              <a:rPr lang="es-MX" dirty="0"/>
              <a:t> = c(0.25, 0.50, 0.75), </a:t>
            </a:r>
            <a:r>
              <a:rPr lang="es-MX" dirty="0" err="1"/>
              <a:t>type</a:t>
            </a:r>
            <a:r>
              <a:rPr lang="es-MX" dirty="0"/>
              <a:t> = 0)</a:t>
            </a:r>
          </a:p>
          <a:p>
            <a:r>
              <a:rPr lang="es-MX" dirty="0"/>
              <a:t>25% 50% 75% </a:t>
            </a:r>
          </a:p>
          <a:p>
            <a:r>
              <a:rPr lang="es-MX" dirty="0"/>
              <a:t>  5   8   9 </a:t>
            </a:r>
          </a:p>
        </p:txBody>
      </p:sp>
    </p:spTree>
    <p:extLst>
      <p:ext uri="{BB962C8B-B14F-4D97-AF65-F5344CB8AC3E}">
        <p14:creationId xmlns:p14="http://schemas.microsoft.com/office/powerpoint/2010/main" val="226992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F0046-8369-0F8D-523B-B2F4EDF91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CE8672-F2F9-8127-853A-EEEB82AE9FAB}"/>
              </a:ext>
            </a:extLst>
          </p:cNvPr>
          <p:cNvSpPr txBox="1"/>
          <p:nvPr/>
        </p:nvSpPr>
        <p:spPr>
          <a:xfrm>
            <a:off x="1041400" y="7841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Shapiro-Wilk normality test</a:t>
            </a:r>
          </a:p>
          <a:p>
            <a:endParaRPr lang="en-US" dirty="0"/>
          </a:p>
          <a:p>
            <a:r>
              <a:rPr lang="en-US" dirty="0"/>
              <a:t>data:  Mate_1$Calif_Final</a:t>
            </a:r>
          </a:p>
          <a:p>
            <a:r>
              <a:rPr lang="en-US" dirty="0"/>
              <a:t>W = 0.84567, p-value = 1.942e-06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BD67BE-9457-28BB-BC10-F7FEFC56A602}"/>
              </a:ext>
            </a:extLst>
          </p:cNvPr>
          <p:cNvSpPr txBox="1"/>
          <p:nvPr/>
        </p:nvSpPr>
        <p:spPr>
          <a:xfrm>
            <a:off x="749300" y="2104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Shapiro-Wilk normality test</a:t>
            </a:r>
          </a:p>
          <a:p>
            <a:endParaRPr lang="en-US" dirty="0"/>
          </a:p>
          <a:p>
            <a:r>
              <a:rPr lang="en-US" dirty="0"/>
              <a:t>data:  </a:t>
            </a:r>
            <a:r>
              <a:rPr lang="en-US" dirty="0" err="1"/>
              <a:t>Lec$Calif_Final</a:t>
            </a:r>
            <a:endParaRPr lang="en-US" dirty="0"/>
          </a:p>
          <a:p>
            <a:r>
              <a:rPr lang="en-US" dirty="0"/>
              <a:t>W = 0.83208, p-value = 1.549e-06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C0DB2D-F703-0229-3B24-7643D2E81D52}"/>
              </a:ext>
            </a:extLst>
          </p:cNvPr>
          <p:cNvSpPr txBox="1"/>
          <p:nvPr/>
        </p:nvSpPr>
        <p:spPr>
          <a:xfrm>
            <a:off x="6591300" y="7841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Shapiro-Wilk normality test</a:t>
            </a:r>
          </a:p>
          <a:p>
            <a:endParaRPr lang="en-US" dirty="0"/>
          </a:p>
          <a:p>
            <a:r>
              <a:rPr lang="en-US" dirty="0"/>
              <a:t>data:  </a:t>
            </a:r>
            <a:r>
              <a:rPr lang="en-US" dirty="0" err="1"/>
              <a:t>Mate_m$Calif_Final</a:t>
            </a:r>
            <a:endParaRPr lang="en-US" dirty="0"/>
          </a:p>
          <a:p>
            <a:r>
              <a:rPr lang="en-US" dirty="0"/>
              <a:t>W = 0.86453, p-value = 0.0003503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60727F-F320-DA99-28C4-FEF0D2589FDD}"/>
              </a:ext>
            </a:extLst>
          </p:cNvPr>
          <p:cNvSpPr txBox="1"/>
          <p:nvPr/>
        </p:nvSpPr>
        <p:spPr>
          <a:xfrm>
            <a:off x="5953125" y="2104936"/>
            <a:ext cx="6343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Shapiro-Wilk normality test</a:t>
            </a:r>
          </a:p>
          <a:p>
            <a:endParaRPr lang="en-US" dirty="0"/>
          </a:p>
          <a:p>
            <a:r>
              <a:rPr lang="en-US" dirty="0"/>
              <a:t>data:  </a:t>
            </a:r>
            <a:r>
              <a:rPr lang="en-US" dirty="0" err="1"/>
              <a:t>Lec_m$Calif_Final</a:t>
            </a:r>
            <a:endParaRPr lang="en-US" dirty="0"/>
          </a:p>
          <a:p>
            <a:r>
              <a:rPr lang="en-US" dirty="0"/>
              <a:t>W = 0.84319, p-value = 0.0001978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BD172F-46B0-4CD1-56C1-4DA40C48F447}"/>
              </a:ext>
            </a:extLst>
          </p:cNvPr>
          <p:cNvSpPr txBox="1"/>
          <p:nvPr/>
        </p:nvSpPr>
        <p:spPr>
          <a:xfrm>
            <a:off x="3184525" y="3425736"/>
            <a:ext cx="6343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Shapiro-Wilk normality test</a:t>
            </a:r>
          </a:p>
          <a:p>
            <a:endParaRPr lang="en-US" dirty="0"/>
          </a:p>
          <a:p>
            <a:r>
              <a:rPr lang="en-US" dirty="0"/>
              <a:t>data:  </a:t>
            </a:r>
            <a:r>
              <a:rPr lang="en-US" dirty="0" err="1"/>
              <a:t>Mate_f$Calif_Final</a:t>
            </a:r>
            <a:endParaRPr lang="en-US" dirty="0"/>
          </a:p>
          <a:p>
            <a:r>
              <a:rPr lang="en-US" dirty="0"/>
              <a:t>W = 0.80555, p-value = 0.0003635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EBC2E4-B671-1E6E-3AF6-40E6F2FDD035}"/>
              </a:ext>
            </a:extLst>
          </p:cNvPr>
          <p:cNvSpPr txBox="1"/>
          <p:nvPr/>
        </p:nvSpPr>
        <p:spPr>
          <a:xfrm>
            <a:off x="3419475" y="4746536"/>
            <a:ext cx="6343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Shapiro-Wilk normality test</a:t>
            </a:r>
          </a:p>
          <a:p>
            <a:endParaRPr lang="en-US" dirty="0"/>
          </a:p>
          <a:p>
            <a:r>
              <a:rPr lang="en-US" dirty="0"/>
              <a:t>data:  </a:t>
            </a:r>
            <a:r>
              <a:rPr lang="en-US" dirty="0" err="1"/>
              <a:t>Lec_f$Calif_Final</a:t>
            </a:r>
            <a:endParaRPr lang="en-US" dirty="0"/>
          </a:p>
          <a:p>
            <a:r>
              <a:rPr lang="en-US" dirty="0"/>
              <a:t>W = 0.80567, p-value = 0.0004729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494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E2F01-B159-EA42-9699-31ABE64C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610B4A-5FEE-C865-12FE-CB718C25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33" y="0"/>
            <a:ext cx="8773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66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C435A-7F86-60C2-4291-2D5353B92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823D66-CC26-6693-E1AE-61693EF89556}"/>
              </a:ext>
            </a:extLst>
          </p:cNvPr>
          <p:cNvSpPr txBox="1"/>
          <p:nvPr/>
        </p:nvSpPr>
        <p:spPr>
          <a:xfrm>
            <a:off x="2387600" y="14941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Sq Mean Sq F value </a:t>
            </a:r>
            <a:r>
              <a:rPr lang="en-US" dirty="0" err="1"/>
              <a:t>Pr</a:t>
            </a:r>
            <a:r>
              <a:rPr lang="en-US" dirty="0"/>
              <a:t>(&gt;F)</a:t>
            </a:r>
          </a:p>
          <a:p>
            <a:r>
              <a:rPr lang="en-US" dirty="0" err="1"/>
              <a:t>sexo</a:t>
            </a:r>
            <a:r>
              <a:rPr lang="en-US" dirty="0"/>
              <a:t>         1   2.88   2.880   0.913  0.343</a:t>
            </a:r>
          </a:p>
          <a:p>
            <a:r>
              <a:rPr lang="en-US" dirty="0"/>
              <a:t>Residuals   59 186.20   3.156 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F75352-49FB-F671-84D8-B628AF466105}"/>
              </a:ext>
            </a:extLst>
          </p:cNvPr>
          <p:cNvSpPr txBox="1"/>
          <p:nvPr/>
        </p:nvSpPr>
        <p:spPr>
          <a:xfrm>
            <a:off x="2413000" y="287087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Welch Two Sample t-test</a:t>
            </a:r>
          </a:p>
          <a:p>
            <a:endParaRPr lang="en-US" dirty="0"/>
          </a:p>
          <a:p>
            <a:r>
              <a:rPr lang="en-US" dirty="0"/>
              <a:t>data:  </a:t>
            </a:r>
            <a:r>
              <a:rPr lang="en-US" dirty="0" err="1"/>
              <a:t>Calif_Final</a:t>
            </a:r>
            <a:r>
              <a:rPr lang="en-US" dirty="0"/>
              <a:t> by </a:t>
            </a:r>
            <a:r>
              <a:rPr lang="en-US" dirty="0" err="1"/>
              <a:t>sexo</a:t>
            </a:r>
            <a:endParaRPr lang="en-US" dirty="0"/>
          </a:p>
          <a:p>
            <a:r>
              <a:rPr lang="en-US" dirty="0"/>
              <a:t>t = -0.92343, </a:t>
            </a:r>
            <a:r>
              <a:rPr lang="en-US" dirty="0" err="1"/>
              <a:t>df</a:t>
            </a:r>
            <a:r>
              <a:rPr lang="en-US" dirty="0"/>
              <a:t> = 43.661, p-value = 0.3609</a:t>
            </a:r>
          </a:p>
          <a:p>
            <a:r>
              <a:rPr lang="en-US" dirty="0"/>
              <a:t>alternative hypothesis: true difference in means between group F and group M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-1.4158462  0.5262065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mean in group F mean in group M </a:t>
            </a:r>
          </a:p>
          <a:p>
            <a:r>
              <a:rPr lang="en-US" dirty="0"/>
              <a:t>       7.041667        7.486486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767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13C4F-8A96-53F6-DD88-BF5FF73F0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CD1252A-1695-A78D-B610-D9245319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01"/>
            <a:ext cx="12192000" cy="51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2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B0568-D48A-52B8-3DCA-2826D3F88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F96A0B1-665C-8409-46D3-825C762B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01"/>
            <a:ext cx="12192000" cy="51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4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03DA-5D2A-C588-6AE4-CEB29F31C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9754349-F34B-77B3-2EBA-25113292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01"/>
            <a:ext cx="12192000" cy="51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4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FFDC-50E1-B1A0-E505-2D602DC1B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ABDA3F9-56A6-D3A0-7B26-CF968F3F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01"/>
            <a:ext cx="12192000" cy="51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4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B2C16-951E-34EC-F363-1BCAD017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1E3CA14-41BA-275E-D0B5-8583C016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01"/>
            <a:ext cx="12192000" cy="51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1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C2361-6A75-1778-CCDF-7612E8052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5962D62-38E1-FE70-A5C7-CE30E25E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01"/>
            <a:ext cx="12192000" cy="51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7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EEB5-B1D6-C1C1-F162-95C633E62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7F91B9-6386-F197-1A14-830E0E126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01"/>
            <a:ext cx="12192000" cy="51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90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1139</Words>
  <Application>Microsoft Office PowerPoint</Application>
  <PresentationFormat>Panorámica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Alberto Ortiz Chavez- Alumno</dc:creator>
  <cp:lastModifiedBy>Mario Alberto Ortiz Chavez- Alumno</cp:lastModifiedBy>
  <cp:revision>1</cp:revision>
  <dcterms:created xsi:type="dcterms:W3CDTF">2024-02-17T18:32:05Z</dcterms:created>
  <dcterms:modified xsi:type="dcterms:W3CDTF">2024-02-17T19:01:15Z</dcterms:modified>
</cp:coreProperties>
</file>