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26"/>
  </p:notesMasterIdLst>
  <p:sldIdLst>
    <p:sldId id="256" r:id="rId2"/>
    <p:sldId id="273" r:id="rId3"/>
    <p:sldId id="257" r:id="rId4"/>
    <p:sldId id="284" r:id="rId5"/>
    <p:sldId id="274" r:id="rId6"/>
    <p:sldId id="275" r:id="rId7"/>
    <p:sldId id="276" r:id="rId8"/>
    <p:sldId id="278" r:id="rId9"/>
    <p:sldId id="277" r:id="rId10"/>
    <p:sldId id="258" r:id="rId11"/>
    <p:sldId id="260" r:id="rId12"/>
    <p:sldId id="261" r:id="rId13"/>
    <p:sldId id="263" r:id="rId14"/>
    <p:sldId id="262" r:id="rId15"/>
    <p:sldId id="279" r:id="rId16"/>
    <p:sldId id="282" r:id="rId17"/>
    <p:sldId id="265" r:id="rId18"/>
    <p:sldId id="280" r:id="rId19"/>
    <p:sldId id="281" r:id="rId20"/>
    <p:sldId id="283" r:id="rId21"/>
    <p:sldId id="266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66" autoAdjust="0"/>
  </p:normalViewPr>
  <p:slideViewPr>
    <p:cSldViewPr>
      <p:cViewPr varScale="1">
        <p:scale>
          <a:sx n="66" d="100"/>
          <a:sy n="66" d="100"/>
        </p:scale>
        <p:origin x="19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ru-RU" noProof="0"/>
              <a:t>Для правки формата примечаний щелкните мышью</a:t>
            </a:r>
            <a:endParaRPr noProof="0"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ru-RU"/>
              <a:t>&lt;заголовок&gt;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wrap="none"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ru-RU"/>
              <a:t>&lt;дата/время&gt;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wrap="none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ru-RU"/>
              <a:t>&lt;нижний колонтитул&gt;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wrap="none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9EE11F-58B4-4103-8254-7F938068C588}" type="slidenum">
              <a:rPr lang="ru-RU"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FC517E-1AB0-48F3-8086-2C829871C4D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B3355-AD6C-423A-A6F1-39DDFF099226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37A01D-CCFA-4735-B6E8-D2F8D5049BC2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C6D238-50EC-47D6-B80D-388CFCFE055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5C06BD-A31F-46C2-A896-038AEAD6BC3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5C06BD-A31F-46C2-A896-038AEAD6BC3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831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778F1F-4D8E-4020-A59E-856852E9DD9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5714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778F1F-4D8E-4020-A59E-856852E9DD9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4819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147C09-3178-4346-B8D0-969EB66389E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1151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4819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147C09-3178-4346-B8D0-969EB66389E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43011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D186D3-CB3C-4F9B-BBEC-65C0922C973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45059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6763D4-0C49-4435-AAE9-CEC7B36582E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Спасибо за внимание</a:t>
            </a:r>
          </a:p>
        </p:txBody>
      </p:sp>
      <p:sp>
        <p:nvSpPr>
          <p:cNvPr id="47107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F91CE6-CEAE-4FD0-BE30-659138B04A9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9EE11F-58B4-4103-8254-7F938068C58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4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234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8970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897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9513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6FD64D-28D0-403F-A571-9C33567C3A8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680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2F2A1-827B-4AE9-87BD-6A8EC5C9A93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544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53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905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556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094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354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8527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71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8288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87119E-37E4-4496-B450-CF7BB1E5DB67}" type="datetimeFigureOut">
              <a:rPr lang="ru-RU" smtClean="0"/>
              <a:pPr/>
              <a:t>08.06.2022</a:t>
            </a:fld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E223A2-A71A-4CAD-AC55-EF18A772C1F1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7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Shape 1"/>
          <p:cNvSpPr txBox="1">
            <a:spLocks noChangeArrowheads="1"/>
          </p:cNvSpPr>
          <p:nvPr/>
        </p:nvSpPr>
        <p:spPr bwMode="auto">
          <a:xfrm>
            <a:off x="1043608" y="1412776"/>
            <a:ext cx="7272337" cy="235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ru-RU" sz="4400" b="1" dirty="0" smtClean="0">
                <a:solidFill>
                  <a:srgbClr val="000000"/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Социальная сеть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“I Feel Your Sad”</a:t>
            </a:r>
            <a:endParaRPr lang="ru-RU" sz="1600" b="1" dirty="0"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15362" name="CustomShape 2"/>
          <p:cNvSpPr>
            <a:spLocks noChangeArrowheads="1"/>
          </p:cNvSpPr>
          <p:nvPr/>
        </p:nvSpPr>
        <p:spPr bwMode="auto">
          <a:xfrm>
            <a:off x="179388" y="336550"/>
            <a:ext cx="424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292080" y="4442867"/>
            <a:ext cx="371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</a:t>
            </a:r>
            <a:r>
              <a:rPr lang="ru-RU" dirty="0" err="1" smtClean="0"/>
              <a:t>туденты</a:t>
            </a:r>
            <a:r>
              <a:rPr lang="ru-RU" dirty="0" smtClean="0"/>
              <a:t>:     </a:t>
            </a:r>
            <a:r>
              <a:rPr lang="ru-RU" dirty="0" err="1" smtClean="0"/>
              <a:t>Апарин</a:t>
            </a:r>
            <a:r>
              <a:rPr lang="ru-RU" dirty="0" smtClean="0"/>
              <a:t> И.Г.</a:t>
            </a:r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                  Евсеева А.А.</a:t>
            </a:r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                  Афанасьев М.Ю.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Руководитель: Тарасов В.С.</a:t>
            </a:r>
          </a:p>
        </p:txBody>
      </p:sp>
      <p:pic>
        <p:nvPicPr>
          <p:cNvPr id="1026" name="Picture 2" descr="https://i.pinimg.com/236x/b9/6d/ae/b96daeab0db6d4a0377311b6a8742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616608"/>
            <a:ext cx="1437941" cy="14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ytimg.com/vi/atBcxr_PBUw/maxresdefaul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7749" b="18814"/>
          <a:stretch/>
        </p:blipFill>
        <p:spPr bwMode="auto">
          <a:xfrm rot="1777143">
            <a:off x="8006573" y="1313152"/>
            <a:ext cx="618743" cy="6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1.userapi.com/s/v1/if2/WhjGjVuqLjSZk3j1oeXEETisFxiT62X5oKC0gH_wzq2siHEl1XfZjh1ynj7O8JXUlQZyTAqXaEYDGgYiazw7rSny.jpg?size=2160x2160&amp;quality=96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5133">
            <a:off x="7050164" y="842629"/>
            <a:ext cx="716435" cy="7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Shape 1"/>
          <p:cNvSpPr txBox="1">
            <a:spLocks noChangeArrowheads="1"/>
          </p:cNvSpPr>
          <p:nvPr/>
        </p:nvSpPr>
        <p:spPr bwMode="auto">
          <a:xfrm>
            <a:off x="404522" y="1889125"/>
            <a:ext cx="86391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Поддержка регистрации и авторизации пользователей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и редактирование личных профилей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Публикация постов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Отправка и принятие заявки на создание чата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Встроенный мессенджер с чатами для двух пользователей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 пользователей по критериям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TextShape 2"/>
          <p:cNvSpPr txBox="1">
            <a:spLocks noChangeArrowheads="1"/>
          </p:cNvSpPr>
          <p:nvPr/>
        </p:nvSpPr>
        <p:spPr bwMode="auto">
          <a:xfrm>
            <a:off x="395287" y="363193"/>
            <a:ext cx="8350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Требования к программному продукту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C11B261-2444-4D04-B680-C0D5B20E108D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Shape 1"/>
          <p:cNvSpPr txBox="1">
            <a:spLocks noChangeArrowheads="1"/>
          </p:cNvSpPr>
          <p:nvPr/>
        </p:nvSpPr>
        <p:spPr bwMode="auto">
          <a:xfrm>
            <a:off x="467544" y="620688"/>
            <a:ext cx="79914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>
                <a:solidFill>
                  <a:srgbClr val="000000"/>
                </a:solidFill>
              </a:rPr>
              <a:t>Средства реализации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554" name="CustomShape 2"/>
          <p:cNvSpPr>
            <a:spLocks noChangeArrowheads="1"/>
          </p:cNvSpPr>
          <p:nvPr/>
        </p:nvSpPr>
        <p:spPr bwMode="auto">
          <a:xfrm>
            <a:off x="1054100" y="1904380"/>
            <a:ext cx="76327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зык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технологии: веб-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разработки: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контроля версий: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УБД 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A872919-D034-416B-A6AE-8BCE0FEF86B9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Shape 1"/>
          <p:cNvSpPr txBox="1">
            <a:spLocks noChangeArrowheads="1"/>
          </p:cNvSpPr>
          <p:nvPr/>
        </p:nvSpPr>
        <p:spPr bwMode="auto">
          <a:xfrm>
            <a:off x="467544" y="620688"/>
            <a:ext cx="79914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600" dirty="0">
                <a:solidFill>
                  <a:srgbClr val="0D0D0D"/>
                </a:solidFill>
              </a:rPr>
              <a:t>Архитектура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F486C6B-CF5F-4ED9-B0F6-F264F0D9034B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098" name="Picture 2" descr="http://xn--80aaghdqfmgbznzk1h1c8b.xn--p1ai/lec/mdk0202/0/img/clinet-appsrvr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5920259" cy="37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Shape 1"/>
          <p:cNvSpPr txBox="1">
            <a:spLocks noChangeArrowheads="1"/>
          </p:cNvSpPr>
          <p:nvPr/>
        </p:nvSpPr>
        <p:spPr bwMode="auto">
          <a:xfrm>
            <a:off x="693738" y="353933"/>
            <a:ext cx="79930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600" dirty="0">
                <a:solidFill>
                  <a:srgbClr val="0D0D0D"/>
                </a:solidFill>
              </a:rPr>
              <a:t>Логическая схема базы данных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F77BA2B-5D55-4AA6-814A-748C9D54D5AB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323975"/>
            <a:ext cx="8582025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Shape 1"/>
          <p:cNvSpPr txBox="1">
            <a:spLocks noChangeArrowheads="1"/>
          </p:cNvSpPr>
          <p:nvPr/>
        </p:nvSpPr>
        <p:spPr bwMode="auto">
          <a:xfrm>
            <a:off x="611560" y="188640"/>
            <a:ext cx="7991475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200" dirty="0">
                <a:solidFill>
                  <a:srgbClr val="0D0D0D"/>
                </a:solidFill>
              </a:rPr>
              <a:t>Диаграмма вариантов использования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AA47114-EF5D-4508-AF32-7E030796A504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" name="Рисунок 4" descr="C:\Users\Анастасия\Desktop\ТП\UseCaseS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56" y="1074791"/>
            <a:ext cx="7605081" cy="520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Shape 1"/>
          <p:cNvSpPr txBox="1">
            <a:spLocks noChangeArrowheads="1"/>
          </p:cNvSpPr>
          <p:nvPr/>
        </p:nvSpPr>
        <p:spPr bwMode="auto">
          <a:xfrm>
            <a:off x="691320" y="0"/>
            <a:ext cx="7991475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200" dirty="0">
                <a:solidFill>
                  <a:srgbClr val="0D0D0D"/>
                </a:solidFill>
              </a:rPr>
              <a:t>Диаграмма </a:t>
            </a:r>
            <a:r>
              <a:rPr lang="ru-RU" sz="3200" dirty="0" smtClean="0">
                <a:solidFill>
                  <a:srgbClr val="0D0D0D"/>
                </a:solidFill>
              </a:rPr>
              <a:t>состояний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AA47114-EF5D-4508-AF32-7E030796A504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Рисунок 5" descr="C:\Users\Анастасия\Desktop\statechart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r="53298"/>
          <a:stretch/>
        </p:blipFill>
        <p:spPr bwMode="auto">
          <a:xfrm>
            <a:off x="827584" y="620688"/>
            <a:ext cx="7346950" cy="5519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88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Shape 1"/>
          <p:cNvSpPr txBox="1">
            <a:spLocks noChangeArrowheads="1"/>
          </p:cNvSpPr>
          <p:nvPr/>
        </p:nvSpPr>
        <p:spPr bwMode="auto">
          <a:xfrm>
            <a:off x="511848" y="473430"/>
            <a:ext cx="79930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Регистрация и авторизация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1746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 dirty="0">
                <a:solidFill>
                  <a:srgbClr val="0D0D0D"/>
                </a:solidFill>
              </a:rPr>
              <a:t>Интерфейс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92C98E-C0FA-4685-BA90-BABFC121CEF7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1412343"/>
            <a:ext cx="8036950" cy="239862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5" y="3748548"/>
            <a:ext cx="8036950" cy="18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5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Shape 1"/>
          <p:cNvSpPr txBox="1">
            <a:spLocks noChangeArrowheads="1"/>
          </p:cNvSpPr>
          <p:nvPr/>
        </p:nvSpPr>
        <p:spPr bwMode="auto">
          <a:xfrm>
            <a:off x="511848" y="473430"/>
            <a:ext cx="79930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Профиль нового пользователя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1746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 dirty="0">
                <a:solidFill>
                  <a:srgbClr val="0D0D0D"/>
                </a:solidFill>
              </a:rPr>
              <a:t>Интерфейс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92C98E-C0FA-4685-BA90-BABFC121CEF7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1312617"/>
            <a:ext cx="7597512" cy="299921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63903" y="4466367"/>
            <a:ext cx="7561193" cy="179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719991"/>
            <a:ext cx="7151770" cy="1539326"/>
          </a:xfrm>
          <a:prstGeom prst="rect">
            <a:avLst/>
          </a:prstGeom>
        </p:spPr>
      </p:pic>
      <p:sp>
        <p:nvSpPr>
          <p:cNvPr id="3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 dirty="0">
                <a:solidFill>
                  <a:srgbClr val="0D0D0D"/>
                </a:solidFill>
              </a:rPr>
              <a:t>Интерфейс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TextShape 1"/>
          <p:cNvSpPr txBox="1">
            <a:spLocks noChangeArrowheads="1"/>
          </p:cNvSpPr>
          <p:nvPr/>
        </p:nvSpPr>
        <p:spPr bwMode="auto">
          <a:xfrm>
            <a:off x="511848" y="473430"/>
            <a:ext cx="79930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Поиск собеседника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3711795"/>
            <a:ext cx="7056784" cy="13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 dirty="0">
                <a:solidFill>
                  <a:srgbClr val="0D0D0D"/>
                </a:solidFill>
              </a:rPr>
              <a:t>Интерфейс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TextShape 1"/>
          <p:cNvSpPr txBox="1">
            <a:spLocks noChangeArrowheads="1"/>
          </p:cNvSpPr>
          <p:nvPr/>
        </p:nvSpPr>
        <p:spPr bwMode="auto">
          <a:xfrm>
            <a:off x="511848" y="473430"/>
            <a:ext cx="79930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Просмотр профилей других пользователей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11403" b="13340"/>
          <a:stretch/>
        </p:blipFill>
        <p:spPr bwMode="auto">
          <a:xfrm>
            <a:off x="1043608" y="1627631"/>
            <a:ext cx="7461303" cy="31583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25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>
            <a:spLocks noChangeArrowheads="1"/>
          </p:cNvSpPr>
          <p:nvPr/>
        </p:nvSpPr>
        <p:spPr bwMode="auto">
          <a:xfrm>
            <a:off x="1241530" y="260648"/>
            <a:ext cx="6635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О команде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2660" y="1124744"/>
            <a:ext cx="759348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/>
              <a:t>Апарин</a:t>
            </a:r>
            <a:r>
              <a:rPr lang="ru-RU" b="1" dirty="0"/>
              <a:t> </a:t>
            </a:r>
            <a:r>
              <a:rPr lang="ru-RU" b="1" dirty="0" smtClean="0"/>
              <a:t>И.Г. </a:t>
            </a:r>
            <a:r>
              <a:rPr lang="ru-RU" dirty="0" smtClean="0"/>
              <a:t>– техническая реализация приложения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Развертывание приложения на сервере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Евсеева А.А. </a:t>
            </a:r>
            <a:r>
              <a:rPr lang="ru-RU" dirty="0" smtClean="0"/>
              <a:t>– проектирование, документация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Написание документации (техническое задание, курсовой проект)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Проектирование диаграмм, схемы БД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Афанасьев М.Ю. </a:t>
            </a:r>
            <a:r>
              <a:rPr lang="ru-RU" dirty="0"/>
              <a:t>– техническая реализация приложения</a:t>
            </a:r>
            <a:endParaRPr lang="ru-RU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Swagger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Shape 1"/>
          <p:cNvSpPr txBox="1">
            <a:spLocks noChangeArrowheads="1"/>
          </p:cNvSpPr>
          <p:nvPr/>
        </p:nvSpPr>
        <p:spPr bwMode="auto">
          <a:xfrm>
            <a:off x="536144" y="688733"/>
            <a:ext cx="79914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Просмотр заявок на создание чата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3794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>
                <a:solidFill>
                  <a:srgbClr val="0D0D0D"/>
                </a:solidFill>
              </a:rPr>
              <a:t>Интерфейс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88A2613-E2CF-46E7-8B24-A4DA6DBEFEA2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7938765" cy="14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Shape 1"/>
          <p:cNvSpPr txBox="1">
            <a:spLocks noChangeArrowheads="1"/>
          </p:cNvSpPr>
          <p:nvPr/>
        </p:nvSpPr>
        <p:spPr bwMode="auto">
          <a:xfrm>
            <a:off x="536144" y="688733"/>
            <a:ext cx="79914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2000" dirty="0" smtClean="0">
                <a:solidFill>
                  <a:srgbClr val="0D0D0D"/>
                </a:solidFill>
              </a:rPr>
              <a:t>Мессенджер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3794" name="CustomShape 2"/>
          <p:cNvSpPr>
            <a:spLocks noChangeArrowheads="1"/>
          </p:cNvSpPr>
          <p:nvPr/>
        </p:nvSpPr>
        <p:spPr bwMode="auto">
          <a:xfrm>
            <a:off x="547688" y="26988"/>
            <a:ext cx="79930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>
                <a:solidFill>
                  <a:srgbClr val="0D0D0D"/>
                </a:solidFill>
              </a:rPr>
              <a:t>Интерфейс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88A2613-E2CF-46E7-8B24-A4DA6DBEFEA2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692533"/>
            <a:ext cx="6917479" cy="148406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2924944"/>
            <a:ext cx="6917479" cy="2442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Shape 1"/>
          <p:cNvSpPr txBox="1">
            <a:spLocks noChangeArrowheads="1"/>
          </p:cNvSpPr>
          <p:nvPr/>
        </p:nvSpPr>
        <p:spPr bwMode="auto">
          <a:xfrm>
            <a:off x="395288" y="31750"/>
            <a:ext cx="79930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600" dirty="0" smtClean="0">
                <a:solidFill>
                  <a:srgbClr val="0D0D0D"/>
                </a:solidFill>
              </a:rPr>
              <a:t>Тестирование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8280" y="1196752"/>
            <a:ext cx="7921625" cy="496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Функциональное тестирование:</a:t>
            </a:r>
            <a:endParaRPr lang="ru-RU" sz="3200" dirty="0"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D340B6E-ABEB-4EB2-9198-5B8218F924AF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280" y="1844824"/>
            <a:ext cx="792162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Проверены все варианты </a:t>
            </a:r>
            <a:r>
              <a:rPr lang="ru-RU" sz="2000" dirty="0"/>
              <a:t>использования системы </a:t>
            </a:r>
            <a:r>
              <a:rPr lang="ru-RU" sz="2000" dirty="0" smtClean="0"/>
              <a:t>на </a:t>
            </a:r>
            <a:r>
              <a:rPr lang="ru-RU" sz="2000" dirty="0"/>
              <a:t>корректность решения поставленных </a:t>
            </a:r>
            <a:r>
              <a:rPr lang="ru-RU" sz="2000" dirty="0" smtClean="0"/>
              <a:t>задач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Установлено </a:t>
            </a:r>
            <a:r>
              <a:rPr lang="ru-RU" sz="2000" dirty="0"/>
              <a:t>соответствие разработанного программного </a:t>
            </a:r>
            <a:r>
              <a:rPr lang="ru-RU" sz="2000" dirty="0" smtClean="0"/>
              <a:t>обеспечения </a:t>
            </a:r>
            <a:r>
              <a:rPr lang="ru-RU" sz="2000" dirty="0" err="1" smtClean="0"/>
              <a:t>предьявленым</a:t>
            </a:r>
            <a:r>
              <a:rPr lang="ru-RU" sz="2000" dirty="0"/>
              <a:t> функциональным требованиям</a:t>
            </a:r>
            <a:endParaRPr lang="ru-RU" sz="32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Shape 1"/>
          <p:cNvSpPr txBox="1">
            <a:spLocks noChangeArrowheads="1"/>
          </p:cNvSpPr>
          <p:nvPr/>
        </p:nvSpPr>
        <p:spPr bwMode="auto">
          <a:xfrm>
            <a:off x="468313" y="188913"/>
            <a:ext cx="7991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3600" dirty="0">
                <a:solidFill>
                  <a:srgbClr val="0D0D0D"/>
                </a:solidFill>
              </a:rPr>
              <a:t>Заключение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44034" name="CustomShape 2"/>
          <p:cNvSpPr>
            <a:spLocks noChangeArrowheads="1"/>
          </p:cNvSpPr>
          <p:nvPr/>
        </p:nvSpPr>
        <p:spPr bwMode="auto">
          <a:xfrm>
            <a:off x="431800" y="1268413"/>
            <a:ext cx="83169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000" dirty="0"/>
              <a:t>В результате работы над проектом была создано веб-приложение, решающее следующие задачи: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убликация </a:t>
            </a:r>
            <a:r>
              <a:rPr lang="ru-RU" sz="2000" dirty="0"/>
              <a:t>постов в </a:t>
            </a:r>
            <a:r>
              <a:rPr lang="ru-RU" sz="2000" dirty="0" smtClean="0"/>
              <a:t>профиле</a:t>
            </a:r>
            <a:endParaRPr lang="ru-RU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оиск </a:t>
            </a:r>
            <a:r>
              <a:rPr lang="ru-RU" sz="2000" dirty="0"/>
              <a:t>пользователей по заданным </a:t>
            </a:r>
            <a:r>
              <a:rPr lang="ru-RU" sz="2000" dirty="0" smtClean="0"/>
              <a:t>критериям</a:t>
            </a:r>
            <a:endParaRPr lang="ru-RU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</a:t>
            </a:r>
            <a:r>
              <a:rPr lang="ru-RU" sz="2000" dirty="0" smtClean="0"/>
              <a:t>оздание </a:t>
            </a:r>
            <a:r>
              <a:rPr lang="ru-RU" sz="2000" dirty="0"/>
              <a:t>заявок на создание </a:t>
            </a:r>
            <a:r>
              <a:rPr lang="ru-RU" sz="2000" dirty="0" smtClean="0"/>
              <a:t>чата</a:t>
            </a:r>
            <a:endParaRPr lang="ru-RU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бмен </a:t>
            </a:r>
            <a:r>
              <a:rPr lang="ru-RU" sz="2000" dirty="0"/>
              <a:t>сообщениями в </a:t>
            </a:r>
            <a:r>
              <a:rPr lang="ru-RU" sz="2000" dirty="0" smtClean="0"/>
              <a:t>чате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Созданное приложение: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оддерживает </a:t>
            </a:r>
            <a:r>
              <a:rPr lang="ru-RU" sz="2000" dirty="0"/>
              <a:t>авторизацию </a:t>
            </a:r>
            <a:r>
              <a:rPr lang="ru-RU" sz="2000" dirty="0" smtClean="0"/>
              <a:t>пользователей</a:t>
            </a:r>
            <a:endParaRPr lang="ru-RU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</a:t>
            </a:r>
            <a:r>
              <a:rPr lang="ru-RU" sz="2000" dirty="0" smtClean="0"/>
              <a:t>меет </a:t>
            </a:r>
            <a:r>
              <a:rPr lang="ru-RU" sz="2000" dirty="0"/>
              <a:t>простой и удобный  </a:t>
            </a:r>
            <a:r>
              <a:rPr lang="ru-RU" sz="2000" dirty="0" smtClean="0"/>
              <a:t>интерфейс</a:t>
            </a:r>
            <a:endParaRPr lang="ru-RU" sz="20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ыполняет </a:t>
            </a:r>
            <a:r>
              <a:rPr lang="ru-RU" sz="2000" dirty="0"/>
              <a:t>предъявленные функциональные </a:t>
            </a:r>
            <a:r>
              <a:rPr lang="ru-RU" sz="2000" dirty="0" smtClean="0"/>
              <a:t>требования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0F02422-B775-4EE7-B1BB-852F446EBBCA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Shape 1"/>
          <p:cNvSpPr txBox="1">
            <a:spLocks noChangeArrowheads="1"/>
          </p:cNvSpPr>
          <p:nvPr/>
        </p:nvSpPr>
        <p:spPr bwMode="auto">
          <a:xfrm>
            <a:off x="395288" y="2492375"/>
            <a:ext cx="79930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ts val="2050"/>
              </a:lnSpc>
            </a:pPr>
            <a:r>
              <a:rPr lang="ru-RU" sz="4000">
                <a:solidFill>
                  <a:srgbClr val="0D0D0D"/>
                </a:solidFill>
              </a:rPr>
              <a:t>Спасибо за внимание!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FF81F4-427B-49EF-87B5-BE98B35CABE3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" name="Picture 2" descr="https://i.pinimg.com/236x/b9/6d/ae/b96daeab0db6d4a0377311b6a8742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59" y="4529727"/>
            <a:ext cx="1437941" cy="14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.ytimg.com/vi/atBcxr_PBUw/maxresdefaul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7749" b="18814"/>
          <a:stretch/>
        </p:blipFill>
        <p:spPr bwMode="auto">
          <a:xfrm rot="1777143">
            <a:off x="8235160" y="4226271"/>
            <a:ext cx="618743" cy="6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un9-1.userapi.com/s/v1/if2/WhjGjVuqLjSZk3j1oeXEETisFxiT62X5oKC0gH_wzq2siHEl1XfZjh1ynj7O8JXUlQZyTAqXaEYDGgYiazw7rSny.jpg?size=2160x2160&amp;quality=96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5133">
            <a:off x="7278751" y="3755748"/>
            <a:ext cx="716435" cy="7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899592" y="2636912"/>
            <a:ext cx="66357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>
                <a:solidFill>
                  <a:srgbClr val="000000"/>
                </a:solidFill>
              </a:rPr>
              <a:t>Анализ предметной области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islam.ru/sites/default/files/img/2017/obshestvo/minnye-polya-soc-setey-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12976"/>
            <a:ext cx="3254120" cy="2662955"/>
          </a:xfrm>
          <a:prstGeom prst="rect">
            <a:avLst/>
          </a:prstGeom>
        </p:spPr>
      </p:pic>
      <p:sp>
        <p:nvSpPr>
          <p:cNvPr id="5" name="TextShape 1"/>
          <p:cNvSpPr txBox="1">
            <a:spLocks noChangeArrowheads="1"/>
          </p:cNvSpPr>
          <p:nvPr/>
        </p:nvSpPr>
        <p:spPr bwMode="auto">
          <a:xfrm>
            <a:off x="467544" y="476672"/>
            <a:ext cx="727280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Социальная сеть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4948" y="1412776"/>
            <a:ext cx="8145524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Социальная </a:t>
            </a:r>
            <a:r>
              <a:rPr 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сеть (сокр. </a:t>
            </a:r>
            <a:r>
              <a:rPr lang="ru-RU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соцсеть</a:t>
            </a:r>
            <a:r>
              <a:rPr lang="ru-RU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 — онлайн-платформа, которая используется для общения, знакомств, создания социальных отношений между людьми, которые имеют схожие интересы или офлайн-связи, а также для развлечения (музыка, фильмы) и работы.</a:t>
            </a:r>
            <a:endParaRPr lang="ru-RU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467544" y="476672"/>
            <a:ext cx="727280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Общие черты социальных сетей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410" name="TextShape 2"/>
          <p:cNvSpPr txBox="1">
            <a:spLocks noChangeArrowheads="1"/>
          </p:cNvSpPr>
          <p:nvPr/>
        </p:nvSpPr>
        <p:spPr bwMode="auto">
          <a:xfrm>
            <a:off x="672859" y="1232516"/>
            <a:ext cx="84597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70000"/>
              </a:lnSpc>
            </a:pPr>
            <a:endParaRPr lang="ru-RU" dirty="0">
              <a:latin typeface="Calibri" pitchFamily="34" charset="0"/>
            </a:endParaRP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dirty="0" smtClean="0"/>
              <a:t> Л</a:t>
            </a:r>
            <a:r>
              <a:rPr lang="ru-RU" sz="2000" dirty="0" smtClean="0"/>
              <a:t>ичные профили пользователей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Размещение </a:t>
            </a:r>
            <a:r>
              <a:rPr lang="ru-RU" sz="2000" dirty="0">
                <a:solidFill>
                  <a:srgbClr val="000000"/>
                </a:solidFill>
              </a:rPr>
              <a:t>информации о </a:t>
            </a:r>
            <a:r>
              <a:rPr lang="ru-RU" sz="2000" dirty="0" smtClean="0">
                <a:solidFill>
                  <a:srgbClr val="000000"/>
                </a:solidFill>
              </a:rPr>
              <a:t>себе</a:t>
            </a:r>
            <a:endParaRPr lang="ru-RU" sz="20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Обмен </a:t>
            </a:r>
            <a:r>
              <a:rPr lang="ru-RU" sz="2000" dirty="0">
                <a:solidFill>
                  <a:srgbClr val="000000"/>
                </a:solidFill>
              </a:rPr>
              <a:t>информацией в сообщениях, публикациях и т.п</a:t>
            </a:r>
            <a:r>
              <a:rPr lang="ru-RU" sz="2000" dirty="0" smtClean="0">
                <a:solidFill>
                  <a:srgbClr val="000000"/>
                </a:solidFill>
              </a:rPr>
              <a:t>.</a:t>
            </a:r>
            <a:endParaRPr lang="ru-RU" sz="2000" dirty="0" smtClean="0"/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/>
              <a:t> Возможность </a:t>
            </a:r>
            <a:r>
              <a:rPr lang="ru-RU" sz="2000" dirty="0"/>
              <a:t>задавать и поддерживать список других пользователей, с </a:t>
            </a:r>
            <a:r>
              <a:rPr lang="ru-RU" sz="2000" dirty="0" smtClean="0"/>
              <a:t>которыми имеются отношения (друзья, родственники и т.п.)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Наличие </a:t>
            </a:r>
            <a:r>
              <a:rPr lang="ru-RU" sz="2000" dirty="0" err="1" smtClean="0">
                <a:solidFill>
                  <a:srgbClr val="000000"/>
                </a:solidFill>
              </a:rPr>
              <a:t>микроблога</a:t>
            </a:r>
            <a:r>
              <a:rPr lang="ru-RU" sz="2000" dirty="0" smtClean="0">
                <a:solidFill>
                  <a:srgbClr val="000000"/>
                </a:solidFill>
              </a:rPr>
              <a:t> (размещение постов)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Организация тематических сообществ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endParaRPr lang="ru-RU" sz="2400" dirty="0" smtClean="0">
              <a:solidFill>
                <a:srgbClr val="000000"/>
              </a:solidFill>
            </a:endParaRPr>
          </a:p>
          <a:p>
            <a:pPr>
              <a:lnSpc>
                <a:spcPct val="170000"/>
              </a:lnSpc>
              <a:buFont typeface="Arial" charset="0"/>
              <a:buChar char="•"/>
            </a:pPr>
            <a:endParaRPr lang="ru-RU" sz="2400" dirty="0" smtClean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353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899592" y="872947"/>
            <a:ext cx="763284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Задачи, выполняемые социальными сетями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410" name="TextShape 2"/>
          <p:cNvSpPr txBox="1">
            <a:spLocks noChangeArrowheads="1"/>
          </p:cNvSpPr>
          <p:nvPr/>
        </p:nvSpPr>
        <p:spPr bwMode="auto">
          <a:xfrm>
            <a:off x="666735" y="1530350"/>
            <a:ext cx="84597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70000"/>
              </a:lnSpc>
            </a:pPr>
            <a:endParaRPr lang="ru-RU" dirty="0">
              <a:latin typeface="Calibri" pitchFamily="34" charset="0"/>
            </a:endParaRP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dirty="0" smtClean="0"/>
              <a:t> </a:t>
            </a:r>
            <a:r>
              <a:rPr lang="ru-RU" sz="2000" dirty="0" smtClean="0"/>
              <a:t>Виртуальное общение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/>
              <a:t> Виртуальные знакомства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Получение доступной и актуальной </a:t>
            </a:r>
            <a:r>
              <a:rPr lang="ru-RU" sz="2000" dirty="0" smtClean="0">
                <a:solidFill>
                  <a:srgbClr val="000000"/>
                </a:solidFill>
              </a:rPr>
              <a:t>информации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Платформы для дискуссий</a:t>
            </a:r>
            <a:endParaRPr lang="ru-RU" sz="2000" dirty="0" smtClean="0">
              <a:solidFill>
                <a:srgbClr val="000000"/>
              </a:solidFill>
            </a:endParaRP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Самовыражение в виде различных авторских публикаций</a:t>
            </a:r>
          </a:p>
          <a:p>
            <a:pPr>
              <a:lnSpc>
                <a:spcPct val="170000"/>
              </a:lnSpc>
              <a:buFont typeface="Arial" charset="0"/>
              <a:buChar char="•"/>
            </a:pPr>
            <a:r>
              <a:rPr lang="ru-RU" sz="2000" dirty="0" smtClean="0">
                <a:solidFill>
                  <a:srgbClr val="000000"/>
                </a:solidFill>
              </a:rPr>
              <a:t> Создание групп по </a:t>
            </a:r>
            <a:r>
              <a:rPr lang="ru-RU" sz="2000" dirty="0" smtClean="0">
                <a:solidFill>
                  <a:srgbClr val="000000"/>
                </a:solidFill>
              </a:rPr>
              <a:t>интересам</a:t>
            </a:r>
          </a:p>
          <a:p>
            <a:pPr>
              <a:lnSpc>
                <a:spcPct val="170000"/>
              </a:lnSpc>
            </a:pPr>
            <a:r>
              <a:rPr lang="ru-RU" sz="2000" dirty="0" smtClean="0">
                <a:solidFill>
                  <a:srgbClr val="000000"/>
                </a:solidFill>
              </a:rPr>
              <a:t>.. и многое другое</a:t>
            </a:r>
            <a:endParaRPr lang="ru-RU" sz="2000" dirty="0" smtClean="0">
              <a:solidFill>
                <a:srgbClr val="000000"/>
              </a:solidFill>
            </a:endParaRPr>
          </a:p>
          <a:p>
            <a:pPr>
              <a:lnSpc>
                <a:spcPct val="170000"/>
              </a:lnSpc>
            </a:pPr>
            <a:r>
              <a:rPr lang="ru-RU" sz="2000" dirty="0" smtClean="0">
                <a:solidFill>
                  <a:srgbClr val="000000"/>
                </a:solidFill>
              </a:rPr>
              <a:t> </a:t>
            </a:r>
            <a:endParaRPr lang="ru-RU" sz="2000" dirty="0" smtClean="0">
              <a:solidFill>
                <a:srgbClr val="000000"/>
              </a:solidFill>
            </a:endParaRPr>
          </a:p>
          <a:p>
            <a:pPr>
              <a:lnSpc>
                <a:spcPct val="170000"/>
              </a:lnSpc>
              <a:buFont typeface="Arial" charset="0"/>
              <a:buChar char="•"/>
            </a:pPr>
            <a:endParaRPr lang="ru-RU" sz="2400" dirty="0" smtClean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862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755576" y="417070"/>
            <a:ext cx="763284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170000"/>
              </a:lnSpc>
            </a:pPr>
            <a:r>
              <a:rPr lang="en-US" sz="3600" dirty="0">
                <a:latin typeface="Calibri" pitchFamily="34" charset="0"/>
              </a:rPr>
              <a:t>Facebook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034" name="Picture 10" descr="https://i.ytimg.com/vi/9N6O6QjzXjg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r="17314"/>
          <a:stretch/>
        </p:blipFill>
        <p:spPr bwMode="auto">
          <a:xfrm>
            <a:off x="5706607" y="1412776"/>
            <a:ext cx="332672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Shape 2"/>
          <p:cNvSpPr txBox="1">
            <a:spLocks noChangeArrowheads="1"/>
          </p:cNvSpPr>
          <p:nvPr/>
        </p:nvSpPr>
        <p:spPr bwMode="auto">
          <a:xfrm>
            <a:off x="467544" y="1211262"/>
            <a:ext cx="8219256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70000"/>
              </a:lnSpc>
            </a:pPr>
            <a:r>
              <a:rPr lang="ru-RU" sz="2000" dirty="0" smtClean="0">
                <a:latin typeface="Calibri" pitchFamily="34" charset="0"/>
              </a:rPr>
              <a:t>Достоинства: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Многофункциональная платформа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Передовые технологии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Привязка профилей с </a:t>
            </a:r>
            <a:r>
              <a:rPr lang="ru-RU" sz="2000" dirty="0" err="1" smtClean="0">
                <a:latin typeface="Calibri" pitchFamily="34" charset="0"/>
              </a:rPr>
              <a:t>инстаграмом</a:t>
            </a: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170000"/>
              </a:lnSpc>
            </a:pPr>
            <a:r>
              <a:rPr lang="ru-RU" sz="2000" dirty="0" smtClean="0">
                <a:latin typeface="Calibri" pitchFamily="34" charset="0"/>
              </a:rPr>
              <a:t>Недостатки:</a:t>
            </a:r>
            <a:endParaRPr lang="ru-RU" sz="2000" dirty="0">
              <a:latin typeface="Calibri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Сложный дизайн интерфейса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Недостаточная защита персональных данных пользователей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Строгие правила сообщества</a:t>
            </a:r>
          </a:p>
          <a:p>
            <a:pPr>
              <a:lnSpc>
                <a:spcPct val="170000"/>
              </a:lnSpc>
            </a:pPr>
            <a:endParaRPr lang="ru-RU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58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755576" y="478765"/>
            <a:ext cx="763284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170000"/>
              </a:lnSpc>
            </a:pPr>
            <a:r>
              <a:rPr lang="ru-RU" sz="3600" dirty="0" err="1" smtClean="0">
                <a:latin typeface="Calibri" pitchFamily="34" charset="0"/>
              </a:rPr>
              <a:t>Вконтакте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3" name="TextShape 2"/>
          <p:cNvSpPr txBox="1">
            <a:spLocks noChangeArrowheads="1"/>
          </p:cNvSpPr>
          <p:nvPr/>
        </p:nvSpPr>
        <p:spPr bwMode="auto">
          <a:xfrm>
            <a:off x="467544" y="1211262"/>
            <a:ext cx="8219256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70000"/>
              </a:lnSpc>
            </a:pPr>
            <a:r>
              <a:rPr lang="ru-RU" sz="2000" dirty="0" smtClean="0">
                <a:latin typeface="Calibri" pitchFamily="34" charset="0"/>
              </a:rPr>
              <a:t>Достоинства: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Встроенные мини-приложения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Наличие возможностей для бизнеса</a:t>
            </a:r>
          </a:p>
          <a:p>
            <a:pPr>
              <a:lnSpc>
                <a:spcPct val="170000"/>
              </a:lnSpc>
            </a:pPr>
            <a:r>
              <a:rPr lang="ru-RU" sz="2000" dirty="0" smtClean="0">
                <a:latin typeface="Calibri" pitchFamily="34" charset="0"/>
              </a:rPr>
              <a:t>       (монетизация, реклама)</a:t>
            </a:r>
          </a:p>
          <a:p>
            <a:pPr>
              <a:lnSpc>
                <a:spcPct val="170000"/>
              </a:lnSpc>
            </a:pPr>
            <a:r>
              <a:rPr lang="ru-RU" sz="2000" dirty="0" smtClean="0">
                <a:latin typeface="Calibri" pitchFamily="34" charset="0"/>
              </a:rPr>
              <a:t>Недостатки</a:t>
            </a:r>
            <a:r>
              <a:rPr lang="ru-RU" sz="2000" dirty="0" smtClean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Массовые рассылки и спам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Долгое исправление уязвимостей</a:t>
            </a:r>
          </a:p>
          <a:p>
            <a:pPr>
              <a:lnSpc>
                <a:spcPct val="170000"/>
              </a:lnSpc>
            </a:pPr>
            <a:endParaRPr lang="ru-RU" sz="24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2" descr="https://static.mk.ru/upload/entities/2019/06/21/14/articles/facebookPicture/85/ed/af/e5/d3465fad4873d9085a44a2be993366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28" y="1628800"/>
            <a:ext cx="2900672" cy="193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81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Shape 1"/>
          <p:cNvSpPr txBox="1">
            <a:spLocks noChangeArrowheads="1"/>
          </p:cNvSpPr>
          <p:nvPr/>
        </p:nvSpPr>
        <p:spPr bwMode="auto">
          <a:xfrm>
            <a:off x="683568" y="188640"/>
            <a:ext cx="763284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</a:rPr>
              <a:t>Постановка задачи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CEC360-B589-43D3-92C4-00618A87AD91}" type="slidenum">
              <a:rPr lang="ru-RU">
                <a:solidFill>
                  <a:srgbClr val="595959"/>
                </a:solidFill>
                <a:latin typeface="Century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ru-RU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TextShape 2"/>
          <p:cNvSpPr txBox="1">
            <a:spLocks noChangeArrowheads="1"/>
          </p:cNvSpPr>
          <p:nvPr/>
        </p:nvSpPr>
        <p:spPr bwMode="auto">
          <a:xfrm>
            <a:off x="467544" y="1033260"/>
            <a:ext cx="8676456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7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веб-приложение - социальную сеть, которое предоставляет: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Площадку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общения посредством обмена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сообщений в чатах пользователей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Размещение пользователями информации о себе в виде текущего настроения и цели общения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самовыражения путем размещения постов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поиска собеседников по критериям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сообщества людей на основе их эмоциональных потребностей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170000"/>
              </a:lnSpc>
            </a:pPr>
            <a:endParaRPr lang="ru-RU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77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4102</TotalTime>
  <Words>475</Words>
  <Application>Microsoft Office PowerPoint</Application>
  <PresentationFormat>Экран (4:3)</PresentationFormat>
  <Paragraphs>155</Paragraphs>
  <Slides>24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DejaVu Sans</vt:lpstr>
      <vt:lpstr>Gotham Pro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</dc:creator>
  <cp:lastModifiedBy>Анастасия</cp:lastModifiedBy>
  <cp:revision>98</cp:revision>
  <dcterms:modified xsi:type="dcterms:W3CDTF">2022-06-08T19:06:47Z</dcterms:modified>
</cp:coreProperties>
</file>