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Libre Franklin"/>
      <p:regular r:id="rId32"/>
      <p:bold r:id="rId33"/>
      <p:italic r:id="rId34"/>
      <p:boldItalic r:id="rId35"/>
    </p:embeddedFont>
    <p:embeddedFont>
      <p:font typeface="Playfair Display"/>
      <p:regular r:id="rId36"/>
      <p:bold r:id="rId37"/>
      <p:italic r:id="rId38"/>
      <p:boldItalic r:id="rId39"/>
    </p:embeddedFont>
    <p:embeddedFont>
      <p:font typeface="DM Sans"/>
      <p:regular r:id="rId40"/>
      <p:bold r:id="rId41"/>
      <p:italic r:id="rId42"/>
      <p:boldItalic r:id="rId43"/>
    </p:embeddedFont>
    <p:embeddedFont>
      <p:font typeface="Playfair Display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949899-77BD-4A0F-9E75-7F1854C9EE39}">
  <a:tblStyle styleId="{B4949899-77BD-4A0F-9E75-7F1854C9EE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4.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6.xml"/><Relationship Id="rId44" Type="http://schemas.openxmlformats.org/officeDocument/2006/relationships/font" Target="fonts/PlayfairDisplaySemiBold-regular.fntdata"/><Relationship Id="rId21" Type="http://schemas.openxmlformats.org/officeDocument/2006/relationships/slide" Target="slides/slide15.xml"/><Relationship Id="rId43" Type="http://schemas.openxmlformats.org/officeDocument/2006/relationships/font" Target="fonts/DMSans-boldItalic.fntdata"/><Relationship Id="rId24" Type="http://schemas.openxmlformats.org/officeDocument/2006/relationships/slide" Target="slides/slide18.xml"/><Relationship Id="rId46" Type="http://schemas.openxmlformats.org/officeDocument/2006/relationships/font" Target="fonts/PlayfairDisplaySemiBold-italic.fntdata"/><Relationship Id="rId23" Type="http://schemas.openxmlformats.org/officeDocument/2006/relationships/slide" Target="slides/slide17.xml"/><Relationship Id="rId45" Type="http://schemas.openxmlformats.org/officeDocument/2006/relationships/font" Target="fonts/PlayfairDisplay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PlayfairDisplaySemiBold-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ibreFranklin-bold.fntdata"/><Relationship Id="rId10" Type="http://schemas.openxmlformats.org/officeDocument/2006/relationships/slide" Target="slides/slide4.xml"/><Relationship Id="rId32" Type="http://schemas.openxmlformats.org/officeDocument/2006/relationships/font" Target="fonts/LibreFranklin-regular.fntdata"/><Relationship Id="rId13" Type="http://schemas.openxmlformats.org/officeDocument/2006/relationships/slide" Target="slides/slide7.xml"/><Relationship Id="rId35" Type="http://schemas.openxmlformats.org/officeDocument/2006/relationships/font" Target="fonts/LibreFranklin-boldItalic.fntdata"/><Relationship Id="rId12" Type="http://schemas.openxmlformats.org/officeDocument/2006/relationships/slide" Target="slides/slide6.xml"/><Relationship Id="rId34" Type="http://schemas.openxmlformats.org/officeDocument/2006/relationships/font" Target="fonts/LibreFranklin-italic.fntdata"/><Relationship Id="rId15" Type="http://schemas.openxmlformats.org/officeDocument/2006/relationships/slide" Target="slides/slide9.xml"/><Relationship Id="rId37" Type="http://schemas.openxmlformats.org/officeDocument/2006/relationships/font" Target="fonts/PlayfairDisplay-bold.fntdata"/><Relationship Id="rId14" Type="http://schemas.openxmlformats.org/officeDocument/2006/relationships/slide" Target="slides/slide8.xml"/><Relationship Id="rId36" Type="http://schemas.openxmlformats.org/officeDocument/2006/relationships/font" Target="fonts/PlayfairDisplay-regular.fntdata"/><Relationship Id="rId17" Type="http://schemas.openxmlformats.org/officeDocument/2006/relationships/slide" Target="slides/slide11.xml"/><Relationship Id="rId39" Type="http://schemas.openxmlformats.org/officeDocument/2006/relationships/font" Target="fonts/PlayfairDisplay-boldItalic.fntdata"/><Relationship Id="rId16" Type="http://schemas.openxmlformats.org/officeDocument/2006/relationships/slide" Target="slides/slide10.xml"/><Relationship Id="rId38" Type="http://schemas.openxmlformats.org/officeDocument/2006/relationships/font" Target="fonts/PlayfairDisplay-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7c6306bbc0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7c6306bbc0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7c6306bbc0_0_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7c6306bbc0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7c6306bbc0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7c6306bbc0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7b0889a2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7b0889a2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7c6306bbc0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7c6306bbc0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7c6306bbc0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7c6306bbc0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7c6306bbc0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7c6306bbc0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7c6306bbc0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7c6306bbc0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7c6306bbc0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7c6306bbc0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7c6306bbc0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7c6306bbc0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7c6306bbc0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7c6306bbc0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7b0889a2d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7b0889a2d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7b0889a2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7b0889a2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7b0889a2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7b0889a2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7c6306bbc0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7c6306bbc0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7c6306bbc0_0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7c6306bbc0_0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7c6306bbc0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7c6306bbc0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7b0889a2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7b0889a2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7b0889a2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7b0889a2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7b0889a2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7b0889a2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7b0889a2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7b0889a2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7b0889a2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7b0889a2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c6306bbc0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7c6306bbc0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7c6306bbc0_0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7c6306bbc0_0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65225" y="155550"/>
            <a:ext cx="8813700" cy="4832400"/>
            <a:chOff x="146600" y="127750"/>
            <a:chExt cx="8813700" cy="4832400"/>
          </a:xfrm>
        </p:grpSpPr>
        <p:grpSp>
          <p:nvGrpSpPr>
            <p:cNvPr id="10" name="Google Shape;10;p2"/>
            <p:cNvGrpSpPr/>
            <p:nvPr/>
          </p:nvGrpSpPr>
          <p:grpSpPr>
            <a:xfrm>
              <a:off x="146600" y="127750"/>
              <a:ext cx="8813700" cy="4832400"/>
              <a:chOff x="146600" y="127750"/>
              <a:chExt cx="8813700" cy="4832400"/>
            </a:xfrm>
          </p:grpSpPr>
          <p:sp>
            <p:nvSpPr>
              <p:cNvPr id="11" name="Google Shape;11;p2"/>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621400" y="265350"/>
              <a:ext cx="7890900" cy="4567500"/>
              <a:chOff x="621400" y="265350"/>
              <a:chExt cx="7890900" cy="4567500"/>
            </a:xfrm>
          </p:grpSpPr>
          <p:cxnSp>
            <p:nvCxnSpPr>
              <p:cNvPr id="14" name="Google Shape;14;p2"/>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15" name="Google Shape;15;p2"/>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sp>
        <p:nvSpPr>
          <p:cNvPr id="16" name="Google Shape;16;p2"/>
          <p:cNvSpPr txBox="1"/>
          <p:nvPr>
            <p:ph type="ctrTitle"/>
          </p:nvPr>
        </p:nvSpPr>
        <p:spPr>
          <a:xfrm>
            <a:off x="1423550" y="1133575"/>
            <a:ext cx="6296700" cy="17991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2307675" y="3547025"/>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grpSp>
        <p:nvGrpSpPr>
          <p:cNvPr id="18" name="Google Shape;18;p2"/>
          <p:cNvGrpSpPr/>
          <p:nvPr/>
        </p:nvGrpSpPr>
        <p:grpSpPr>
          <a:xfrm>
            <a:off x="399375" y="539500"/>
            <a:ext cx="8460763" cy="4397750"/>
            <a:chOff x="399375" y="539500"/>
            <a:chExt cx="8460763" cy="4397750"/>
          </a:xfrm>
        </p:grpSpPr>
        <p:grpSp>
          <p:nvGrpSpPr>
            <p:cNvPr id="19" name="Google Shape;19;p2"/>
            <p:cNvGrpSpPr/>
            <p:nvPr/>
          </p:nvGrpSpPr>
          <p:grpSpPr>
            <a:xfrm>
              <a:off x="8201338" y="3959856"/>
              <a:ext cx="658800" cy="977394"/>
              <a:chOff x="8182888" y="3959856"/>
              <a:chExt cx="658800" cy="977394"/>
            </a:xfrm>
          </p:grpSpPr>
          <p:sp>
            <p:nvSpPr>
              <p:cNvPr id="20" name="Google Shape;20;p2"/>
              <p:cNvSpPr/>
              <p:nvPr/>
            </p:nvSpPr>
            <p:spPr>
              <a:xfrm rot="10800000">
                <a:off x="8182888"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8182888"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399375" y="539500"/>
              <a:ext cx="480900" cy="717475"/>
              <a:chOff x="380925" y="539500"/>
              <a:chExt cx="480900" cy="717475"/>
            </a:xfrm>
          </p:grpSpPr>
          <p:sp>
            <p:nvSpPr>
              <p:cNvPr id="23" name="Google Shape;23;p2"/>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0" name="Shape 90"/>
        <p:cNvGrpSpPr/>
        <p:nvPr/>
      </p:nvGrpSpPr>
      <p:grpSpPr>
        <a:xfrm>
          <a:off x="0" y="0"/>
          <a:ext cx="0" cy="0"/>
          <a:chOff x="0" y="0"/>
          <a:chExt cx="0" cy="0"/>
        </a:xfrm>
      </p:grpSpPr>
      <p:grpSp>
        <p:nvGrpSpPr>
          <p:cNvPr id="91" name="Google Shape;91;p11"/>
          <p:cNvGrpSpPr/>
          <p:nvPr/>
        </p:nvGrpSpPr>
        <p:grpSpPr>
          <a:xfrm>
            <a:off x="165150" y="155550"/>
            <a:ext cx="8813700" cy="4832400"/>
            <a:chOff x="165150" y="155550"/>
            <a:chExt cx="8813700" cy="4832400"/>
          </a:xfrm>
        </p:grpSpPr>
        <p:grpSp>
          <p:nvGrpSpPr>
            <p:cNvPr id="92" name="Google Shape;92;p11"/>
            <p:cNvGrpSpPr/>
            <p:nvPr/>
          </p:nvGrpSpPr>
          <p:grpSpPr>
            <a:xfrm>
              <a:off x="165150" y="155550"/>
              <a:ext cx="8813700" cy="4832400"/>
              <a:chOff x="146600" y="127750"/>
              <a:chExt cx="8813700" cy="4832400"/>
            </a:xfrm>
          </p:grpSpPr>
          <p:sp>
            <p:nvSpPr>
              <p:cNvPr id="93" name="Google Shape;93;p11"/>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1"/>
            <p:cNvGrpSpPr/>
            <p:nvPr/>
          </p:nvGrpSpPr>
          <p:grpSpPr>
            <a:xfrm>
              <a:off x="640025" y="293150"/>
              <a:ext cx="7890900" cy="4567500"/>
              <a:chOff x="621400" y="265350"/>
              <a:chExt cx="7890900" cy="4567500"/>
            </a:xfrm>
          </p:grpSpPr>
          <p:cxnSp>
            <p:nvCxnSpPr>
              <p:cNvPr id="96" name="Google Shape;96;p11"/>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97" name="Google Shape;97;p11"/>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nvGrpSpPr>
            <p:cNvPr id="98" name="Google Shape;98;p11"/>
            <p:cNvGrpSpPr/>
            <p:nvPr/>
          </p:nvGrpSpPr>
          <p:grpSpPr>
            <a:xfrm>
              <a:off x="8285770" y="3891100"/>
              <a:ext cx="480900" cy="717475"/>
              <a:chOff x="380925" y="539500"/>
              <a:chExt cx="480900" cy="717475"/>
            </a:xfrm>
          </p:grpSpPr>
          <p:sp>
            <p:nvSpPr>
              <p:cNvPr id="99" name="Google Shape;99;p11"/>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11"/>
            <p:cNvGrpSpPr/>
            <p:nvPr/>
          </p:nvGrpSpPr>
          <p:grpSpPr>
            <a:xfrm flipH="1">
              <a:off x="311602" y="539506"/>
              <a:ext cx="658800" cy="977394"/>
              <a:chOff x="8182888" y="3959856"/>
              <a:chExt cx="658800" cy="977394"/>
            </a:xfrm>
          </p:grpSpPr>
          <p:sp>
            <p:nvSpPr>
              <p:cNvPr id="102" name="Google Shape;102;p11"/>
              <p:cNvSpPr/>
              <p:nvPr/>
            </p:nvSpPr>
            <p:spPr>
              <a:xfrm rot="10800000">
                <a:off x="8182888"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10800000">
                <a:off x="8182888"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 name="Google Shape;104;p11"/>
          <p:cNvSpPr txBox="1"/>
          <p:nvPr>
            <p:ph hasCustomPrompt="1" type="title"/>
          </p:nvPr>
        </p:nvSpPr>
        <p:spPr>
          <a:xfrm>
            <a:off x="1284000" y="1576138"/>
            <a:ext cx="6576000" cy="1039800"/>
          </a:xfrm>
          <a:prstGeom prst="rect">
            <a:avLst/>
          </a:prstGeom>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9600"/>
              <a:buNone/>
              <a:defRPr i="1"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5" name="Google Shape;105;p11"/>
          <p:cNvSpPr txBox="1"/>
          <p:nvPr>
            <p:ph idx="1" type="subTitle"/>
          </p:nvPr>
        </p:nvSpPr>
        <p:spPr>
          <a:xfrm>
            <a:off x="1284000" y="2920738"/>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7" name="Shape 107"/>
        <p:cNvGrpSpPr/>
        <p:nvPr/>
      </p:nvGrpSpPr>
      <p:grpSpPr>
        <a:xfrm>
          <a:off x="0" y="0"/>
          <a:ext cx="0" cy="0"/>
          <a:chOff x="0" y="0"/>
          <a:chExt cx="0" cy="0"/>
        </a:xfrm>
      </p:grpSpPr>
      <p:grpSp>
        <p:nvGrpSpPr>
          <p:cNvPr id="108" name="Google Shape;108;p13"/>
          <p:cNvGrpSpPr/>
          <p:nvPr/>
        </p:nvGrpSpPr>
        <p:grpSpPr>
          <a:xfrm>
            <a:off x="165150" y="155550"/>
            <a:ext cx="8813700" cy="4832400"/>
            <a:chOff x="146600" y="127750"/>
            <a:chExt cx="8813700" cy="4832400"/>
          </a:xfrm>
        </p:grpSpPr>
        <p:sp>
          <p:nvSpPr>
            <p:cNvPr id="109" name="Google Shape;109;p13"/>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3"/>
          <p:cNvSpPr txBox="1"/>
          <p:nvPr>
            <p:ph idx="1" type="subTitle"/>
          </p:nvPr>
        </p:nvSpPr>
        <p:spPr>
          <a:xfrm>
            <a:off x="720000" y="2050450"/>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3" name="Google Shape;113;p13"/>
          <p:cNvSpPr txBox="1"/>
          <p:nvPr>
            <p:ph idx="2" type="subTitle"/>
          </p:nvPr>
        </p:nvSpPr>
        <p:spPr>
          <a:xfrm>
            <a:off x="720000" y="3831177"/>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4" name="Google Shape;114;p13"/>
          <p:cNvSpPr txBox="1"/>
          <p:nvPr>
            <p:ph idx="3" type="subTitle"/>
          </p:nvPr>
        </p:nvSpPr>
        <p:spPr>
          <a:xfrm>
            <a:off x="3419250" y="3831177"/>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5" name="Google Shape;115;p13"/>
          <p:cNvSpPr txBox="1"/>
          <p:nvPr>
            <p:ph idx="4" type="subTitle"/>
          </p:nvPr>
        </p:nvSpPr>
        <p:spPr>
          <a:xfrm>
            <a:off x="3419250" y="2050450"/>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hasCustomPrompt="1" idx="5" type="title"/>
          </p:nvPr>
        </p:nvSpPr>
        <p:spPr>
          <a:xfrm>
            <a:off x="1422150" y="1215400"/>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hasCustomPrompt="1" idx="6" type="title"/>
          </p:nvPr>
        </p:nvSpPr>
        <p:spPr>
          <a:xfrm>
            <a:off x="4121400" y="2996275"/>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7" type="title"/>
          </p:nvPr>
        </p:nvSpPr>
        <p:spPr>
          <a:xfrm>
            <a:off x="1422150" y="2996275"/>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8" type="title"/>
          </p:nvPr>
        </p:nvSpPr>
        <p:spPr>
          <a:xfrm>
            <a:off x="4121400" y="1215400"/>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9" type="subTitle"/>
          </p:nvPr>
        </p:nvSpPr>
        <p:spPr>
          <a:xfrm>
            <a:off x="6118500" y="3831177"/>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1" name="Google Shape;121;p13"/>
          <p:cNvSpPr txBox="1"/>
          <p:nvPr>
            <p:ph idx="13" type="subTitle"/>
          </p:nvPr>
        </p:nvSpPr>
        <p:spPr>
          <a:xfrm>
            <a:off x="6118500" y="2050450"/>
            <a:ext cx="23055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22" name="Google Shape;122;p13"/>
          <p:cNvSpPr txBox="1"/>
          <p:nvPr>
            <p:ph hasCustomPrompt="1" idx="14" type="title"/>
          </p:nvPr>
        </p:nvSpPr>
        <p:spPr>
          <a:xfrm>
            <a:off x="6820650" y="2996275"/>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15" type="title"/>
          </p:nvPr>
        </p:nvSpPr>
        <p:spPr>
          <a:xfrm>
            <a:off x="6820650" y="1215400"/>
            <a:ext cx="901200" cy="52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0" sz="3000">
                <a:latin typeface="Playfair Display SemiBold"/>
                <a:ea typeface="Playfair Display SemiBold"/>
                <a:cs typeface="Playfair Display SemiBold"/>
                <a:sym typeface="Playfair Display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idx="16" type="subTitle"/>
          </p:nvPr>
        </p:nvSpPr>
        <p:spPr>
          <a:xfrm>
            <a:off x="720000" y="1743700"/>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5" name="Google Shape;125;p13"/>
          <p:cNvSpPr txBox="1"/>
          <p:nvPr>
            <p:ph idx="17" type="subTitle"/>
          </p:nvPr>
        </p:nvSpPr>
        <p:spPr>
          <a:xfrm>
            <a:off x="720000" y="3524423"/>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6" name="Google Shape;126;p13"/>
          <p:cNvSpPr txBox="1"/>
          <p:nvPr>
            <p:ph idx="18" type="subTitle"/>
          </p:nvPr>
        </p:nvSpPr>
        <p:spPr>
          <a:xfrm>
            <a:off x="3419250" y="3524423"/>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7" name="Google Shape;127;p13"/>
          <p:cNvSpPr txBox="1"/>
          <p:nvPr>
            <p:ph idx="19" type="subTitle"/>
          </p:nvPr>
        </p:nvSpPr>
        <p:spPr>
          <a:xfrm>
            <a:off x="3419250" y="1743700"/>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8" name="Google Shape;128;p13"/>
          <p:cNvSpPr txBox="1"/>
          <p:nvPr>
            <p:ph idx="20" type="subTitle"/>
          </p:nvPr>
        </p:nvSpPr>
        <p:spPr>
          <a:xfrm>
            <a:off x="6118500" y="3524423"/>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9" name="Google Shape;129;p13"/>
          <p:cNvSpPr txBox="1"/>
          <p:nvPr>
            <p:ph idx="21" type="subTitle"/>
          </p:nvPr>
        </p:nvSpPr>
        <p:spPr>
          <a:xfrm>
            <a:off x="6118500" y="1743700"/>
            <a:ext cx="2305500" cy="38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0" name="Shape 130"/>
        <p:cNvGrpSpPr/>
        <p:nvPr/>
      </p:nvGrpSpPr>
      <p:grpSpPr>
        <a:xfrm>
          <a:off x="0" y="0"/>
          <a:ext cx="0" cy="0"/>
          <a:chOff x="0" y="0"/>
          <a:chExt cx="0" cy="0"/>
        </a:xfrm>
      </p:grpSpPr>
      <p:grpSp>
        <p:nvGrpSpPr>
          <p:cNvPr id="131" name="Google Shape;131;p14"/>
          <p:cNvGrpSpPr/>
          <p:nvPr/>
        </p:nvGrpSpPr>
        <p:grpSpPr>
          <a:xfrm>
            <a:off x="165225" y="155550"/>
            <a:ext cx="8813700" cy="4832400"/>
            <a:chOff x="146600" y="127750"/>
            <a:chExt cx="8813700" cy="4832400"/>
          </a:xfrm>
        </p:grpSpPr>
        <p:grpSp>
          <p:nvGrpSpPr>
            <p:cNvPr id="132" name="Google Shape;132;p14"/>
            <p:cNvGrpSpPr/>
            <p:nvPr/>
          </p:nvGrpSpPr>
          <p:grpSpPr>
            <a:xfrm>
              <a:off x="146600" y="127750"/>
              <a:ext cx="8813700" cy="4832400"/>
              <a:chOff x="146600" y="127750"/>
              <a:chExt cx="8813700" cy="4832400"/>
            </a:xfrm>
          </p:grpSpPr>
          <p:sp>
            <p:nvSpPr>
              <p:cNvPr id="133" name="Google Shape;133;p14"/>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4"/>
            <p:cNvGrpSpPr/>
            <p:nvPr/>
          </p:nvGrpSpPr>
          <p:grpSpPr>
            <a:xfrm>
              <a:off x="621400" y="265350"/>
              <a:ext cx="7890900" cy="4567500"/>
              <a:chOff x="621400" y="265350"/>
              <a:chExt cx="7890900" cy="4567500"/>
            </a:xfrm>
          </p:grpSpPr>
          <p:cxnSp>
            <p:nvCxnSpPr>
              <p:cNvPr id="136" name="Google Shape;136;p14"/>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137" name="Google Shape;137;p14"/>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sp>
        <p:nvSpPr>
          <p:cNvPr id="138" name="Google Shape;138;p14"/>
          <p:cNvSpPr txBox="1"/>
          <p:nvPr>
            <p:ph type="title"/>
          </p:nvPr>
        </p:nvSpPr>
        <p:spPr>
          <a:xfrm>
            <a:off x="1223825" y="3243050"/>
            <a:ext cx="66912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b="0" i="1" sz="2400">
                <a:solidFill>
                  <a:schemeClr val="dk2"/>
                </a:solidFill>
                <a:latin typeface="Playfair Display SemiBold"/>
                <a:ea typeface="Playfair Display SemiBold"/>
                <a:cs typeface="Playfair Display SemiBold"/>
                <a:sym typeface="Playfair Display SemiBo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9" name="Google Shape;139;p14"/>
          <p:cNvSpPr txBox="1"/>
          <p:nvPr>
            <p:ph idx="1" type="subTitle"/>
          </p:nvPr>
        </p:nvSpPr>
        <p:spPr>
          <a:xfrm>
            <a:off x="1228975" y="1191828"/>
            <a:ext cx="6691200" cy="1808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0" name="Shape 140"/>
        <p:cNvGrpSpPr/>
        <p:nvPr/>
      </p:nvGrpSpPr>
      <p:grpSpPr>
        <a:xfrm>
          <a:off x="0" y="0"/>
          <a:ext cx="0" cy="0"/>
          <a:chOff x="0" y="0"/>
          <a:chExt cx="0" cy="0"/>
        </a:xfrm>
      </p:grpSpPr>
      <p:grpSp>
        <p:nvGrpSpPr>
          <p:cNvPr id="141" name="Google Shape;141;p15"/>
          <p:cNvGrpSpPr/>
          <p:nvPr/>
        </p:nvGrpSpPr>
        <p:grpSpPr>
          <a:xfrm>
            <a:off x="165150" y="155575"/>
            <a:ext cx="8813700" cy="4832400"/>
            <a:chOff x="146600" y="127750"/>
            <a:chExt cx="8813700" cy="4832400"/>
          </a:xfrm>
        </p:grpSpPr>
        <p:sp>
          <p:nvSpPr>
            <p:cNvPr id="142" name="Google Shape;142;p15"/>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5"/>
          <p:cNvSpPr txBox="1"/>
          <p:nvPr>
            <p:ph type="title"/>
          </p:nvPr>
        </p:nvSpPr>
        <p:spPr>
          <a:xfrm>
            <a:off x="1012325" y="1119375"/>
            <a:ext cx="4005300" cy="1788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 name="Google Shape;145;p15"/>
          <p:cNvSpPr txBox="1"/>
          <p:nvPr>
            <p:ph idx="1" type="subTitle"/>
          </p:nvPr>
        </p:nvSpPr>
        <p:spPr>
          <a:xfrm>
            <a:off x="1012325" y="2907825"/>
            <a:ext cx="40053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5"/>
          <p:cNvSpPr/>
          <p:nvPr>
            <p:ph idx="2" type="pic"/>
          </p:nvPr>
        </p:nvSpPr>
        <p:spPr>
          <a:xfrm>
            <a:off x="5620925" y="539500"/>
            <a:ext cx="2910000" cy="4064700"/>
          </a:xfrm>
          <a:prstGeom prst="round2SameRect">
            <a:avLst>
              <a:gd fmla="val 50000" name="adj1"/>
              <a:gd fmla="val 0" name="adj2"/>
            </a:avLst>
          </a:prstGeom>
          <a:noFill/>
          <a:ln cap="flat" cmpd="sng" w="9525">
            <a:solidFill>
              <a:schemeClr val="dk1"/>
            </a:solidFill>
            <a:prstDash val="solid"/>
            <a:round/>
            <a:headEnd len="sm" w="sm" type="none"/>
            <a:tailEnd len="sm" w="sm" type="none"/>
          </a:ln>
        </p:spPr>
      </p:sp>
      <p:grpSp>
        <p:nvGrpSpPr>
          <p:cNvPr id="147" name="Google Shape;147;p15"/>
          <p:cNvGrpSpPr/>
          <p:nvPr/>
        </p:nvGrpSpPr>
        <p:grpSpPr>
          <a:xfrm>
            <a:off x="640025" y="293150"/>
            <a:ext cx="7890900" cy="4567500"/>
            <a:chOff x="621400" y="265350"/>
            <a:chExt cx="7890900" cy="4567500"/>
          </a:xfrm>
        </p:grpSpPr>
        <p:cxnSp>
          <p:nvCxnSpPr>
            <p:cNvPr id="148" name="Google Shape;148;p15"/>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15"/>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cxnSp>
        <p:nvCxnSpPr>
          <p:cNvPr id="150" name="Google Shape;150;p15"/>
          <p:cNvCxnSpPr/>
          <p:nvPr/>
        </p:nvCxnSpPr>
        <p:spPr>
          <a:xfrm>
            <a:off x="647300" y="539500"/>
            <a:ext cx="78996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15"/>
          <p:cNvCxnSpPr/>
          <p:nvPr/>
        </p:nvCxnSpPr>
        <p:spPr>
          <a:xfrm>
            <a:off x="647300" y="4608575"/>
            <a:ext cx="78996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2" name="Shape 152"/>
        <p:cNvGrpSpPr/>
        <p:nvPr/>
      </p:nvGrpSpPr>
      <p:grpSpPr>
        <a:xfrm>
          <a:off x="0" y="0"/>
          <a:ext cx="0" cy="0"/>
          <a:chOff x="0" y="0"/>
          <a:chExt cx="0" cy="0"/>
        </a:xfrm>
      </p:grpSpPr>
      <p:grpSp>
        <p:nvGrpSpPr>
          <p:cNvPr id="153" name="Google Shape;153;p16"/>
          <p:cNvGrpSpPr/>
          <p:nvPr/>
        </p:nvGrpSpPr>
        <p:grpSpPr>
          <a:xfrm>
            <a:off x="165225" y="155550"/>
            <a:ext cx="8813700" cy="4832400"/>
            <a:chOff x="146600" y="127750"/>
            <a:chExt cx="8813700" cy="4832400"/>
          </a:xfrm>
        </p:grpSpPr>
        <p:grpSp>
          <p:nvGrpSpPr>
            <p:cNvPr id="154" name="Google Shape;154;p16"/>
            <p:cNvGrpSpPr/>
            <p:nvPr/>
          </p:nvGrpSpPr>
          <p:grpSpPr>
            <a:xfrm>
              <a:off x="146600" y="127750"/>
              <a:ext cx="8813700" cy="4832400"/>
              <a:chOff x="146600" y="127750"/>
              <a:chExt cx="8813700" cy="4832400"/>
            </a:xfrm>
          </p:grpSpPr>
          <p:sp>
            <p:nvSpPr>
              <p:cNvPr id="155" name="Google Shape;155;p16"/>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16"/>
            <p:cNvGrpSpPr/>
            <p:nvPr/>
          </p:nvGrpSpPr>
          <p:grpSpPr>
            <a:xfrm>
              <a:off x="621400" y="265350"/>
              <a:ext cx="7890900" cy="4567500"/>
              <a:chOff x="621400" y="265350"/>
              <a:chExt cx="7890900" cy="4567500"/>
            </a:xfrm>
          </p:grpSpPr>
          <p:cxnSp>
            <p:nvCxnSpPr>
              <p:cNvPr id="158" name="Google Shape;158;p16"/>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159" name="Google Shape;159;p16"/>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sp>
        <p:nvSpPr>
          <p:cNvPr id="160" name="Google Shape;160;p16"/>
          <p:cNvSpPr txBox="1"/>
          <p:nvPr>
            <p:ph type="title"/>
          </p:nvPr>
        </p:nvSpPr>
        <p:spPr>
          <a:xfrm>
            <a:off x="869600" y="1728850"/>
            <a:ext cx="2996700" cy="589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16"/>
          <p:cNvSpPr txBox="1"/>
          <p:nvPr>
            <p:ph idx="1" type="subTitle"/>
          </p:nvPr>
        </p:nvSpPr>
        <p:spPr>
          <a:xfrm>
            <a:off x="869588" y="2318150"/>
            <a:ext cx="2996700" cy="1096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62" name="Shape 162"/>
        <p:cNvGrpSpPr/>
        <p:nvPr/>
      </p:nvGrpSpPr>
      <p:grpSpPr>
        <a:xfrm>
          <a:off x="0" y="0"/>
          <a:ext cx="0" cy="0"/>
          <a:chOff x="0" y="0"/>
          <a:chExt cx="0" cy="0"/>
        </a:xfrm>
      </p:grpSpPr>
      <p:grpSp>
        <p:nvGrpSpPr>
          <p:cNvPr id="163" name="Google Shape;163;p17"/>
          <p:cNvGrpSpPr/>
          <p:nvPr/>
        </p:nvGrpSpPr>
        <p:grpSpPr>
          <a:xfrm>
            <a:off x="165150" y="155575"/>
            <a:ext cx="8813700" cy="4832400"/>
            <a:chOff x="146600" y="127750"/>
            <a:chExt cx="8813700" cy="4832400"/>
          </a:xfrm>
        </p:grpSpPr>
        <p:sp>
          <p:nvSpPr>
            <p:cNvPr id="164" name="Google Shape;164;p17"/>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17"/>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Font typeface="Nunito Light"/>
              <a:buChar char="●"/>
              <a:defRPr/>
            </a:lvl1pPr>
            <a:lvl2pPr indent="-304800" lvl="1" marL="914400" rtl="0">
              <a:spcBef>
                <a:spcPts val="0"/>
              </a:spcBef>
              <a:spcAft>
                <a:spcPts val="0"/>
              </a:spcAft>
              <a:buSzPts val="1200"/>
              <a:buFont typeface="Nunito Light"/>
              <a:buChar char="○"/>
              <a:defRPr/>
            </a:lvl2pPr>
            <a:lvl3pPr indent="-304800" lvl="2" marL="1371600" rtl="0">
              <a:lnSpc>
                <a:spcPct val="115000"/>
              </a:lnSpc>
              <a:spcBef>
                <a:spcPts val="0"/>
              </a:spcBef>
              <a:spcAft>
                <a:spcPts val="0"/>
              </a:spcAft>
              <a:buClr>
                <a:srgbClr val="FFC800"/>
              </a:buClr>
              <a:buSzPts val="1200"/>
              <a:buFont typeface="Nunito Light"/>
              <a:buChar char="■"/>
              <a:defRPr/>
            </a:lvl3pPr>
            <a:lvl4pPr indent="-304800" lvl="3" marL="1828800" rtl="0">
              <a:lnSpc>
                <a:spcPct val="115000"/>
              </a:lnSpc>
              <a:spcBef>
                <a:spcPts val="0"/>
              </a:spcBef>
              <a:spcAft>
                <a:spcPts val="0"/>
              </a:spcAft>
              <a:buClr>
                <a:srgbClr val="FFC800"/>
              </a:buClr>
              <a:buSzPts val="1200"/>
              <a:buFont typeface="Nunito Light"/>
              <a:buChar char="●"/>
              <a:defRPr/>
            </a:lvl4pPr>
            <a:lvl5pPr indent="-304800" lvl="4" marL="2286000" rtl="0">
              <a:lnSpc>
                <a:spcPct val="115000"/>
              </a:lnSpc>
              <a:spcBef>
                <a:spcPts val="0"/>
              </a:spcBef>
              <a:spcAft>
                <a:spcPts val="0"/>
              </a:spcAft>
              <a:buClr>
                <a:srgbClr val="434343"/>
              </a:buClr>
              <a:buSzPts val="1200"/>
              <a:buFont typeface="Nunito Light"/>
              <a:buChar char="○"/>
              <a:defRPr/>
            </a:lvl5pPr>
            <a:lvl6pPr indent="-304800" lvl="5" marL="2743200" rtl="0">
              <a:lnSpc>
                <a:spcPct val="115000"/>
              </a:lnSpc>
              <a:spcBef>
                <a:spcPts val="0"/>
              </a:spcBef>
              <a:spcAft>
                <a:spcPts val="0"/>
              </a:spcAft>
              <a:buClr>
                <a:srgbClr val="434343"/>
              </a:buClr>
              <a:buSzPts val="1200"/>
              <a:buFont typeface="Nunito Light"/>
              <a:buChar char="■"/>
              <a:defRPr/>
            </a:lvl6pPr>
            <a:lvl7pPr indent="-304800" lvl="6" marL="3200400" rtl="0">
              <a:lnSpc>
                <a:spcPct val="115000"/>
              </a:lnSpc>
              <a:spcBef>
                <a:spcPts val="0"/>
              </a:spcBef>
              <a:spcAft>
                <a:spcPts val="0"/>
              </a:spcAft>
              <a:buClr>
                <a:srgbClr val="434343"/>
              </a:buClr>
              <a:buSzPts val="1200"/>
              <a:buFont typeface="Nunito Light"/>
              <a:buChar char="●"/>
              <a:defRPr/>
            </a:lvl7pPr>
            <a:lvl8pPr indent="-304800" lvl="7" marL="3657600" rtl="0">
              <a:lnSpc>
                <a:spcPct val="115000"/>
              </a:lnSpc>
              <a:spcBef>
                <a:spcPts val="0"/>
              </a:spcBef>
              <a:spcAft>
                <a:spcPts val="0"/>
              </a:spcAft>
              <a:buClr>
                <a:srgbClr val="434343"/>
              </a:buClr>
              <a:buSzPts val="1200"/>
              <a:buFont typeface="Nunito Light"/>
              <a:buChar char="○"/>
              <a:defRPr/>
            </a:lvl8pPr>
            <a:lvl9pPr indent="-304800" lvl="8" marL="4114800" rtl="0">
              <a:lnSpc>
                <a:spcPct val="115000"/>
              </a:lnSpc>
              <a:spcBef>
                <a:spcPts val="0"/>
              </a:spcBef>
              <a:spcAft>
                <a:spcPts val="0"/>
              </a:spcAft>
              <a:buClr>
                <a:srgbClr val="434343"/>
              </a:buClr>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8" name="Shape 168"/>
        <p:cNvGrpSpPr/>
        <p:nvPr/>
      </p:nvGrpSpPr>
      <p:grpSpPr>
        <a:xfrm>
          <a:off x="0" y="0"/>
          <a:ext cx="0" cy="0"/>
          <a:chOff x="0" y="0"/>
          <a:chExt cx="0" cy="0"/>
        </a:xfrm>
      </p:grpSpPr>
      <p:grpSp>
        <p:nvGrpSpPr>
          <p:cNvPr id="169" name="Google Shape;169;p18"/>
          <p:cNvGrpSpPr/>
          <p:nvPr/>
        </p:nvGrpSpPr>
        <p:grpSpPr>
          <a:xfrm>
            <a:off x="165150" y="155550"/>
            <a:ext cx="8813700" cy="4832400"/>
            <a:chOff x="146600" y="127750"/>
            <a:chExt cx="8813700" cy="4832400"/>
          </a:xfrm>
        </p:grpSpPr>
        <p:sp>
          <p:nvSpPr>
            <p:cNvPr id="170" name="Google Shape;170;p18"/>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3" name="Google Shape;173;p18"/>
          <p:cNvSpPr txBox="1"/>
          <p:nvPr>
            <p:ph idx="1" type="subTitle"/>
          </p:nvPr>
        </p:nvSpPr>
        <p:spPr>
          <a:xfrm>
            <a:off x="720000" y="2727675"/>
            <a:ext cx="2305500" cy="869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4" name="Google Shape;174;p18"/>
          <p:cNvSpPr txBox="1"/>
          <p:nvPr>
            <p:ph idx="2" type="subTitle"/>
          </p:nvPr>
        </p:nvSpPr>
        <p:spPr>
          <a:xfrm>
            <a:off x="3419218" y="2727675"/>
            <a:ext cx="2305500" cy="869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5" name="Google Shape;175;p18"/>
          <p:cNvSpPr txBox="1"/>
          <p:nvPr>
            <p:ph idx="3" type="subTitle"/>
          </p:nvPr>
        </p:nvSpPr>
        <p:spPr>
          <a:xfrm>
            <a:off x="6118443" y="2727675"/>
            <a:ext cx="2305500" cy="869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6" name="Google Shape;176;p18"/>
          <p:cNvSpPr txBox="1"/>
          <p:nvPr>
            <p:ph idx="4" type="subTitle"/>
          </p:nvPr>
        </p:nvSpPr>
        <p:spPr>
          <a:xfrm>
            <a:off x="720000" y="2486950"/>
            <a:ext cx="23055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600"/>
              <a:buFont typeface="DM Sans"/>
              <a:buNone/>
              <a:defRPr b="1" i="1" sz="2000">
                <a:solidFill>
                  <a:schemeClr val="dk2"/>
                </a:solidFill>
                <a:latin typeface="Playfair Display"/>
                <a:ea typeface="Playfair Display"/>
                <a:cs typeface="Playfair Display"/>
                <a:sym typeface="Playfair Display"/>
              </a:defRPr>
            </a:lvl1pPr>
            <a:lvl2pPr lvl="1" rtl="0" algn="ctr">
              <a:lnSpc>
                <a:spcPct val="115000"/>
              </a:lnSpc>
              <a:spcBef>
                <a:spcPts val="0"/>
              </a:spcBef>
              <a:spcAft>
                <a:spcPts val="0"/>
              </a:spcAft>
              <a:buSzPts val="2600"/>
              <a:buFont typeface="DM Sans"/>
              <a:buNone/>
              <a:defRPr b="1" sz="2600">
                <a:latin typeface="DM Sans"/>
                <a:ea typeface="DM Sans"/>
                <a:cs typeface="DM Sans"/>
                <a:sym typeface="DM Sans"/>
              </a:defRPr>
            </a:lvl2pPr>
            <a:lvl3pPr lvl="2" rtl="0" algn="ctr">
              <a:lnSpc>
                <a:spcPct val="115000"/>
              </a:lnSpc>
              <a:spcBef>
                <a:spcPts val="0"/>
              </a:spcBef>
              <a:spcAft>
                <a:spcPts val="0"/>
              </a:spcAft>
              <a:buSzPts val="2600"/>
              <a:buFont typeface="DM Sans"/>
              <a:buNone/>
              <a:defRPr b="1" sz="2600">
                <a:latin typeface="DM Sans"/>
                <a:ea typeface="DM Sans"/>
                <a:cs typeface="DM Sans"/>
                <a:sym typeface="DM Sans"/>
              </a:defRPr>
            </a:lvl3pPr>
            <a:lvl4pPr lvl="3" rtl="0" algn="ctr">
              <a:lnSpc>
                <a:spcPct val="115000"/>
              </a:lnSpc>
              <a:spcBef>
                <a:spcPts val="0"/>
              </a:spcBef>
              <a:spcAft>
                <a:spcPts val="0"/>
              </a:spcAft>
              <a:buSzPts val="2600"/>
              <a:buFont typeface="DM Sans"/>
              <a:buNone/>
              <a:defRPr b="1" sz="2600">
                <a:latin typeface="DM Sans"/>
                <a:ea typeface="DM Sans"/>
                <a:cs typeface="DM Sans"/>
                <a:sym typeface="DM Sans"/>
              </a:defRPr>
            </a:lvl4pPr>
            <a:lvl5pPr lvl="4" rtl="0" algn="ctr">
              <a:lnSpc>
                <a:spcPct val="115000"/>
              </a:lnSpc>
              <a:spcBef>
                <a:spcPts val="0"/>
              </a:spcBef>
              <a:spcAft>
                <a:spcPts val="0"/>
              </a:spcAft>
              <a:buSzPts val="2600"/>
              <a:buFont typeface="DM Sans"/>
              <a:buNone/>
              <a:defRPr b="1" sz="2600">
                <a:latin typeface="DM Sans"/>
                <a:ea typeface="DM Sans"/>
                <a:cs typeface="DM Sans"/>
                <a:sym typeface="DM Sans"/>
              </a:defRPr>
            </a:lvl5pPr>
            <a:lvl6pPr lvl="5" rtl="0" algn="ctr">
              <a:lnSpc>
                <a:spcPct val="115000"/>
              </a:lnSpc>
              <a:spcBef>
                <a:spcPts val="0"/>
              </a:spcBef>
              <a:spcAft>
                <a:spcPts val="0"/>
              </a:spcAft>
              <a:buSzPts val="2600"/>
              <a:buFont typeface="DM Sans"/>
              <a:buNone/>
              <a:defRPr b="1" sz="2600">
                <a:latin typeface="DM Sans"/>
                <a:ea typeface="DM Sans"/>
                <a:cs typeface="DM Sans"/>
                <a:sym typeface="DM Sans"/>
              </a:defRPr>
            </a:lvl6pPr>
            <a:lvl7pPr lvl="6" rtl="0" algn="ctr">
              <a:lnSpc>
                <a:spcPct val="115000"/>
              </a:lnSpc>
              <a:spcBef>
                <a:spcPts val="0"/>
              </a:spcBef>
              <a:spcAft>
                <a:spcPts val="0"/>
              </a:spcAft>
              <a:buSzPts val="2600"/>
              <a:buFont typeface="DM Sans"/>
              <a:buNone/>
              <a:defRPr b="1" sz="2600">
                <a:latin typeface="DM Sans"/>
                <a:ea typeface="DM Sans"/>
                <a:cs typeface="DM Sans"/>
                <a:sym typeface="DM Sans"/>
              </a:defRPr>
            </a:lvl7pPr>
            <a:lvl8pPr lvl="7" rtl="0" algn="ctr">
              <a:lnSpc>
                <a:spcPct val="115000"/>
              </a:lnSpc>
              <a:spcBef>
                <a:spcPts val="0"/>
              </a:spcBef>
              <a:spcAft>
                <a:spcPts val="0"/>
              </a:spcAft>
              <a:buSzPts val="2600"/>
              <a:buFont typeface="DM Sans"/>
              <a:buNone/>
              <a:defRPr b="1" sz="2600">
                <a:latin typeface="DM Sans"/>
                <a:ea typeface="DM Sans"/>
                <a:cs typeface="DM Sans"/>
                <a:sym typeface="DM Sans"/>
              </a:defRPr>
            </a:lvl8pPr>
            <a:lvl9pPr lvl="8" rtl="0" algn="ctr">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sp>
        <p:nvSpPr>
          <p:cNvPr id="177" name="Google Shape;177;p18"/>
          <p:cNvSpPr txBox="1"/>
          <p:nvPr>
            <p:ph idx="5" type="subTitle"/>
          </p:nvPr>
        </p:nvSpPr>
        <p:spPr>
          <a:xfrm>
            <a:off x="3419218" y="2486950"/>
            <a:ext cx="23055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600"/>
              <a:buFont typeface="DM Sans"/>
              <a:buNone/>
              <a:defRPr b="1" i="1" sz="2000">
                <a:solidFill>
                  <a:schemeClr val="dk2"/>
                </a:solidFill>
                <a:latin typeface="Playfair Display"/>
                <a:ea typeface="Playfair Display"/>
                <a:cs typeface="Playfair Display"/>
                <a:sym typeface="Playfair Display"/>
              </a:defRPr>
            </a:lvl1pPr>
            <a:lvl2pPr lvl="1" rtl="0" algn="ctr">
              <a:lnSpc>
                <a:spcPct val="115000"/>
              </a:lnSpc>
              <a:spcBef>
                <a:spcPts val="0"/>
              </a:spcBef>
              <a:spcAft>
                <a:spcPts val="0"/>
              </a:spcAft>
              <a:buSzPts val="2600"/>
              <a:buFont typeface="DM Sans"/>
              <a:buNone/>
              <a:defRPr b="1" sz="2600">
                <a:latin typeface="DM Sans"/>
                <a:ea typeface="DM Sans"/>
                <a:cs typeface="DM Sans"/>
                <a:sym typeface="DM Sans"/>
              </a:defRPr>
            </a:lvl2pPr>
            <a:lvl3pPr lvl="2" rtl="0" algn="ctr">
              <a:lnSpc>
                <a:spcPct val="115000"/>
              </a:lnSpc>
              <a:spcBef>
                <a:spcPts val="0"/>
              </a:spcBef>
              <a:spcAft>
                <a:spcPts val="0"/>
              </a:spcAft>
              <a:buSzPts val="2600"/>
              <a:buFont typeface="DM Sans"/>
              <a:buNone/>
              <a:defRPr b="1" sz="2600">
                <a:latin typeface="DM Sans"/>
                <a:ea typeface="DM Sans"/>
                <a:cs typeface="DM Sans"/>
                <a:sym typeface="DM Sans"/>
              </a:defRPr>
            </a:lvl3pPr>
            <a:lvl4pPr lvl="3" rtl="0" algn="ctr">
              <a:lnSpc>
                <a:spcPct val="115000"/>
              </a:lnSpc>
              <a:spcBef>
                <a:spcPts val="0"/>
              </a:spcBef>
              <a:spcAft>
                <a:spcPts val="0"/>
              </a:spcAft>
              <a:buSzPts val="2600"/>
              <a:buFont typeface="DM Sans"/>
              <a:buNone/>
              <a:defRPr b="1" sz="2600">
                <a:latin typeface="DM Sans"/>
                <a:ea typeface="DM Sans"/>
                <a:cs typeface="DM Sans"/>
                <a:sym typeface="DM Sans"/>
              </a:defRPr>
            </a:lvl4pPr>
            <a:lvl5pPr lvl="4" rtl="0" algn="ctr">
              <a:lnSpc>
                <a:spcPct val="115000"/>
              </a:lnSpc>
              <a:spcBef>
                <a:spcPts val="0"/>
              </a:spcBef>
              <a:spcAft>
                <a:spcPts val="0"/>
              </a:spcAft>
              <a:buSzPts val="2600"/>
              <a:buFont typeface="DM Sans"/>
              <a:buNone/>
              <a:defRPr b="1" sz="2600">
                <a:latin typeface="DM Sans"/>
                <a:ea typeface="DM Sans"/>
                <a:cs typeface="DM Sans"/>
                <a:sym typeface="DM Sans"/>
              </a:defRPr>
            </a:lvl5pPr>
            <a:lvl6pPr lvl="5" rtl="0" algn="ctr">
              <a:lnSpc>
                <a:spcPct val="115000"/>
              </a:lnSpc>
              <a:spcBef>
                <a:spcPts val="0"/>
              </a:spcBef>
              <a:spcAft>
                <a:spcPts val="0"/>
              </a:spcAft>
              <a:buSzPts val="2600"/>
              <a:buFont typeface="DM Sans"/>
              <a:buNone/>
              <a:defRPr b="1" sz="2600">
                <a:latin typeface="DM Sans"/>
                <a:ea typeface="DM Sans"/>
                <a:cs typeface="DM Sans"/>
                <a:sym typeface="DM Sans"/>
              </a:defRPr>
            </a:lvl6pPr>
            <a:lvl7pPr lvl="6" rtl="0" algn="ctr">
              <a:lnSpc>
                <a:spcPct val="115000"/>
              </a:lnSpc>
              <a:spcBef>
                <a:spcPts val="0"/>
              </a:spcBef>
              <a:spcAft>
                <a:spcPts val="0"/>
              </a:spcAft>
              <a:buSzPts val="2600"/>
              <a:buFont typeface="DM Sans"/>
              <a:buNone/>
              <a:defRPr b="1" sz="2600">
                <a:latin typeface="DM Sans"/>
                <a:ea typeface="DM Sans"/>
                <a:cs typeface="DM Sans"/>
                <a:sym typeface="DM Sans"/>
              </a:defRPr>
            </a:lvl7pPr>
            <a:lvl8pPr lvl="7" rtl="0" algn="ctr">
              <a:lnSpc>
                <a:spcPct val="115000"/>
              </a:lnSpc>
              <a:spcBef>
                <a:spcPts val="0"/>
              </a:spcBef>
              <a:spcAft>
                <a:spcPts val="0"/>
              </a:spcAft>
              <a:buSzPts val="2600"/>
              <a:buFont typeface="DM Sans"/>
              <a:buNone/>
              <a:defRPr b="1" sz="2600">
                <a:latin typeface="DM Sans"/>
                <a:ea typeface="DM Sans"/>
                <a:cs typeface="DM Sans"/>
                <a:sym typeface="DM Sans"/>
              </a:defRPr>
            </a:lvl8pPr>
            <a:lvl9pPr lvl="8" rtl="0" algn="ctr">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sp>
        <p:nvSpPr>
          <p:cNvPr id="178" name="Google Shape;178;p18"/>
          <p:cNvSpPr txBox="1"/>
          <p:nvPr>
            <p:ph idx="6" type="subTitle"/>
          </p:nvPr>
        </p:nvSpPr>
        <p:spPr>
          <a:xfrm>
            <a:off x="6118444" y="2486950"/>
            <a:ext cx="2305500" cy="3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600"/>
              <a:buFont typeface="DM Sans"/>
              <a:buNone/>
              <a:defRPr b="1" i="1" sz="2000">
                <a:solidFill>
                  <a:schemeClr val="dk2"/>
                </a:solidFill>
                <a:latin typeface="Playfair Display"/>
                <a:ea typeface="Playfair Display"/>
                <a:cs typeface="Playfair Display"/>
                <a:sym typeface="Playfair Display"/>
              </a:defRPr>
            </a:lvl1pPr>
            <a:lvl2pPr lvl="1" rtl="0" algn="ctr">
              <a:lnSpc>
                <a:spcPct val="115000"/>
              </a:lnSpc>
              <a:spcBef>
                <a:spcPts val="0"/>
              </a:spcBef>
              <a:spcAft>
                <a:spcPts val="0"/>
              </a:spcAft>
              <a:buSzPts val="2600"/>
              <a:buFont typeface="DM Sans"/>
              <a:buNone/>
              <a:defRPr b="1" sz="2600">
                <a:latin typeface="DM Sans"/>
                <a:ea typeface="DM Sans"/>
                <a:cs typeface="DM Sans"/>
                <a:sym typeface="DM Sans"/>
              </a:defRPr>
            </a:lvl2pPr>
            <a:lvl3pPr lvl="2" rtl="0" algn="ctr">
              <a:lnSpc>
                <a:spcPct val="115000"/>
              </a:lnSpc>
              <a:spcBef>
                <a:spcPts val="0"/>
              </a:spcBef>
              <a:spcAft>
                <a:spcPts val="0"/>
              </a:spcAft>
              <a:buSzPts val="2600"/>
              <a:buFont typeface="DM Sans"/>
              <a:buNone/>
              <a:defRPr b="1" sz="2600">
                <a:latin typeface="DM Sans"/>
                <a:ea typeface="DM Sans"/>
                <a:cs typeface="DM Sans"/>
                <a:sym typeface="DM Sans"/>
              </a:defRPr>
            </a:lvl3pPr>
            <a:lvl4pPr lvl="3" rtl="0" algn="ctr">
              <a:lnSpc>
                <a:spcPct val="115000"/>
              </a:lnSpc>
              <a:spcBef>
                <a:spcPts val="0"/>
              </a:spcBef>
              <a:spcAft>
                <a:spcPts val="0"/>
              </a:spcAft>
              <a:buSzPts val="2600"/>
              <a:buFont typeface="DM Sans"/>
              <a:buNone/>
              <a:defRPr b="1" sz="2600">
                <a:latin typeface="DM Sans"/>
                <a:ea typeface="DM Sans"/>
                <a:cs typeface="DM Sans"/>
                <a:sym typeface="DM Sans"/>
              </a:defRPr>
            </a:lvl4pPr>
            <a:lvl5pPr lvl="4" rtl="0" algn="ctr">
              <a:lnSpc>
                <a:spcPct val="115000"/>
              </a:lnSpc>
              <a:spcBef>
                <a:spcPts val="0"/>
              </a:spcBef>
              <a:spcAft>
                <a:spcPts val="0"/>
              </a:spcAft>
              <a:buSzPts val="2600"/>
              <a:buFont typeface="DM Sans"/>
              <a:buNone/>
              <a:defRPr b="1" sz="2600">
                <a:latin typeface="DM Sans"/>
                <a:ea typeface="DM Sans"/>
                <a:cs typeface="DM Sans"/>
                <a:sym typeface="DM Sans"/>
              </a:defRPr>
            </a:lvl5pPr>
            <a:lvl6pPr lvl="5" rtl="0" algn="ctr">
              <a:lnSpc>
                <a:spcPct val="115000"/>
              </a:lnSpc>
              <a:spcBef>
                <a:spcPts val="0"/>
              </a:spcBef>
              <a:spcAft>
                <a:spcPts val="0"/>
              </a:spcAft>
              <a:buSzPts val="2600"/>
              <a:buFont typeface="DM Sans"/>
              <a:buNone/>
              <a:defRPr b="1" sz="2600">
                <a:latin typeface="DM Sans"/>
                <a:ea typeface="DM Sans"/>
                <a:cs typeface="DM Sans"/>
                <a:sym typeface="DM Sans"/>
              </a:defRPr>
            </a:lvl6pPr>
            <a:lvl7pPr lvl="6" rtl="0" algn="ctr">
              <a:lnSpc>
                <a:spcPct val="115000"/>
              </a:lnSpc>
              <a:spcBef>
                <a:spcPts val="0"/>
              </a:spcBef>
              <a:spcAft>
                <a:spcPts val="0"/>
              </a:spcAft>
              <a:buSzPts val="2600"/>
              <a:buFont typeface="DM Sans"/>
              <a:buNone/>
              <a:defRPr b="1" sz="2600">
                <a:latin typeface="DM Sans"/>
                <a:ea typeface="DM Sans"/>
                <a:cs typeface="DM Sans"/>
                <a:sym typeface="DM Sans"/>
              </a:defRPr>
            </a:lvl7pPr>
            <a:lvl8pPr lvl="7" rtl="0" algn="ctr">
              <a:lnSpc>
                <a:spcPct val="115000"/>
              </a:lnSpc>
              <a:spcBef>
                <a:spcPts val="0"/>
              </a:spcBef>
              <a:spcAft>
                <a:spcPts val="0"/>
              </a:spcAft>
              <a:buSzPts val="2600"/>
              <a:buFont typeface="DM Sans"/>
              <a:buNone/>
              <a:defRPr b="1" sz="2600">
                <a:latin typeface="DM Sans"/>
                <a:ea typeface="DM Sans"/>
                <a:cs typeface="DM Sans"/>
                <a:sym typeface="DM Sans"/>
              </a:defRPr>
            </a:lvl8pPr>
            <a:lvl9pPr lvl="8" rtl="0" algn="ctr">
              <a:lnSpc>
                <a:spcPct val="115000"/>
              </a:lnSpc>
              <a:spcBef>
                <a:spcPts val="0"/>
              </a:spcBef>
              <a:spcAft>
                <a:spcPts val="0"/>
              </a:spcAft>
              <a:buSzPts val="2600"/>
              <a:buFont typeface="DM Sans"/>
              <a:buNone/>
              <a:defRPr b="1" sz="26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79" name="Shape 179"/>
        <p:cNvGrpSpPr/>
        <p:nvPr/>
      </p:nvGrpSpPr>
      <p:grpSpPr>
        <a:xfrm>
          <a:off x="0" y="0"/>
          <a:ext cx="0" cy="0"/>
          <a:chOff x="0" y="0"/>
          <a:chExt cx="0" cy="0"/>
        </a:xfrm>
      </p:grpSpPr>
      <p:grpSp>
        <p:nvGrpSpPr>
          <p:cNvPr id="180" name="Google Shape;180;p19"/>
          <p:cNvGrpSpPr/>
          <p:nvPr/>
        </p:nvGrpSpPr>
        <p:grpSpPr>
          <a:xfrm>
            <a:off x="165150" y="155550"/>
            <a:ext cx="8813700" cy="4832400"/>
            <a:chOff x="146600" y="127750"/>
            <a:chExt cx="8813700" cy="4832400"/>
          </a:xfrm>
        </p:grpSpPr>
        <p:sp>
          <p:nvSpPr>
            <p:cNvPr id="181" name="Google Shape;181;p19"/>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4" name="Google Shape;184;p19"/>
          <p:cNvSpPr txBox="1"/>
          <p:nvPr>
            <p:ph idx="1" type="subTitle"/>
          </p:nvPr>
        </p:nvSpPr>
        <p:spPr>
          <a:xfrm>
            <a:off x="914400" y="1643452"/>
            <a:ext cx="75096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5" name="Google Shape;185;p19"/>
          <p:cNvSpPr txBox="1"/>
          <p:nvPr>
            <p:ph idx="2" type="subTitle"/>
          </p:nvPr>
        </p:nvSpPr>
        <p:spPr>
          <a:xfrm>
            <a:off x="914400" y="2783393"/>
            <a:ext cx="75096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6" name="Google Shape;186;p19"/>
          <p:cNvSpPr txBox="1"/>
          <p:nvPr>
            <p:ph idx="3" type="subTitle"/>
          </p:nvPr>
        </p:nvSpPr>
        <p:spPr>
          <a:xfrm>
            <a:off x="914400" y="3920650"/>
            <a:ext cx="75096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7" name="Google Shape;187;p19"/>
          <p:cNvSpPr txBox="1"/>
          <p:nvPr>
            <p:ph idx="4" type="subTitle"/>
          </p:nvPr>
        </p:nvSpPr>
        <p:spPr>
          <a:xfrm>
            <a:off x="914400" y="1245100"/>
            <a:ext cx="7509600" cy="530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8" name="Google Shape;188;p19"/>
          <p:cNvSpPr txBox="1"/>
          <p:nvPr>
            <p:ph idx="5" type="subTitle"/>
          </p:nvPr>
        </p:nvSpPr>
        <p:spPr>
          <a:xfrm>
            <a:off x="914400" y="2373711"/>
            <a:ext cx="7509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89" name="Google Shape;189;p19"/>
          <p:cNvSpPr txBox="1"/>
          <p:nvPr>
            <p:ph idx="6" type="subTitle"/>
          </p:nvPr>
        </p:nvSpPr>
        <p:spPr>
          <a:xfrm>
            <a:off x="914400" y="3510969"/>
            <a:ext cx="75096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0" name="Shape 190"/>
        <p:cNvGrpSpPr/>
        <p:nvPr/>
      </p:nvGrpSpPr>
      <p:grpSpPr>
        <a:xfrm>
          <a:off x="0" y="0"/>
          <a:ext cx="0" cy="0"/>
          <a:chOff x="0" y="0"/>
          <a:chExt cx="0" cy="0"/>
        </a:xfrm>
      </p:grpSpPr>
      <p:grpSp>
        <p:nvGrpSpPr>
          <p:cNvPr id="191" name="Google Shape;191;p20"/>
          <p:cNvGrpSpPr/>
          <p:nvPr/>
        </p:nvGrpSpPr>
        <p:grpSpPr>
          <a:xfrm>
            <a:off x="165150" y="155575"/>
            <a:ext cx="8813700" cy="4832400"/>
            <a:chOff x="146600" y="127750"/>
            <a:chExt cx="8813700" cy="4832400"/>
          </a:xfrm>
        </p:grpSpPr>
        <p:sp>
          <p:nvSpPr>
            <p:cNvPr id="192" name="Google Shape;192;p20"/>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20"/>
          <p:cNvSpPr txBox="1"/>
          <p:nvPr>
            <p:ph idx="1" type="subTitle"/>
          </p:nvPr>
        </p:nvSpPr>
        <p:spPr>
          <a:xfrm>
            <a:off x="720000" y="1673175"/>
            <a:ext cx="25695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6" name="Google Shape;196;p20"/>
          <p:cNvSpPr txBox="1"/>
          <p:nvPr>
            <p:ph idx="2" type="subTitle"/>
          </p:nvPr>
        </p:nvSpPr>
        <p:spPr>
          <a:xfrm>
            <a:off x="4290729" y="1673175"/>
            <a:ext cx="25695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7" name="Google Shape;197;p20"/>
          <p:cNvSpPr txBox="1"/>
          <p:nvPr>
            <p:ph idx="3" type="subTitle"/>
          </p:nvPr>
        </p:nvSpPr>
        <p:spPr>
          <a:xfrm>
            <a:off x="720000" y="3290450"/>
            <a:ext cx="25695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8" name="Google Shape;198;p20"/>
          <p:cNvSpPr txBox="1"/>
          <p:nvPr>
            <p:ph idx="4" type="subTitle"/>
          </p:nvPr>
        </p:nvSpPr>
        <p:spPr>
          <a:xfrm>
            <a:off x="4290729" y="3290450"/>
            <a:ext cx="25695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99" name="Google Shape;199;p20"/>
          <p:cNvSpPr txBox="1"/>
          <p:nvPr>
            <p:ph idx="5" type="subTitle"/>
          </p:nvPr>
        </p:nvSpPr>
        <p:spPr>
          <a:xfrm>
            <a:off x="720000" y="1374375"/>
            <a:ext cx="2569500" cy="42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0" name="Google Shape;200;p20"/>
          <p:cNvSpPr txBox="1"/>
          <p:nvPr>
            <p:ph idx="6" type="subTitle"/>
          </p:nvPr>
        </p:nvSpPr>
        <p:spPr>
          <a:xfrm>
            <a:off x="4290727" y="1374375"/>
            <a:ext cx="2569500" cy="42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1" name="Google Shape;201;p20"/>
          <p:cNvSpPr txBox="1"/>
          <p:nvPr>
            <p:ph idx="7" type="subTitle"/>
          </p:nvPr>
        </p:nvSpPr>
        <p:spPr>
          <a:xfrm>
            <a:off x="720000" y="2991550"/>
            <a:ext cx="2569500" cy="42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2" name="Google Shape;202;p20"/>
          <p:cNvSpPr txBox="1"/>
          <p:nvPr>
            <p:ph idx="8" type="subTitle"/>
          </p:nvPr>
        </p:nvSpPr>
        <p:spPr>
          <a:xfrm>
            <a:off x="4290727" y="2991550"/>
            <a:ext cx="2569500" cy="42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p3"/>
          <p:cNvGrpSpPr/>
          <p:nvPr/>
        </p:nvGrpSpPr>
        <p:grpSpPr>
          <a:xfrm>
            <a:off x="165150" y="155550"/>
            <a:ext cx="8813700" cy="4832400"/>
            <a:chOff x="165150" y="155550"/>
            <a:chExt cx="8813700" cy="4832400"/>
          </a:xfrm>
        </p:grpSpPr>
        <p:grpSp>
          <p:nvGrpSpPr>
            <p:cNvPr id="27" name="Google Shape;27;p3"/>
            <p:cNvGrpSpPr/>
            <p:nvPr/>
          </p:nvGrpSpPr>
          <p:grpSpPr>
            <a:xfrm>
              <a:off x="165150" y="155550"/>
              <a:ext cx="8813700" cy="4832400"/>
              <a:chOff x="146600" y="127750"/>
              <a:chExt cx="8813700" cy="4832400"/>
            </a:xfrm>
          </p:grpSpPr>
          <p:sp>
            <p:nvSpPr>
              <p:cNvPr id="28" name="Google Shape;28;p3"/>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3"/>
            <p:cNvGrpSpPr/>
            <p:nvPr/>
          </p:nvGrpSpPr>
          <p:grpSpPr>
            <a:xfrm>
              <a:off x="640025" y="293150"/>
              <a:ext cx="7890900" cy="4567500"/>
              <a:chOff x="621400" y="265350"/>
              <a:chExt cx="7890900" cy="4567500"/>
            </a:xfrm>
          </p:grpSpPr>
          <p:cxnSp>
            <p:nvCxnSpPr>
              <p:cNvPr id="31" name="Google Shape;31;p3"/>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32" name="Google Shape;32;p3"/>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nvGrpSpPr>
            <p:cNvPr id="33" name="Google Shape;33;p3"/>
            <p:cNvGrpSpPr/>
            <p:nvPr/>
          </p:nvGrpSpPr>
          <p:grpSpPr>
            <a:xfrm flipH="1">
              <a:off x="311602" y="3959856"/>
              <a:ext cx="658800" cy="977394"/>
              <a:chOff x="8168757" y="3959856"/>
              <a:chExt cx="658800" cy="977394"/>
            </a:xfrm>
          </p:grpSpPr>
          <p:sp>
            <p:nvSpPr>
              <p:cNvPr id="34" name="Google Shape;34;p3"/>
              <p:cNvSpPr/>
              <p:nvPr/>
            </p:nvSpPr>
            <p:spPr>
              <a:xfrm rot="10800000">
                <a:off x="8168757"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10800000">
                <a:off x="8168757"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 name="Google Shape;36;p3"/>
          <p:cNvSpPr txBox="1"/>
          <p:nvPr>
            <p:ph type="title"/>
          </p:nvPr>
        </p:nvSpPr>
        <p:spPr>
          <a:xfrm>
            <a:off x="2038200" y="2136050"/>
            <a:ext cx="50676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b="0" i="1" sz="5000">
                <a:solidFill>
                  <a:schemeClr val="dk2"/>
                </a:solidFill>
                <a:latin typeface="Playfair Display SemiBold"/>
                <a:ea typeface="Playfair Display SemiBold"/>
                <a:cs typeface="Playfair Display SemiBold"/>
                <a:sym typeface="Playfair Display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7" name="Google Shape;37;p3"/>
          <p:cNvSpPr txBox="1"/>
          <p:nvPr>
            <p:ph hasCustomPrompt="1" idx="2" type="title"/>
          </p:nvPr>
        </p:nvSpPr>
        <p:spPr>
          <a:xfrm>
            <a:off x="3909900" y="1294250"/>
            <a:ext cx="13242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0" sz="6000">
                <a:latin typeface="Playfair Display SemiBold"/>
                <a:ea typeface="Playfair Display SemiBold"/>
                <a:cs typeface="Playfair Display SemiBold"/>
                <a:sym typeface="Playfair Display SemiBol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8" name="Google Shape;38;p3"/>
          <p:cNvSpPr txBox="1"/>
          <p:nvPr>
            <p:ph idx="1" type="subTitle"/>
          </p:nvPr>
        </p:nvSpPr>
        <p:spPr>
          <a:xfrm>
            <a:off x="2038200" y="3282650"/>
            <a:ext cx="5067600" cy="5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03" name="Shape 203"/>
        <p:cNvGrpSpPr/>
        <p:nvPr/>
      </p:nvGrpSpPr>
      <p:grpSpPr>
        <a:xfrm>
          <a:off x="0" y="0"/>
          <a:ext cx="0" cy="0"/>
          <a:chOff x="0" y="0"/>
          <a:chExt cx="0" cy="0"/>
        </a:xfrm>
      </p:grpSpPr>
      <p:grpSp>
        <p:nvGrpSpPr>
          <p:cNvPr id="204" name="Google Shape;204;p21"/>
          <p:cNvGrpSpPr/>
          <p:nvPr/>
        </p:nvGrpSpPr>
        <p:grpSpPr>
          <a:xfrm>
            <a:off x="165150" y="155550"/>
            <a:ext cx="8813700" cy="4832400"/>
            <a:chOff x="146600" y="127750"/>
            <a:chExt cx="8813700" cy="4832400"/>
          </a:xfrm>
        </p:grpSpPr>
        <p:sp>
          <p:nvSpPr>
            <p:cNvPr id="205" name="Google Shape;205;p21"/>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8" name="Google Shape;208;p21"/>
          <p:cNvSpPr txBox="1"/>
          <p:nvPr>
            <p:ph idx="1" type="subTitle"/>
          </p:nvPr>
        </p:nvSpPr>
        <p:spPr>
          <a:xfrm>
            <a:off x="721670" y="1948841"/>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9" name="Google Shape;209;p21"/>
          <p:cNvSpPr txBox="1"/>
          <p:nvPr>
            <p:ph idx="2" type="subTitle"/>
          </p:nvPr>
        </p:nvSpPr>
        <p:spPr>
          <a:xfrm>
            <a:off x="3131138" y="1948841"/>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0" name="Google Shape;210;p21"/>
          <p:cNvSpPr txBox="1"/>
          <p:nvPr>
            <p:ph idx="3" type="subTitle"/>
          </p:nvPr>
        </p:nvSpPr>
        <p:spPr>
          <a:xfrm>
            <a:off x="721670" y="3273375"/>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1" name="Google Shape;211;p21"/>
          <p:cNvSpPr txBox="1"/>
          <p:nvPr>
            <p:ph idx="4" type="subTitle"/>
          </p:nvPr>
        </p:nvSpPr>
        <p:spPr>
          <a:xfrm>
            <a:off x="3131138" y="3273375"/>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2" name="Google Shape;212;p21"/>
          <p:cNvSpPr txBox="1"/>
          <p:nvPr>
            <p:ph idx="5" type="subTitle"/>
          </p:nvPr>
        </p:nvSpPr>
        <p:spPr>
          <a:xfrm>
            <a:off x="5540631" y="1948841"/>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3" name="Google Shape;213;p21"/>
          <p:cNvSpPr txBox="1"/>
          <p:nvPr>
            <p:ph idx="6" type="subTitle"/>
          </p:nvPr>
        </p:nvSpPr>
        <p:spPr>
          <a:xfrm>
            <a:off x="5540631" y="3273375"/>
            <a:ext cx="2199900" cy="635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4" name="Google Shape;214;p21"/>
          <p:cNvSpPr txBox="1"/>
          <p:nvPr>
            <p:ph idx="7" type="subTitle"/>
          </p:nvPr>
        </p:nvSpPr>
        <p:spPr>
          <a:xfrm>
            <a:off x="720000" y="1574430"/>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5" name="Google Shape;215;p21"/>
          <p:cNvSpPr txBox="1"/>
          <p:nvPr>
            <p:ph idx="8" type="subTitle"/>
          </p:nvPr>
        </p:nvSpPr>
        <p:spPr>
          <a:xfrm>
            <a:off x="3129468" y="1574430"/>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6" name="Google Shape;216;p21"/>
          <p:cNvSpPr txBox="1"/>
          <p:nvPr>
            <p:ph idx="9" type="subTitle"/>
          </p:nvPr>
        </p:nvSpPr>
        <p:spPr>
          <a:xfrm>
            <a:off x="5538960" y="1574430"/>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7" name="Google Shape;217;p21"/>
          <p:cNvSpPr txBox="1"/>
          <p:nvPr>
            <p:ph idx="13" type="subTitle"/>
          </p:nvPr>
        </p:nvSpPr>
        <p:spPr>
          <a:xfrm>
            <a:off x="720000" y="2898769"/>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8" name="Google Shape;218;p21"/>
          <p:cNvSpPr txBox="1"/>
          <p:nvPr>
            <p:ph idx="14" type="subTitle"/>
          </p:nvPr>
        </p:nvSpPr>
        <p:spPr>
          <a:xfrm>
            <a:off x="3129468" y="2898769"/>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9" name="Google Shape;219;p21"/>
          <p:cNvSpPr txBox="1"/>
          <p:nvPr>
            <p:ph idx="15" type="subTitle"/>
          </p:nvPr>
        </p:nvSpPr>
        <p:spPr>
          <a:xfrm>
            <a:off x="5538960" y="2898769"/>
            <a:ext cx="22029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gn="ctr">
              <a:lnSpc>
                <a:spcPct val="115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15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15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15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15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15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15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15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20" name="Shape 220"/>
        <p:cNvGrpSpPr/>
        <p:nvPr/>
      </p:nvGrpSpPr>
      <p:grpSpPr>
        <a:xfrm>
          <a:off x="0" y="0"/>
          <a:ext cx="0" cy="0"/>
          <a:chOff x="0" y="0"/>
          <a:chExt cx="0" cy="0"/>
        </a:xfrm>
      </p:grpSpPr>
      <p:grpSp>
        <p:nvGrpSpPr>
          <p:cNvPr id="221" name="Google Shape;221;p22"/>
          <p:cNvGrpSpPr/>
          <p:nvPr/>
        </p:nvGrpSpPr>
        <p:grpSpPr>
          <a:xfrm>
            <a:off x="165150" y="155550"/>
            <a:ext cx="8813700" cy="4832400"/>
            <a:chOff x="165150" y="155550"/>
            <a:chExt cx="8813700" cy="4832400"/>
          </a:xfrm>
        </p:grpSpPr>
        <p:grpSp>
          <p:nvGrpSpPr>
            <p:cNvPr id="222" name="Google Shape;222;p22"/>
            <p:cNvGrpSpPr/>
            <p:nvPr/>
          </p:nvGrpSpPr>
          <p:grpSpPr>
            <a:xfrm>
              <a:off x="165150" y="155550"/>
              <a:ext cx="8813700" cy="4832400"/>
              <a:chOff x="146600" y="127750"/>
              <a:chExt cx="8813700" cy="4832400"/>
            </a:xfrm>
          </p:grpSpPr>
          <p:sp>
            <p:nvSpPr>
              <p:cNvPr id="223" name="Google Shape;223;p22"/>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22"/>
            <p:cNvGrpSpPr/>
            <p:nvPr/>
          </p:nvGrpSpPr>
          <p:grpSpPr>
            <a:xfrm>
              <a:off x="640025" y="293150"/>
              <a:ext cx="7890900" cy="4567500"/>
              <a:chOff x="621400" y="265350"/>
              <a:chExt cx="7890900" cy="4567500"/>
            </a:xfrm>
          </p:grpSpPr>
          <p:cxnSp>
            <p:nvCxnSpPr>
              <p:cNvPr id="226" name="Google Shape;226;p22"/>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227" name="Google Shape;227;p22"/>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nvGrpSpPr>
            <p:cNvPr id="228" name="Google Shape;228;p22"/>
            <p:cNvGrpSpPr/>
            <p:nvPr/>
          </p:nvGrpSpPr>
          <p:grpSpPr>
            <a:xfrm>
              <a:off x="399995" y="539500"/>
              <a:ext cx="480900" cy="717475"/>
              <a:chOff x="380925" y="539500"/>
              <a:chExt cx="480900" cy="717475"/>
            </a:xfrm>
          </p:grpSpPr>
          <p:sp>
            <p:nvSpPr>
              <p:cNvPr id="229" name="Google Shape;229;p22"/>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1" name="Google Shape;231;p22"/>
          <p:cNvSpPr txBox="1"/>
          <p:nvPr>
            <p:ph hasCustomPrompt="1" type="title"/>
          </p:nvPr>
        </p:nvSpPr>
        <p:spPr>
          <a:xfrm>
            <a:off x="2223600" y="613420"/>
            <a:ext cx="4696800" cy="7689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i="1"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2" name="Google Shape;232;p22"/>
          <p:cNvSpPr txBox="1"/>
          <p:nvPr>
            <p:ph idx="1" type="subTitle"/>
          </p:nvPr>
        </p:nvSpPr>
        <p:spPr>
          <a:xfrm>
            <a:off x="2223600" y="1196983"/>
            <a:ext cx="4696800" cy="45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3" name="Google Shape;233;p22"/>
          <p:cNvSpPr txBox="1"/>
          <p:nvPr>
            <p:ph hasCustomPrompt="1" idx="2" type="title"/>
          </p:nvPr>
        </p:nvSpPr>
        <p:spPr>
          <a:xfrm>
            <a:off x="2223600" y="2050463"/>
            <a:ext cx="4696800" cy="7689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i="1"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4" name="Google Shape;234;p22"/>
          <p:cNvSpPr txBox="1"/>
          <p:nvPr>
            <p:ph idx="3" type="subTitle"/>
          </p:nvPr>
        </p:nvSpPr>
        <p:spPr>
          <a:xfrm>
            <a:off x="2223600" y="2634022"/>
            <a:ext cx="4696800" cy="45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5" name="Google Shape;235;p22"/>
          <p:cNvSpPr txBox="1"/>
          <p:nvPr>
            <p:ph hasCustomPrompt="1" idx="4" type="title"/>
          </p:nvPr>
        </p:nvSpPr>
        <p:spPr>
          <a:xfrm>
            <a:off x="2223600" y="3487506"/>
            <a:ext cx="4696800" cy="768900"/>
          </a:xfrm>
          <a:prstGeom prst="rect">
            <a:avLst/>
          </a:prstGeom>
          <a:noFill/>
        </p:spPr>
        <p:txBody>
          <a:bodyPr anchorCtr="0" anchor="b"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i="1"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6" name="Google Shape;236;p22"/>
          <p:cNvSpPr txBox="1"/>
          <p:nvPr>
            <p:ph idx="5" type="subTitle"/>
          </p:nvPr>
        </p:nvSpPr>
        <p:spPr>
          <a:xfrm>
            <a:off x="2223600" y="4071080"/>
            <a:ext cx="4696800" cy="459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237" name="Google Shape;237;p22"/>
          <p:cNvGrpSpPr/>
          <p:nvPr/>
        </p:nvGrpSpPr>
        <p:grpSpPr>
          <a:xfrm flipH="1">
            <a:off x="8204327" y="3958310"/>
            <a:ext cx="658800" cy="977394"/>
            <a:chOff x="8182888" y="3959856"/>
            <a:chExt cx="658800" cy="977394"/>
          </a:xfrm>
        </p:grpSpPr>
        <p:sp>
          <p:nvSpPr>
            <p:cNvPr id="238" name="Google Shape;238;p22"/>
            <p:cNvSpPr/>
            <p:nvPr/>
          </p:nvSpPr>
          <p:spPr>
            <a:xfrm rot="10800000">
              <a:off x="8182888"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rot="10800000">
              <a:off x="8182888"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0" name="Shape 240"/>
        <p:cNvGrpSpPr/>
        <p:nvPr/>
      </p:nvGrpSpPr>
      <p:grpSpPr>
        <a:xfrm>
          <a:off x="0" y="0"/>
          <a:ext cx="0" cy="0"/>
          <a:chOff x="0" y="0"/>
          <a:chExt cx="0" cy="0"/>
        </a:xfrm>
      </p:grpSpPr>
      <p:grpSp>
        <p:nvGrpSpPr>
          <p:cNvPr id="241" name="Google Shape;241;p23"/>
          <p:cNvGrpSpPr/>
          <p:nvPr/>
        </p:nvGrpSpPr>
        <p:grpSpPr>
          <a:xfrm>
            <a:off x="165150" y="155550"/>
            <a:ext cx="8813700" cy="4832400"/>
            <a:chOff x="165150" y="155550"/>
            <a:chExt cx="8813700" cy="4832400"/>
          </a:xfrm>
        </p:grpSpPr>
        <p:grpSp>
          <p:nvGrpSpPr>
            <p:cNvPr id="242" name="Google Shape;242;p23"/>
            <p:cNvGrpSpPr/>
            <p:nvPr/>
          </p:nvGrpSpPr>
          <p:grpSpPr>
            <a:xfrm>
              <a:off x="165150" y="155550"/>
              <a:ext cx="8813700" cy="4832400"/>
              <a:chOff x="146600" y="127750"/>
              <a:chExt cx="8813700" cy="4832400"/>
            </a:xfrm>
          </p:grpSpPr>
          <p:sp>
            <p:nvSpPr>
              <p:cNvPr id="243" name="Google Shape;243;p23"/>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23"/>
            <p:cNvGrpSpPr/>
            <p:nvPr/>
          </p:nvGrpSpPr>
          <p:grpSpPr>
            <a:xfrm>
              <a:off x="640025" y="293150"/>
              <a:ext cx="7890900" cy="4567500"/>
              <a:chOff x="621400" y="265350"/>
              <a:chExt cx="7890900" cy="4567500"/>
            </a:xfrm>
          </p:grpSpPr>
          <p:cxnSp>
            <p:nvCxnSpPr>
              <p:cNvPr id="246" name="Google Shape;246;p23"/>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247" name="Google Shape;247;p23"/>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nvGrpSpPr>
            <p:cNvPr id="248" name="Google Shape;248;p23"/>
            <p:cNvGrpSpPr/>
            <p:nvPr/>
          </p:nvGrpSpPr>
          <p:grpSpPr>
            <a:xfrm>
              <a:off x="399375" y="539500"/>
              <a:ext cx="480900" cy="717475"/>
              <a:chOff x="380925" y="539500"/>
              <a:chExt cx="480900" cy="717475"/>
            </a:xfrm>
          </p:grpSpPr>
          <p:sp>
            <p:nvSpPr>
              <p:cNvPr id="249" name="Google Shape;249;p23"/>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3"/>
            <p:cNvGrpSpPr/>
            <p:nvPr/>
          </p:nvGrpSpPr>
          <p:grpSpPr>
            <a:xfrm>
              <a:off x="8201338" y="1885756"/>
              <a:ext cx="658800" cy="977394"/>
              <a:chOff x="8182888" y="3959856"/>
              <a:chExt cx="658800" cy="977394"/>
            </a:xfrm>
          </p:grpSpPr>
          <p:sp>
            <p:nvSpPr>
              <p:cNvPr id="252" name="Google Shape;252;p23"/>
              <p:cNvSpPr/>
              <p:nvPr/>
            </p:nvSpPr>
            <p:spPr>
              <a:xfrm rot="10800000">
                <a:off x="8182888"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10800000">
                <a:off x="8182888"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23"/>
          <p:cNvSpPr txBox="1"/>
          <p:nvPr>
            <p:ph type="title"/>
          </p:nvPr>
        </p:nvSpPr>
        <p:spPr>
          <a:xfrm>
            <a:off x="2347938" y="5400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5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5" name="Google Shape;255;p23"/>
          <p:cNvSpPr txBox="1"/>
          <p:nvPr>
            <p:ph idx="1" type="subTitle"/>
          </p:nvPr>
        </p:nvSpPr>
        <p:spPr>
          <a:xfrm>
            <a:off x="2347900" y="1437619"/>
            <a:ext cx="4448100" cy="1224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3"/>
          <p:cNvSpPr txBox="1"/>
          <p:nvPr/>
        </p:nvSpPr>
        <p:spPr>
          <a:xfrm>
            <a:off x="2099100" y="3834275"/>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Libre Franklin"/>
                <a:ea typeface="Libre Franklin"/>
                <a:cs typeface="Libre Franklin"/>
                <a:sym typeface="Libre Franklin"/>
              </a:rPr>
              <a:t>CREDITS: This presentation template was created by </a:t>
            </a:r>
            <a:r>
              <a:rPr b="1" lang="en" sz="1200" u="sng">
                <a:solidFill>
                  <a:schemeClr val="hlink"/>
                </a:solidFill>
                <a:latin typeface="Libre Franklin"/>
                <a:ea typeface="Libre Franklin"/>
                <a:cs typeface="Libre Franklin"/>
                <a:sym typeface="Libre Franklin"/>
                <a:hlinkClick r:id="rId2"/>
              </a:rPr>
              <a:t>Slidesgo</a:t>
            </a:r>
            <a:r>
              <a:rPr b="1" lang="en" sz="1200">
                <a:solidFill>
                  <a:schemeClr val="dk1"/>
                </a:solidFill>
                <a:latin typeface="Libre Franklin"/>
                <a:ea typeface="Libre Franklin"/>
                <a:cs typeface="Libre Franklin"/>
                <a:sym typeface="Libre Franklin"/>
              </a:rPr>
              <a:t>,</a:t>
            </a:r>
            <a:r>
              <a:rPr lang="en" sz="1200">
                <a:solidFill>
                  <a:schemeClr val="dk1"/>
                </a:solidFill>
                <a:latin typeface="Libre Franklin"/>
                <a:ea typeface="Libre Franklin"/>
                <a:cs typeface="Libre Franklin"/>
                <a:sym typeface="Libre Franklin"/>
              </a:rPr>
              <a:t> and includes icons by</a:t>
            </a:r>
            <a:r>
              <a:rPr b="1" lang="en" sz="1200">
                <a:solidFill>
                  <a:schemeClr val="dk1"/>
                </a:solidFill>
                <a:latin typeface="Libre Franklin"/>
                <a:ea typeface="Libre Franklin"/>
                <a:cs typeface="Libre Franklin"/>
                <a:sym typeface="Libre Franklin"/>
              </a:rPr>
              <a:t> </a:t>
            </a:r>
            <a:r>
              <a:rPr b="1" lang="en" sz="12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Flaticon</a:t>
            </a:r>
            <a:r>
              <a:rPr b="1" lang="en" sz="1200">
                <a:solidFill>
                  <a:schemeClr val="dk1"/>
                </a:solidFill>
                <a:latin typeface="Libre Franklin"/>
                <a:ea typeface="Libre Franklin"/>
                <a:cs typeface="Libre Franklin"/>
                <a:sym typeface="Libre Franklin"/>
              </a:rPr>
              <a:t>,</a:t>
            </a:r>
            <a:r>
              <a:rPr lang="en" sz="1200">
                <a:solidFill>
                  <a:schemeClr val="dk1"/>
                </a:solidFill>
                <a:latin typeface="Libre Franklin"/>
                <a:ea typeface="Libre Franklin"/>
                <a:cs typeface="Libre Franklin"/>
                <a:sym typeface="Libre Franklin"/>
              </a:rPr>
              <a:t> and infographics &amp; images by </a:t>
            </a:r>
            <a:r>
              <a:rPr b="1" lang="en" sz="1200" u="sng">
                <a:solidFill>
                  <a:schemeClr val="dk1"/>
                </a:solidFill>
                <a:latin typeface="Libre Franklin"/>
                <a:ea typeface="Libre Franklin"/>
                <a:cs typeface="Libre Franklin"/>
                <a:sym typeface="Libre Franklin"/>
                <a:hlinkClick r:id="rId4">
                  <a:extLst>
                    <a:ext uri="{A12FA001-AC4F-418D-AE19-62706E023703}">
                      <ahyp:hlinkClr val="tx"/>
                    </a:ext>
                  </a:extLst>
                </a:hlinkClick>
              </a:rPr>
              <a:t>Freepik</a:t>
            </a:r>
            <a:r>
              <a:rPr b="1" lang="en" sz="1200" u="sng">
                <a:solidFill>
                  <a:schemeClr val="dk1"/>
                </a:solidFill>
                <a:latin typeface="Libre Franklin"/>
                <a:ea typeface="Libre Franklin"/>
                <a:cs typeface="Libre Franklin"/>
                <a:sym typeface="Libre Franklin"/>
              </a:rPr>
              <a:t> </a:t>
            </a:r>
            <a:endParaRPr b="1" sz="1200" u="sng">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57" name="Shape 257"/>
        <p:cNvGrpSpPr/>
        <p:nvPr/>
      </p:nvGrpSpPr>
      <p:grpSpPr>
        <a:xfrm>
          <a:off x="0" y="0"/>
          <a:ext cx="0" cy="0"/>
          <a:chOff x="0" y="0"/>
          <a:chExt cx="0" cy="0"/>
        </a:xfrm>
      </p:grpSpPr>
      <p:grpSp>
        <p:nvGrpSpPr>
          <p:cNvPr id="258" name="Google Shape;258;p24"/>
          <p:cNvGrpSpPr/>
          <p:nvPr/>
        </p:nvGrpSpPr>
        <p:grpSpPr>
          <a:xfrm>
            <a:off x="165150" y="155550"/>
            <a:ext cx="8813700" cy="4832400"/>
            <a:chOff x="165150" y="155550"/>
            <a:chExt cx="8813700" cy="4832400"/>
          </a:xfrm>
        </p:grpSpPr>
        <p:grpSp>
          <p:nvGrpSpPr>
            <p:cNvPr id="259" name="Google Shape;259;p24"/>
            <p:cNvGrpSpPr/>
            <p:nvPr/>
          </p:nvGrpSpPr>
          <p:grpSpPr>
            <a:xfrm>
              <a:off x="165150" y="155550"/>
              <a:ext cx="8813700" cy="4832400"/>
              <a:chOff x="146600" y="127750"/>
              <a:chExt cx="8813700" cy="4832400"/>
            </a:xfrm>
          </p:grpSpPr>
          <p:sp>
            <p:nvSpPr>
              <p:cNvPr id="260" name="Google Shape;260;p24"/>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24"/>
            <p:cNvGrpSpPr/>
            <p:nvPr/>
          </p:nvGrpSpPr>
          <p:grpSpPr>
            <a:xfrm>
              <a:off x="640025" y="293150"/>
              <a:ext cx="7890900" cy="4567500"/>
              <a:chOff x="621400" y="265350"/>
              <a:chExt cx="7890900" cy="4567500"/>
            </a:xfrm>
          </p:grpSpPr>
          <p:cxnSp>
            <p:nvCxnSpPr>
              <p:cNvPr id="263" name="Google Shape;263;p24"/>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264" name="Google Shape;264;p24"/>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nvGrpSpPr>
            <p:cNvPr id="265" name="Google Shape;265;p24"/>
            <p:cNvGrpSpPr/>
            <p:nvPr/>
          </p:nvGrpSpPr>
          <p:grpSpPr>
            <a:xfrm>
              <a:off x="399995" y="539500"/>
              <a:ext cx="480900" cy="717475"/>
              <a:chOff x="380925" y="539500"/>
              <a:chExt cx="480900" cy="717475"/>
            </a:xfrm>
          </p:grpSpPr>
          <p:sp>
            <p:nvSpPr>
              <p:cNvPr id="266" name="Google Shape;266;p24"/>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68" name="Shape 268"/>
        <p:cNvGrpSpPr/>
        <p:nvPr/>
      </p:nvGrpSpPr>
      <p:grpSpPr>
        <a:xfrm>
          <a:off x="0" y="0"/>
          <a:ext cx="0" cy="0"/>
          <a:chOff x="0" y="0"/>
          <a:chExt cx="0" cy="0"/>
        </a:xfrm>
      </p:grpSpPr>
      <p:grpSp>
        <p:nvGrpSpPr>
          <p:cNvPr id="269" name="Google Shape;269;p25"/>
          <p:cNvGrpSpPr/>
          <p:nvPr/>
        </p:nvGrpSpPr>
        <p:grpSpPr>
          <a:xfrm>
            <a:off x="165150" y="155550"/>
            <a:ext cx="8813700" cy="4832400"/>
            <a:chOff x="146600" y="127750"/>
            <a:chExt cx="8813700" cy="4832400"/>
          </a:xfrm>
        </p:grpSpPr>
        <p:sp>
          <p:nvSpPr>
            <p:cNvPr id="270" name="Google Shape;270;p25"/>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grpSp>
        <p:nvGrpSpPr>
          <p:cNvPr id="40" name="Google Shape;40;p4"/>
          <p:cNvGrpSpPr/>
          <p:nvPr/>
        </p:nvGrpSpPr>
        <p:grpSpPr>
          <a:xfrm>
            <a:off x="165150" y="155550"/>
            <a:ext cx="8813700" cy="4832400"/>
            <a:chOff x="146600" y="127750"/>
            <a:chExt cx="8813700" cy="4832400"/>
          </a:xfrm>
        </p:grpSpPr>
        <p:sp>
          <p:nvSpPr>
            <p:cNvPr id="41" name="Google Shape;41;p4"/>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4"/>
          <p:cNvSpPr txBox="1"/>
          <p:nvPr>
            <p:ph idx="1" type="body"/>
          </p:nvPr>
        </p:nvSpPr>
        <p:spPr>
          <a:xfrm>
            <a:off x="720000" y="1141450"/>
            <a:ext cx="7704000" cy="3467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Libre Franklin Light"/>
              <a:buChar char="●"/>
              <a:defRPr/>
            </a:lvl1pPr>
            <a:lvl2pPr indent="-304800" lvl="1" marL="914400" rtl="0">
              <a:spcBef>
                <a:spcPts val="0"/>
              </a:spcBef>
              <a:spcAft>
                <a:spcPts val="0"/>
              </a:spcAft>
              <a:buSzPts val="1200"/>
              <a:buFont typeface="Libre Franklin Light"/>
              <a:buChar char="○"/>
              <a:defRPr/>
            </a:lvl2pPr>
            <a:lvl3pPr indent="-304800" lvl="2" marL="1371600" rtl="0">
              <a:lnSpc>
                <a:spcPct val="115000"/>
              </a:lnSpc>
              <a:spcBef>
                <a:spcPts val="0"/>
              </a:spcBef>
              <a:spcAft>
                <a:spcPts val="0"/>
              </a:spcAft>
              <a:buClr>
                <a:srgbClr val="FFC800"/>
              </a:buClr>
              <a:buSzPts val="1200"/>
              <a:buFont typeface="Nunito Light"/>
              <a:buChar char="■"/>
              <a:defRPr/>
            </a:lvl3pPr>
            <a:lvl4pPr indent="-304800" lvl="3" marL="1828800" rtl="0">
              <a:lnSpc>
                <a:spcPct val="115000"/>
              </a:lnSpc>
              <a:spcBef>
                <a:spcPts val="0"/>
              </a:spcBef>
              <a:spcAft>
                <a:spcPts val="0"/>
              </a:spcAft>
              <a:buClr>
                <a:srgbClr val="FFC800"/>
              </a:buClr>
              <a:buSzPts val="1200"/>
              <a:buFont typeface="Nunito Light"/>
              <a:buChar char="●"/>
              <a:defRPr/>
            </a:lvl4pPr>
            <a:lvl5pPr indent="-304800" lvl="4" marL="2286000" rtl="0">
              <a:lnSpc>
                <a:spcPct val="115000"/>
              </a:lnSpc>
              <a:spcBef>
                <a:spcPts val="0"/>
              </a:spcBef>
              <a:spcAft>
                <a:spcPts val="0"/>
              </a:spcAft>
              <a:buClr>
                <a:srgbClr val="434343"/>
              </a:buClr>
              <a:buSzPts val="1200"/>
              <a:buFont typeface="Nunito Light"/>
              <a:buChar char="○"/>
              <a:defRPr/>
            </a:lvl5pPr>
            <a:lvl6pPr indent="-304800" lvl="5" marL="2743200" rtl="0">
              <a:lnSpc>
                <a:spcPct val="115000"/>
              </a:lnSpc>
              <a:spcBef>
                <a:spcPts val="0"/>
              </a:spcBef>
              <a:spcAft>
                <a:spcPts val="0"/>
              </a:spcAft>
              <a:buClr>
                <a:srgbClr val="434343"/>
              </a:buClr>
              <a:buSzPts val="1200"/>
              <a:buFont typeface="Nunito Light"/>
              <a:buChar char="■"/>
              <a:defRPr/>
            </a:lvl6pPr>
            <a:lvl7pPr indent="-304800" lvl="6" marL="3200400" rtl="0">
              <a:lnSpc>
                <a:spcPct val="115000"/>
              </a:lnSpc>
              <a:spcBef>
                <a:spcPts val="0"/>
              </a:spcBef>
              <a:spcAft>
                <a:spcPts val="0"/>
              </a:spcAft>
              <a:buClr>
                <a:srgbClr val="434343"/>
              </a:buClr>
              <a:buSzPts val="1200"/>
              <a:buFont typeface="Nunito Light"/>
              <a:buChar char="●"/>
              <a:defRPr/>
            </a:lvl7pPr>
            <a:lvl8pPr indent="-304800" lvl="7" marL="3657600" rtl="0">
              <a:lnSpc>
                <a:spcPct val="115000"/>
              </a:lnSpc>
              <a:spcBef>
                <a:spcPts val="0"/>
              </a:spcBef>
              <a:spcAft>
                <a:spcPts val="0"/>
              </a:spcAft>
              <a:buClr>
                <a:srgbClr val="434343"/>
              </a:buClr>
              <a:buSzPts val="1200"/>
              <a:buFont typeface="Nunito Light"/>
              <a:buChar char="○"/>
              <a:defRPr/>
            </a:lvl8pPr>
            <a:lvl9pPr indent="-304800" lvl="8" marL="4114800" rtl="0">
              <a:lnSpc>
                <a:spcPct val="115000"/>
              </a:lnSpc>
              <a:spcBef>
                <a:spcPts val="0"/>
              </a:spcBef>
              <a:spcAft>
                <a:spcPts val="0"/>
              </a:spcAft>
              <a:buClr>
                <a:srgbClr val="434343"/>
              </a:buClr>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grpSp>
        <p:nvGrpSpPr>
          <p:cNvPr id="46" name="Google Shape;46;p5"/>
          <p:cNvGrpSpPr/>
          <p:nvPr/>
        </p:nvGrpSpPr>
        <p:grpSpPr>
          <a:xfrm>
            <a:off x="165150" y="155550"/>
            <a:ext cx="8813700" cy="4832400"/>
            <a:chOff x="146600" y="127750"/>
            <a:chExt cx="8813700" cy="4832400"/>
          </a:xfrm>
        </p:grpSpPr>
        <p:sp>
          <p:nvSpPr>
            <p:cNvPr id="47" name="Google Shape;47;p5"/>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 name="Google Shape;50;p5"/>
          <p:cNvSpPr txBox="1"/>
          <p:nvPr>
            <p:ph idx="1" type="subTitle"/>
          </p:nvPr>
        </p:nvSpPr>
        <p:spPr>
          <a:xfrm>
            <a:off x="4725900" y="1677453"/>
            <a:ext cx="36981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2"/>
              </a:buClr>
              <a:buSzPts val="1400"/>
              <a:buChar char="●"/>
              <a:defRPr b="0" sz="1400"/>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51" name="Google Shape;51;p5"/>
          <p:cNvSpPr txBox="1"/>
          <p:nvPr>
            <p:ph idx="2" type="subTitle"/>
          </p:nvPr>
        </p:nvSpPr>
        <p:spPr>
          <a:xfrm>
            <a:off x="720000" y="1677453"/>
            <a:ext cx="36981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lt2"/>
              </a:buClr>
              <a:buSzPts val="1400"/>
              <a:buChar char="●"/>
              <a:defRPr b="0" sz="1400"/>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52" name="Google Shape;52;p5"/>
          <p:cNvSpPr txBox="1"/>
          <p:nvPr>
            <p:ph idx="3" type="subTitle"/>
          </p:nvPr>
        </p:nvSpPr>
        <p:spPr>
          <a:xfrm>
            <a:off x="720000" y="1357375"/>
            <a:ext cx="3698100" cy="4386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p:txBody>
      </p:sp>
      <p:sp>
        <p:nvSpPr>
          <p:cNvPr id="53" name="Google Shape;53;p5"/>
          <p:cNvSpPr txBox="1"/>
          <p:nvPr>
            <p:ph idx="4" type="subTitle"/>
          </p:nvPr>
        </p:nvSpPr>
        <p:spPr>
          <a:xfrm>
            <a:off x="4725900" y="1357375"/>
            <a:ext cx="3698100" cy="43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i="1" sz="2000">
                <a:solidFill>
                  <a:schemeClr val="dk2"/>
                </a:solidFill>
                <a:latin typeface="Playfair Display SemiBold"/>
                <a:ea typeface="Playfair Display SemiBold"/>
                <a:cs typeface="Playfair Display SemiBold"/>
                <a:sym typeface="Playfair Display SemiBold"/>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grpSp>
        <p:nvGrpSpPr>
          <p:cNvPr id="55" name="Google Shape;55;p6"/>
          <p:cNvGrpSpPr/>
          <p:nvPr/>
        </p:nvGrpSpPr>
        <p:grpSpPr>
          <a:xfrm>
            <a:off x="165150" y="155550"/>
            <a:ext cx="8813700" cy="4832400"/>
            <a:chOff x="146600" y="127750"/>
            <a:chExt cx="8813700" cy="4832400"/>
          </a:xfrm>
        </p:grpSpPr>
        <p:sp>
          <p:nvSpPr>
            <p:cNvPr id="56" name="Google Shape;56;p6"/>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p7"/>
          <p:cNvGrpSpPr/>
          <p:nvPr/>
        </p:nvGrpSpPr>
        <p:grpSpPr>
          <a:xfrm>
            <a:off x="165150" y="155550"/>
            <a:ext cx="8813700" cy="4832400"/>
            <a:chOff x="146600" y="127750"/>
            <a:chExt cx="8813700" cy="4832400"/>
          </a:xfrm>
        </p:grpSpPr>
        <p:sp>
          <p:nvSpPr>
            <p:cNvPr id="61" name="Google Shape;61;p7"/>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type="title"/>
          </p:nvPr>
        </p:nvSpPr>
        <p:spPr>
          <a:xfrm>
            <a:off x="720000" y="63770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4" name="Google Shape;64;p7"/>
          <p:cNvSpPr txBox="1"/>
          <p:nvPr>
            <p:ph idx="1" type="subTitle"/>
          </p:nvPr>
        </p:nvSpPr>
        <p:spPr>
          <a:xfrm>
            <a:off x="720000" y="1347250"/>
            <a:ext cx="7710900" cy="317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600"/>
              <a:buFont typeface="Libre Franklin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grpSp>
        <p:nvGrpSpPr>
          <p:cNvPr id="66" name="Google Shape;66;p8"/>
          <p:cNvGrpSpPr/>
          <p:nvPr/>
        </p:nvGrpSpPr>
        <p:grpSpPr>
          <a:xfrm>
            <a:off x="165225" y="155550"/>
            <a:ext cx="8813700" cy="4832400"/>
            <a:chOff x="165225" y="155550"/>
            <a:chExt cx="8813700" cy="4832400"/>
          </a:xfrm>
        </p:grpSpPr>
        <p:grpSp>
          <p:nvGrpSpPr>
            <p:cNvPr id="67" name="Google Shape;67;p8"/>
            <p:cNvGrpSpPr/>
            <p:nvPr/>
          </p:nvGrpSpPr>
          <p:grpSpPr>
            <a:xfrm>
              <a:off x="165225" y="155550"/>
              <a:ext cx="8813700" cy="4832400"/>
              <a:chOff x="146600" y="127750"/>
              <a:chExt cx="8813700" cy="4832400"/>
            </a:xfrm>
          </p:grpSpPr>
          <p:grpSp>
            <p:nvGrpSpPr>
              <p:cNvPr id="68" name="Google Shape;68;p8"/>
              <p:cNvGrpSpPr/>
              <p:nvPr/>
            </p:nvGrpSpPr>
            <p:grpSpPr>
              <a:xfrm>
                <a:off x="146600" y="127750"/>
                <a:ext cx="8813700" cy="4832400"/>
                <a:chOff x="146600" y="127750"/>
                <a:chExt cx="8813700" cy="4832400"/>
              </a:xfrm>
            </p:grpSpPr>
            <p:sp>
              <p:nvSpPr>
                <p:cNvPr id="69" name="Google Shape;69;p8"/>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8"/>
              <p:cNvGrpSpPr/>
              <p:nvPr/>
            </p:nvGrpSpPr>
            <p:grpSpPr>
              <a:xfrm>
                <a:off x="621400" y="265350"/>
                <a:ext cx="7890900" cy="4567500"/>
                <a:chOff x="621400" y="265350"/>
                <a:chExt cx="7890900" cy="4567500"/>
              </a:xfrm>
            </p:grpSpPr>
            <p:cxnSp>
              <p:nvCxnSpPr>
                <p:cNvPr id="72" name="Google Shape;72;p8"/>
                <p:cNvCxnSpPr/>
                <p:nvPr/>
              </p:nvCxnSpPr>
              <p:spPr>
                <a:xfrm rot="10800000">
                  <a:off x="621400" y="265350"/>
                  <a:ext cx="0" cy="455730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8"/>
                <p:cNvCxnSpPr/>
                <p:nvPr/>
              </p:nvCxnSpPr>
              <p:spPr>
                <a:xfrm rot="10800000">
                  <a:off x="8512300" y="265350"/>
                  <a:ext cx="0" cy="4567500"/>
                </a:xfrm>
                <a:prstGeom prst="straightConnector1">
                  <a:avLst/>
                </a:prstGeom>
                <a:noFill/>
                <a:ln cap="flat" cmpd="sng" w="9525">
                  <a:solidFill>
                    <a:schemeClr val="dk1"/>
                  </a:solidFill>
                  <a:prstDash val="solid"/>
                  <a:round/>
                  <a:headEnd len="med" w="med" type="none"/>
                  <a:tailEnd len="med" w="med" type="none"/>
                </a:ln>
              </p:spPr>
            </p:cxnSp>
          </p:grpSp>
        </p:grpSp>
        <p:grpSp>
          <p:nvGrpSpPr>
            <p:cNvPr id="74" name="Google Shape;74;p8"/>
            <p:cNvGrpSpPr/>
            <p:nvPr/>
          </p:nvGrpSpPr>
          <p:grpSpPr>
            <a:xfrm flipH="1">
              <a:off x="311602" y="3959856"/>
              <a:ext cx="658800" cy="977394"/>
              <a:chOff x="8168757" y="3959856"/>
              <a:chExt cx="658800" cy="977394"/>
            </a:xfrm>
          </p:grpSpPr>
          <p:sp>
            <p:nvSpPr>
              <p:cNvPr id="75" name="Google Shape;75;p8"/>
              <p:cNvSpPr/>
              <p:nvPr/>
            </p:nvSpPr>
            <p:spPr>
              <a:xfrm rot="10800000">
                <a:off x="8168757" y="3959856"/>
                <a:ext cx="658800" cy="658800"/>
              </a:xfrm>
              <a:prstGeom prst="pie">
                <a:avLst>
                  <a:gd fmla="val 0" name="adj1"/>
                  <a:gd fmla="val 5387847"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10800000">
                <a:off x="8168757" y="4278450"/>
                <a:ext cx="658800" cy="658800"/>
              </a:xfrm>
              <a:prstGeom prst="pie">
                <a:avLst>
                  <a:gd fmla="val 0" name="adj1"/>
                  <a:gd fmla="val 5387847"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8"/>
            <p:cNvGrpSpPr/>
            <p:nvPr/>
          </p:nvGrpSpPr>
          <p:grpSpPr>
            <a:xfrm>
              <a:off x="8290300" y="539500"/>
              <a:ext cx="480900" cy="717475"/>
              <a:chOff x="380925" y="539500"/>
              <a:chExt cx="480900" cy="717475"/>
            </a:xfrm>
          </p:grpSpPr>
          <p:sp>
            <p:nvSpPr>
              <p:cNvPr id="78" name="Google Shape;78;p8"/>
              <p:cNvSpPr/>
              <p:nvPr/>
            </p:nvSpPr>
            <p:spPr>
              <a:xfrm rot="10800000">
                <a:off x="380925" y="539500"/>
                <a:ext cx="480900" cy="480900"/>
              </a:xfrm>
              <a:prstGeom prst="pie">
                <a:avLst>
                  <a:gd fmla="val 0" name="adj1"/>
                  <a:gd fmla="val 1081639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10800000">
                <a:off x="380925" y="776075"/>
                <a:ext cx="480900" cy="480900"/>
              </a:xfrm>
              <a:prstGeom prst="pie">
                <a:avLst>
                  <a:gd fmla="val 0" name="adj1"/>
                  <a:gd fmla="val 1081639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 name="Google Shape;80;p8"/>
          <p:cNvSpPr txBox="1"/>
          <p:nvPr>
            <p:ph type="title"/>
          </p:nvPr>
        </p:nvSpPr>
        <p:spPr>
          <a:xfrm>
            <a:off x="1644450" y="1307100"/>
            <a:ext cx="58551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grpSp>
        <p:nvGrpSpPr>
          <p:cNvPr id="82" name="Google Shape;82;p9"/>
          <p:cNvGrpSpPr/>
          <p:nvPr/>
        </p:nvGrpSpPr>
        <p:grpSpPr>
          <a:xfrm>
            <a:off x="165150" y="155550"/>
            <a:ext cx="8813700" cy="4832400"/>
            <a:chOff x="146600" y="127750"/>
            <a:chExt cx="8813700" cy="4832400"/>
          </a:xfrm>
        </p:grpSpPr>
        <p:sp>
          <p:nvSpPr>
            <p:cNvPr id="83" name="Google Shape;83;p9"/>
            <p:cNvSpPr/>
            <p:nvPr/>
          </p:nvSpPr>
          <p:spPr>
            <a:xfrm>
              <a:off x="146600" y="127750"/>
              <a:ext cx="8813700" cy="4832400"/>
            </a:xfrm>
            <a:prstGeom prst="roundRect">
              <a:avLst>
                <a:gd fmla="val 5274"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292450" y="260125"/>
              <a:ext cx="8559000" cy="4567500"/>
            </a:xfrm>
            <a:prstGeom prst="roundRect">
              <a:avLst>
                <a:gd fmla="val 3838"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9"/>
          <p:cNvSpPr txBox="1"/>
          <p:nvPr>
            <p:ph type="title"/>
          </p:nvPr>
        </p:nvSpPr>
        <p:spPr>
          <a:xfrm>
            <a:off x="720000" y="1413525"/>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9"/>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7" name="Shape 87"/>
        <p:cNvGrpSpPr/>
        <p:nvPr/>
      </p:nvGrpSpPr>
      <p:grpSpPr>
        <a:xfrm>
          <a:off x="0" y="0"/>
          <a:ext cx="0" cy="0"/>
          <a:chOff x="0" y="0"/>
          <a:chExt cx="0" cy="0"/>
        </a:xfrm>
      </p:grpSpPr>
      <p:sp>
        <p:nvSpPr>
          <p:cNvPr id="88" name="Google Shape;88;p10"/>
          <p:cNvSpPr/>
          <p:nvPr>
            <p:ph idx="2" type="pic"/>
          </p:nvPr>
        </p:nvSpPr>
        <p:spPr>
          <a:xfrm>
            <a:off x="0" y="0"/>
            <a:ext cx="9144000" cy="5143500"/>
          </a:xfrm>
          <a:prstGeom prst="rect">
            <a:avLst/>
          </a:prstGeom>
          <a:noFill/>
          <a:ln>
            <a:noFill/>
          </a:ln>
        </p:spPr>
      </p:sp>
      <p:sp>
        <p:nvSpPr>
          <p:cNvPr id="89" name="Google Shape;89;p10"/>
          <p:cNvSpPr txBox="1"/>
          <p:nvPr>
            <p:ph type="title"/>
          </p:nvPr>
        </p:nvSpPr>
        <p:spPr>
          <a:xfrm>
            <a:off x="1139850" y="3939400"/>
            <a:ext cx="6871200" cy="6693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15000"/>
              </a:lnSpc>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1pPr>
            <a:lvl2pPr indent="-317500" lvl="1" marL="9144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2pPr>
            <a:lvl3pPr indent="-317500" lvl="2" marL="13716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3pPr>
            <a:lvl4pPr indent="-317500" lvl="3" marL="18288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4pPr>
            <a:lvl5pPr indent="-317500" lvl="4" marL="22860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5pPr>
            <a:lvl6pPr indent="-317500" lvl="5" marL="27432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6pPr>
            <a:lvl7pPr indent="-317500" lvl="6" marL="32004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7pPr>
            <a:lvl8pPr indent="-317500" lvl="7" marL="36576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8pPr>
            <a:lvl9pPr indent="-317500" lvl="8" marL="4114800">
              <a:lnSpc>
                <a:spcPct val="115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9.png"/><Relationship Id="rId6"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17.png"/><Relationship Id="rId7" Type="http://schemas.openxmlformats.org/officeDocument/2006/relationships/image" Target="../media/image11.png"/><Relationship Id="rId8"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ctrTitle"/>
          </p:nvPr>
        </p:nvSpPr>
        <p:spPr>
          <a:xfrm>
            <a:off x="611100" y="1044150"/>
            <a:ext cx="7921800" cy="1527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100">
                <a:latin typeface="Times New Roman"/>
                <a:ea typeface="Times New Roman"/>
                <a:cs typeface="Times New Roman"/>
                <a:sym typeface="Times New Roman"/>
              </a:rPr>
              <a:t>Threat by Association</a:t>
            </a:r>
            <a:endParaRPr sz="31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300">
                <a:latin typeface="Times New Roman"/>
                <a:ea typeface="Times New Roman"/>
                <a:cs typeface="Times New Roman"/>
                <a:sym typeface="Times New Roman"/>
              </a:rPr>
              <a:t> A Corpus-Based Analysis of the Discursive Criminalization of Migrants and Displaced Communities in Western Media </a:t>
            </a:r>
            <a:endParaRPr sz="4300"/>
          </a:p>
        </p:txBody>
      </p:sp>
      <p:sp>
        <p:nvSpPr>
          <p:cNvPr id="277" name="Google Shape;277;p26"/>
          <p:cNvSpPr txBox="1"/>
          <p:nvPr>
            <p:ph idx="1" type="subTitle"/>
          </p:nvPr>
        </p:nvSpPr>
        <p:spPr>
          <a:xfrm>
            <a:off x="2307600" y="2829475"/>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Malorie Iovino </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MSc Candidate in Computational Linguistics</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Goldsmiths, University of London </a:t>
            </a:r>
            <a:endParaRPr>
              <a:solidFill>
                <a:schemeClr val="dk1"/>
              </a:solidFill>
              <a:latin typeface="Times New Roman"/>
              <a:ea typeface="Times New Roman"/>
              <a:cs typeface="Times New Roman"/>
              <a:sym typeface="Times New Roman"/>
            </a:endParaRPr>
          </a:p>
        </p:txBody>
      </p:sp>
      <p:sp>
        <p:nvSpPr>
          <p:cNvPr id="278" name="Google Shape;278;p26"/>
          <p:cNvSpPr txBox="1"/>
          <p:nvPr>
            <p:ph idx="1" type="subTitle"/>
          </p:nvPr>
        </p:nvSpPr>
        <p:spPr>
          <a:xfrm>
            <a:off x="947250" y="3980175"/>
            <a:ext cx="72495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Times New Roman"/>
                <a:ea typeface="Times New Roman"/>
                <a:cs typeface="Times New Roman"/>
                <a:sym typeface="Times New Roman"/>
              </a:rPr>
              <a:t>AMLI 2025 Conference ● Liverpool Hope University ● September 2025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1: Kilmar Abrego </a:t>
            </a:r>
            <a:r>
              <a:rPr lang="en"/>
              <a:t>García</a:t>
            </a:r>
            <a:r>
              <a:rPr lang="en"/>
              <a:t>  </a:t>
            </a:r>
            <a:endParaRPr/>
          </a:p>
        </p:txBody>
      </p:sp>
      <p:sp>
        <p:nvSpPr>
          <p:cNvPr id="370" name="Google Shape;370;p35"/>
          <p:cNvSpPr txBox="1"/>
          <p:nvPr>
            <p:ph idx="1" type="body"/>
          </p:nvPr>
        </p:nvSpPr>
        <p:spPr>
          <a:xfrm>
            <a:off x="504250" y="1141450"/>
            <a:ext cx="4244100" cy="36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Kilmar Abrego </a:t>
            </a:r>
            <a:r>
              <a:rPr b="1" lang="en" sz="1300"/>
              <a:t>García: </a:t>
            </a:r>
            <a:r>
              <a:rPr lang="en" sz="1300"/>
              <a:t>Salvadoran Asylum-Seeker </a:t>
            </a:r>
            <a:endParaRPr sz="1300"/>
          </a:p>
          <a:p>
            <a:pPr indent="-311150" lvl="0" marL="457200" rtl="0" algn="l">
              <a:spcBef>
                <a:spcPts val="0"/>
              </a:spcBef>
              <a:spcAft>
                <a:spcPts val="0"/>
              </a:spcAft>
              <a:buSzPts val="1300"/>
              <a:buChar char="-"/>
            </a:pPr>
            <a:r>
              <a:rPr lang="en" sz="1300"/>
              <a:t>Wrongfully deported from the U.S. for unfounded gang affiliation and human trafficking charges, later detained again </a:t>
            </a:r>
            <a:endParaRPr sz="1300"/>
          </a:p>
          <a:p>
            <a:pPr indent="-311150" lvl="0" marL="457200" rtl="0" algn="l">
              <a:spcBef>
                <a:spcPts val="0"/>
              </a:spcBef>
              <a:spcAft>
                <a:spcPts val="0"/>
              </a:spcAft>
              <a:buSzPts val="1300"/>
              <a:buChar char="-"/>
            </a:pPr>
            <a:r>
              <a:rPr lang="en" sz="1300"/>
              <a:t>“Alleged” (unproven) association with MS-13 </a:t>
            </a:r>
            <a:endParaRPr sz="1300"/>
          </a:p>
          <a:p>
            <a:pPr indent="0" lvl="0" marL="0" rtl="0" algn="l">
              <a:spcBef>
                <a:spcPts val="0"/>
              </a:spcBef>
              <a:spcAft>
                <a:spcPts val="0"/>
              </a:spcAft>
              <a:buNone/>
            </a:pPr>
            <a:r>
              <a:rPr b="1" lang="en" sz="1300"/>
              <a:t>Coverage Split: </a:t>
            </a:r>
            <a:endParaRPr b="1" sz="1300"/>
          </a:p>
          <a:p>
            <a:pPr indent="-311150" lvl="0" marL="457200" rtl="0" algn="l">
              <a:spcBef>
                <a:spcPts val="0"/>
              </a:spcBef>
              <a:spcAft>
                <a:spcPts val="0"/>
              </a:spcAft>
              <a:buSzPts val="1300"/>
              <a:buChar char="-"/>
            </a:pPr>
            <a:r>
              <a:rPr b="1" lang="en" sz="1300"/>
              <a:t>Fox News: </a:t>
            </a:r>
            <a:r>
              <a:rPr lang="en" sz="1300"/>
              <a:t>criminal illegal alien, public safety threat </a:t>
            </a:r>
            <a:endParaRPr sz="1300"/>
          </a:p>
          <a:p>
            <a:pPr indent="-311150" lvl="0" marL="457200" rtl="0" algn="l">
              <a:spcBef>
                <a:spcPts val="0"/>
              </a:spcBef>
              <a:spcAft>
                <a:spcPts val="0"/>
              </a:spcAft>
              <a:buSzPts val="1300"/>
              <a:buFont typeface="Libre Franklin"/>
              <a:buChar char="-"/>
            </a:pPr>
            <a:r>
              <a:rPr b="1" lang="en" sz="1300"/>
              <a:t>Daily Mail: </a:t>
            </a:r>
            <a:r>
              <a:rPr lang="en" sz="1300"/>
              <a:t>gangbanger, “worst of the worst” </a:t>
            </a:r>
            <a:endParaRPr sz="1300"/>
          </a:p>
          <a:p>
            <a:pPr indent="-311150" lvl="0" marL="457200" rtl="0" algn="l">
              <a:spcBef>
                <a:spcPts val="0"/>
              </a:spcBef>
              <a:spcAft>
                <a:spcPts val="0"/>
              </a:spcAft>
              <a:buSzPts val="1300"/>
              <a:buFont typeface="Libre Franklin"/>
              <a:buChar char="-"/>
            </a:pPr>
            <a:r>
              <a:rPr b="1" lang="en" sz="1300"/>
              <a:t>NYT: </a:t>
            </a:r>
            <a:r>
              <a:rPr lang="en" sz="1300"/>
              <a:t>procedural framing (“wrongfully expelled”) </a:t>
            </a:r>
            <a:endParaRPr sz="1300"/>
          </a:p>
          <a:p>
            <a:pPr indent="-311150" lvl="0" marL="457200" rtl="0" algn="l">
              <a:spcBef>
                <a:spcPts val="0"/>
              </a:spcBef>
              <a:spcAft>
                <a:spcPts val="0"/>
              </a:spcAft>
              <a:buSzPts val="1300"/>
              <a:buFont typeface="Libre Franklin"/>
              <a:buChar char="-"/>
            </a:pPr>
            <a:r>
              <a:rPr b="1" lang="en" sz="1300"/>
              <a:t>Independent: </a:t>
            </a:r>
            <a:r>
              <a:rPr lang="en" sz="1300"/>
              <a:t>humanizing (Maryland construction worker, father of 3) explicit denial of gang ties </a:t>
            </a:r>
            <a:endParaRPr sz="1300"/>
          </a:p>
          <a:p>
            <a:pPr indent="0" lvl="0" marL="0" rtl="0" algn="l">
              <a:spcBef>
                <a:spcPts val="0"/>
              </a:spcBef>
              <a:spcAft>
                <a:spcPts val="0"/>
              </a:spcAft>
              <a:buNone/>
            </a:pPr>
            <a:r>
              <a:t/>
            </a:r>
            <a:endParaRPr b="1"/>
          </a:p>
        </p:txBody>
      </p:sp>
      <p:pic>
        <p:nvPicPr>
          <p:cNvPr id="371" name="Google Shape;371;p35"/>
          <p:cNvPicPr preferRelativeResize="0"/>
          <p:nvPr/>
        </p:nvPicPr>
        <p:blipFill>
          <a:blip r:embed="rId3">
            <a:alphaModFix/>
          </a:blip>
          <a:stretch>
            <a:fillRect/>
          </a:stretch>
        </p:blipFill>
        <p:spPr>
          <a:xfrm>
            <a:off x="4748350" y="1483285"/>
            <a:ext cx="3983749" cy="26571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aphicFrame>
        <p:nvGraphicFramePr>
          <p:cNvPr id="376" name="Google Shape;376;p36"/>
          <p:cNvGraphicFramePr/>
          <p:nvPr/>
        </p:nvGraphicFramePr>
        <p:xfrm>
          <a:off x="425925" y="370288"/>
          <a:ext cx="3000000" cy="3000000"/>
        </p:xfrm>
        <a:graphic>
          <a:graphicData uri="http://schemas.openxmlformats.org/drawingml/2006/table">
            <a:tbl>
              <a:tblPr>
                <a:noFill/>
                <a:tableStyleId>{B4949899-77BD-4A0F-9E75-7F1854C9EE39}</a:tableStyleId>
              </a:tblPr>
              <a:tblGrid>
                <a:gridCol w="3760300"/>
              </a:tblGrid>
              <a:tr h="452475">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Fox News </a:t>
                      </a:r>
                      <a:endParaRPr b="1" sz="1800">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1194625">
                <a:tc>
                  <a:txBody>
                    <a:bodyPr/>
                    <a:lstStyle/>
                    <a:p>
                      <a:pPr indent="0" lvl="0" marL="0" rtl="0" algn="l">
                        <a:spcBef>
                          <a:spcPts val="0"/>
                        </a:spcBef>
                        <a:spcAft>
                          <a:spcPts val="0"/>
                        </a:spcAft>
                        <a:buNone/>
                      </a:pPr>
                      <a:r>
                        <a:rPr lang="en" sz="1300" u="sng">
                          <a:solidFill>
                            <a:schemeClr val="dk1"/>
                          </a:solidFill>
                          <a:latin typeface="Libre Franklin"/>
                          <a:ea typeface="Libre Franklin"/>
                          <a:cs typeface="Libre Franklin"/>
                          <a:sym typeface="Libre Franklin"/>
                        </a:rPr>
                        <a:t>Democrats outraged that alleged gang member could be sent to Uganda </a:t>
                      </a:r>
                      <a:endParaRPr sz="1300" u="sng">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sz="1300" u="sng">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en" sz="1300" u="sng">
                          <a:solidFill>
                            <a:schemeClr val="dk1"/>
                          </a:solidFill>
                          <a:latin typeface="Libre Franklin"/>
                          <a:ea typeface="Libre Franklin"/>
                          <a:cs typeface="Libre Franklin"/>
                          <a:sym typeface="Libre Franklin"/>
                        </a:rPr>
                        <a:t>‘Maryland man’ Kilmar Abrego García exposed in public records as ‘violent’ repeat wife beater</a:t>
                      </a:r>
                      <a:endParaRPr sz="1300" u="sng">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2761700">
                <a:tc>
                  <a:txBody>
                    <a:bodyPr/>
                    <a:lstStyle/>
                    <a:p>
                      <a:pPr indent="0" lvl="0" marL="0" rtl="0" algn="l">
                        <a:spcBef>
                          <a:spcPts val="1200"/>
                        </a:spcBef>
                        <a:spcAft>
                          <a:spcPts val="0"/>
                        </a:spcAft>
                        <a:buNone/>
                      </a:pPr>
                      <a:r>
                        <a:rPr i="1" lang="en" sz="1300">
                          <a:solidFill>
                            <a:schemeClr val="dk1"/>
                          </a:solidFill>
                          <a:highlight>
                            <a:srgbClr val="FFFFFF"/>
                          </a:highlight>
                          <a:latin typeface="Libre Franklin"/>
                          <a:ea typeface="Libre Franklin"/>
                          <a:cs typeface="Libre Franklin"/>
                          <a:sym typeface="Libre Franklin"/>
                        </a:rPr>
                        <a:t>Democrats are expressing outrage that alleged </a:t>
                      </a:r>
                      <a:r>
                        <a:rPr i="1" lang="en" sz="1300">
                          <a:solidFill>
                            <a:schemeClr val="dk1"/>
                          </a:solidFill>
                          <a:highlight>
                            <a:srgbClr val="FFF2CC"/>
                          </a:highlight>
                          <a:latin typeface="Libre Franklin"/>
                          <a:ea typeface="Libre Franklin"/>
                          <a:cs typeface="Libre Franklin"/>
                          <a:sym typeface="Libre Franklin"/>
                        </a:rPr>
                        <a:t>gang member and illegal immigrant</a:t>
                      </a:r>
                      <a:r>
                        <a:rPr i="1" lang="en" sz="1300">
                          <a:solidFill>
                            <a:schemeClr val="dk1"/>
                          </a:solidFill>
                          <a:highlight>
                            <a:srgbClr val="FFFFFF"/>
                          </a:highlight>
                          <a:latin typeface="Libre Franklin"/>
                          <a:ea typeface="Libre Franklin"/>
                          <a:cs typeface="Libre Franklin"/>
                          <a:sym typeface="Libre Franklin"/>
                        </a:rPr>
                        <a:t> Kilmar Abrego García may be deported to Uganda… (DHS) posted on its official X account, "Kilmar Abrego Garcia is not and will never be a Maryland Man—</a:t>
                      </a:r>
                      <a:r>
                        <a:rPr i="1" lang="en" sz="1300">
                          <a:solidFill>
                            <a:schemeClr val="dk1"/>
                          </a:solidFill>
                          <a:highlight>
                            <a:srgbClr val="FFF2CC"/>
                          </a:highlight>
                          <a:latin typeface="Libre Franklin"/>
                          <a:ea typeface="Libre Franklin"/>
                          <a:cs typeface="Libre Franklin"/>
                          <a:sym typeface="Libre Franklin"/>
                        </a:rPr>
                        <a:t>he is a criminal illegal alien from El Salvador and public safety threat</a:t>
                      </a:r>
                      <a:r>
                        <a:rPr i="1" lang="en" sz="1300">
                          <a:solidFill>
                            <a:schemeClr val="dk1"/>
                          </a:solidFill>
                          <a:highlight>
                            <a:srgbClr val="FFFFFF"/>
                          </a:highlight>
                          <a:latin typeface="Libre Franklin"/>
                          <a:ea typeface="Libre Franklin"/>
                          <a:cs typeface="Libre Franklin"/>
                          <a:sym typeface="Libre Franklin"/>
                        </a:rPr>
                        <a:t>." …</a:t>
                      </a:r>
                      <a:endParaRPr i="1" sz="1300">
                        <a:solidFill>
                          <a:schemeClr val="dk1"/>
                        </a:solidFill>
                        <a:highlight>
                          <a:srgbClr val="FFFFFF"/>
                        </a:highlight>
                        <a:latin typeface="Libre Franklin"/>
                        <a:ea typeface="Libre Franklin"/>
                        <a:cs typeface="Libre Franklin"/>
                        <a:sym typeface="Libre Franklin"/>
                      </a:endParaRPr>
                    </a:p>
                    <a:p>
                      <a:pPr indent="0" lvl="0" marL="0" rtl="0" algn="l">
                        <a:spcBef>
                          <a:spcPts val="1200"/>
                        </a:spcBef>
                        <a:spcAft>
                          <a:spcPts val="1700"/>
                        </a:spcAft>
                        <a:buNone/>
                      </a:pPr>
                      <a:r>
                        <a:rPr i="1" lang="en" sz="1300">
                          <a:solidFill>
                            <a:schemeClr val="dk1"/>
                          </a:solidFill>
                          <a:highlight>
                            <a:srgbClr val="FFFFFF"/>
                          </a:highlight>
                          <a:latin typeface="Libre Franklin"/>
                          <a:ea typeface="Libre Franklin"/>
                          <a:cs typeface="Libre Franklin"/>
                          <a:sym typeface="Libre Franklin"/>
                        </a:rPr>
                        <a:t>DHS called it "insane" that "sanctuary politicians chose to glorify and stand with an MS-13 gang member over the safety of American citizens.</a:t>
                      </a:r>
                      <a:endParaRPr i="1" sz="1300">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graphicFrame>
        <p:nvGraphicFramePr>
          <p:cNvPr id="377" name="Google Shape;377;p36"/>
          <p:cNvGraphicFramePr/>
          <p:nvPr/>
        </p:nvGraphicFramePr>
        <p:xfrm>
          <a:off x="4840150" y="352775"/>
          <a:ext cx="3000000" cy="3000000"/>
        </p:xfrm>
        <a:graphic>
          <a:graphicData uri="http://schemas.openxmlformats.org/drawingml/2006/table">
            <a:tbl>
              <a:tblPr>
                <a:noFill/>
                <a:tableStyleId>{B4949899-77BD-4A0F-9E75-7F1854C9EE39}</a:tableStyleId>
              </a:tblPr>
              <a:tblGrid>
                <a:gridCol w="3884525"/>
              </a:tblGrid>
              <a:tr h="450950">
                <a:tc>
                  <a:txBody>
                    <a:bodyPr/>
                    <a:lstStyle/>
                    <a:p>
                      <a:pPr indent="0" lvl="0" marL="0" rtl="0" algn="l">
                        <a:spcBef>
                          <a:spcPts val="0"/>
                        </a:spcBef>
                        <a:spcAft>
                          <a:spcPts val="0"/>
                        </a:spcAft>
                        <a:buNone/>
                      </a:pPr>
                      <a:r>
                        <a:rPr b="1" lang="en" sz="1800">
                          <a:solidFill>
                            <a:schemeClr val="dk1"/>
                          </a:solidFill>
                          <a:latin typeface="Libre Franklin"/>
                          <a:ea typeface="Libre Franklin"/>
                          <a:cs typeface="Libre Franklin"/>
                          <a:sym typeface="Libre Franklin"/>
                        </a:rPr>
                        <a:t>New York Times </a:t>
                      </a:r>
                      <a:endParaRPr b="1" sz="1800">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992150">
                <a:tc>
                  <a:txBody>
                    <a:bodyPr/>
                    <a:lstStyle/>
                    <a:p>
                      <a:pPr indent="0" lvl="0" marL="0" rtl="0" algn="l">
                        <a:spcBef>
                          <a:spcPts val="0"/>
                        </a:spcBef>
                        <a:spcAft>
                          <a:spcPts val="0"/>
                        </a:spcAft>
                        <a:buNone/>
                      </a:pPr>
                      <a:r>
                        <a:rPr lang="en" sz="1800" u="sng">
                          <a:solidFill>
                            <a:schemeClr val="dk1"/>
                          </a:solidFill>
                          <a:latin typeface="Libre Franklin"/>
                          <a:ea typeface="Libre Franklin"/>
                          <a:cs typeface="Libre Franklin"/>
                          <a:sym typeface="Libre Franklin"/>
                        </a:rPr>
                        <a:t>Abrego García Detained Again After Government Signaled It Would Re-Deport Him </a:t>
                      </a:r>
                      <a:endParaRPr sz="1800" u="sng">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2985575">
                <a:tc>
                  <a:txBody>
                    <a:bodyPr/>
                    <a:lstStyle/>
                    <a:p>
                      <a:pPr indent="0" lvl="0" marL="0" rtl="0" algn="l">
                        <a:spcBef>
                          <a:spcPts val="1200"/>
                        </a:spcBef>
                        <a:spcAft>
                          <a:spcPts val="1200"/>
                        </a:spcAft>
                        <a:buNone/>
                      </a:pPr>
                      <a:r>
                        <a:rPr i="1" lang="en" sz="1800">
                          <a:solidFill>
                            <a:schemeClr val="dk1"/>
                          </a:solidFill>
                          <a:highlight>
                            <a:srgbClr val="FFFFFF"/>
                          </a:highlight>
                          <a:latin typeface="Libre Franklin"/>
                          <a:ea typeface="Libre Franklin"/>
                          <a:cs typeface="Libre Franklin"/>
                          <a:sym typeface="Libre Franklin"/>
                        </a:rPr>
                        <a:t>Kilmar Armando Abrego Garcia, the immigrant who was </a:t>
                      </a:r>
                      <a:r>
                        <a:rPr i="1" lang="en" sz="1800">
                          <a:solidFill>
                            <a:schemeClr val="dk1"/>
                          </a:solidFill>
                          <a:highlight>
                            <a:srgbClr val="FFE599"/>
                          </a:highlight>
                          <a:latin typeface="Libre Franklin"/>
                          <a:ea typeface="Libre Franklin"/>
                          <a:cs typeface="Libre Franklin"/>
                          <a:sym typeface="Libre Franklin"/>
                        </a:rPr>
                        <a:t>wrongfully expelled </a:t>
                      </a:r>
                      <a:r>
                        <a:rPr i="1" lang="en" sz="1800">
                          <a:solidFill>
                            <a:schemeClr val="dk1"/>
                          </a:solidFill>
                          <a:highlight>
                            <a:srgbClr val="FFFFFF"/>
                          </a:highlight>
                          <a:latin typeface="Libre Franklin"/>
                          <a:ea typeface="Libre Franklin"/>
                          <a:cs typeface="Libre Franklin"/>
                          <a:sym typeface="Libre Franklin"/>
                        </a:rPr>
                        <a:t>to El Salvador in March and then brought back to face criminal charges, was detained again on Monday after the administration indicated that it planned to re-deport him to Uganda.</a:t>
                      </a:r>
                      <a:endParaRPr i="1" sz="1800">
                        <a:solidFill>
                          <a:schemeClr val="dk1"/>
                        </a:solidFill>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graphicFrame>
        <p:nvGraphicFramePr>
          <p:cNvPr id="382" name="Google Shape;382;p37"/>
          <p:cNvGraphicFramePr/>
          <p:nvPr/>
        </p:nvGraphicFramePr>
        <p:xfrm>
          <a:off x="452775" y="392488"/>
          <a:ext cx="3000000" cy="3000000"/>
        </p:xfrm>
        <a:graphic>
          <a:graphicData uri="http://schemas.openxmlformats.org/drawingml/2006/table">
            <a:tbl>
              <a:tblPr>
                <a:noFill/>
                <a:tableStyleId>{B4949899-77BD-4A0F-9E75-7F1854C9EE39}</a:tableStyleId>
              </a:tblPr>
              <a:tblGrid>
                <a:gridCol w="3963900"/>
              </a:tblGrid>
              <a:tr h="439125">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Daily Mail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836800">
                <a:tc>
                  <a:txBody>
                    <a:bodyPr/>
                    <a:lstStyle/>
                    <a:p>
                      <a:pPr indent="0" lvl="0" marL="0" rtl="0" algn="l">
                        <a:spcBef>
                          <a:spcPts val="0"/>
                        </a:spcBef>
                        <a:spcAft>
                          <a:spcPts val="0"/>
                        </a:spcAft>
                        <a:buNone/>
                      </a:pPr>
                      <a:r>
                        <a:rPr lang="en" sz="1500" u="sng">
                          <a:latin typeface="Libre Franklin"/>
                          <a:ea typeface="Libre Franklin"/>
                          <a:cs typeface="Libre Franklin"/>
                          <a:sym typeface="Libre Franklin"/>
                        </a:rPr>
                        <a:t>Migrant Kilmar Abrego García’s two word insult for Trump as he’s arrested again by ICE and branded a ‘gangbanger’</a:t>
                      </a:r>
                      <a:endParaRPr sz="15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3167925">
                <a:tc>
                  <a:txBody>
                    <a:bodyPr/>
                    <a:lstStyle/>
                    <a:p>
                      <a:pPr indent="0" lvl="0" marL="0" rtl="0" algn="l">
                        <a:spcBef>
                          <a:spcPts val="0"/>
                        </a:spcBef>
                        <a:spcAft>
                          <a:spcPts val="1200"/>
                        </a:spcAft>
                        <a:buNone/>
                      </a:pPr>
                      <a:r>
                        <a:rPr i="1" lang="en" sz="1500">
                          <a:latin typeface="Libre Franklin"/>
                          <a:ea typeface="Libre Franklin"/>
                          <a:cs typeface="Libre Franklin"/>
                          <a:sym typeface="Libre Franklin"/>
                        </a:rPr>
                        <a:t>DHS Secretary Kristi Noem slammed 'activist liberal judges' for Abrego Garcia's release from prison… (she) said: 'Activist liberal judges have attempted to obstruct our law enforcement every step of the way in </a:t>
                      </a:r>
                      <a:r>
                        <a:rPr i="1" lang="en" sz="1500">
                          <a:highlight>
                            <a:srgbClr val="FFE599"/>
                          </a:highlight>
                          <a:latin typeface="Libre Franklin"/>
                          <a:ea typeface="Libre Franklin"/>
                          <a:cs typeface="Libre Franklin"/>
                          <a:sym typeface="Libre Franklin"/>
                        </a:rPr>
                        <a:t>removing the worst of the worst criminal illegal aliens from our country</a:t>
                      </a:r>
                      <a:r>
                        <a:rPr i="1" lang="en" sz="1500">
                          <a:latin typeface="Libre Franklin"/>
                          <a:ea typeface="Libre Franklin"/>
                          <a:cs typeface="Libre Franklin"/>
                          <a:sym typeface="Libre Franklin"/>
                        </a:rPr>
                        <a:t>…Today, we reached a new low with this publicity hungry Maryland judge mandating this i</a:t>
                      </a:r>
                      <a:r>
                        <a:rPr i="1" lang="en" sz="1500">
                          <a:highlight>
                            <a:srgbClr val="FFE599"/>
                          </a:highlight>
                          <a:latin typeface="Libre Franklin"/>
                          <a:ea typeface="Libre Franklin"/>
                          <a:cs typeface="Libre Franklin"/>
                          <a:sym typeface="Libre Franklin"/>
                        </a:rPr>
                        <a:t>llegal alien who is a MS-13 gang member, human trafficker, serial domestic abuser, and child predator</a:t>
                      </a:r>
                      <a:r>
                        <a:rPr i="1" lang="en" sz="1500">
                          <a:latin typeface="Libre Franklin"/>
                          <a:ea typeface="Libre Franklin"/>
                          <a:cs typeface="Libre Franklin"/>
                          <a:sym typeface="Libre Franklin"/>
                        </a:rPr>
                        <a:t> be allowed free,' she added.</a:t>
                      </a:r>
                      <a:endParaRPr sz="15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graphicFrame>
        <p:nvGraphicFramePr>
          <p:cNvPr id="383" name="Google Shape;383;p37"/>
          <p:cNvGraphicFramePr/>
          <p:nvPr/>
        </p:nvGraphicFramePr>
        <p:xfrm>
          <a:off x="4848100" y="392475"/>
          <a:ext cx="3000000" cy="3000000"/>
        </p:xfrm>
        <a:graphic>
          <a:graphicData uri="http://schemas.openxmlformats.org/drawingml/2006/table">
            <a:tbl>
              <a:tblPr>
                <a:noFill/>
                <a:tableStyleId>{B4949899-77BD-4A0F-9E75-7F1854C9EE39}</a:tableStyleId>
              </a:tblPr>
              <a:tblGrid>
                <a:gridCol w="3884525"/>
              </a:tblGrid>
              <a:tr h="447425">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The Independent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984425">
                <a:tc>
                  <a:txBody>
                    <a:bodyPr/>
                    <a:lstStyle/>
                    <a:p>
                      <a:pPr indent="0" lvl="0" marL="0" rtl="0" algn="l">
                        <a:spcBef>
                          <a:spcPts val="0"/>
                        </a:spcBef>
                        <a:spcAft>
                          <a:spcPts val="0"/>
                        </a:spcAft>
                        <a:buNone/>
                      </a:pPr>
                      <a:r>
                        <a:rPr lang="en" sz="1800" u="sng">
                          <a:latin typeface="Libre Franklin"/>
                          <a:ea typeface="Libre Franklin"/>
                          <a:cs typeface="Libre Franklin"/>
                          <a:sym typeface="Libre Franklin"/>
                        </a:rPr>
                        <a:t>Kilmar Abrego García is back in jail and facing deportation. Here’s what to know</a:t>
                      </a:r>
                      <a:endParaRPr sz="18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2955725">
                <a:tc>
                  <a:txBody>
                    <a:bodyPr/>
                    <a:lstStyle/>
                    <a:p>
                      <a:pPr indent="0" lvl="0" marL="0" rtl="0" algn="l">
                        <a:lnSpc>
                          <a:spcPct val="115000"/>
                        </a:lnSpc>
                        <a:spcBef>
                          <a:spcPts val="0"/>
                        </a:spcBef>
                        <a:spcAft>
                          <a:spcPts val="0"/>
                        </a:spcAft>
                        <a:buNone/>
                      </a:pPr>
                      <a:r>
                        <a:rPr i="1" lang="en" sz="1800">
                          <a:solidFill>
                            <a:srgbClr val="222222"/>
                          </a:solidFill>
                          <a:highlight>
                            <a:srgbClr val="FFFFFF"/>
                          </a:highlight>
                          <a:latin typeface="Libre Franklin"/>
                          <a:ea typeface="Libre Franklin"/>
                          <a:cs typeface="Libre Franklin"/>
                          <a:sym typeface="Libre Franklin"/>
                        </a:rPr>
                        <a:t>The </a:t>
                      </a:r>
                      <a:r>
                        <a:rPr i="1" lang="en" sz="1800">
                          <a:solidFill>
                            <a:srgbClr val="222222"/>
                          </a:solidFill>
                          <a:highlight>
                            <a:srgbClr val="FFE599"/>
                          </a:highlight>
                          <a:latin typeface="Libre Franklin"/>
                          <a:ea typeface="Libre Franklin"/>
                          <a:cs typeface="Libre Franklin"/>
                          <a:sym typeface="Libre Franklin"/>
                        </a:rPr>
                        <a:t>Maryland construction worker, 30,</a:t>
                      </a:r>
                      <a:r>
                        <a:rPr i="1" lang="en" sz="1800">
                          <a:solidFill>
                            <a:srgbClr val="222222"/>
                          </a:solidFill>
                          <a:highlight>
                            <a:srgbClr val="FFFFFF"/>
                          </a:highlight>
                          <a:latin typeface="Libre Franklin"/>
                          <a:ea typeface="Libre Franklin"/>
                          <a:cs typeface="Libre Franklin"/>
                          <a:sym typeface="Libre Franklin"/>
                        </a:rPr>
                        <a:t> was detained Monday in Baltimore by U.S. Customs and Immigration Enforcement after leaving a Tennessee jail on Friday. Administration officials have said he's part of the dangerous MS-13 gang, an allegation Abrego Garcia denies.</a:t>
                      </a:r>
                      <a:endParaRPr i="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2: Anas al-Sharif </a:t>
            </a:r>
            <a:endParaRPr/>
          </a:p>
        </p:txBody>
      </p:sp>
      <p:sp>
        <p:nvSpPr>
          <p:cNvPr id="389" name="Google Shape;389;p38"/>
          <p:cNvSpPr txBox="1"/>
          <p:nvPr>
            <p:ph idx="1" type="body"/>
          </p:nvPr>
        </p:nvSpPr>
        <p:spPr>
          <a:xfrm>
            <a:off x="518275" y="1141450"/>
            <a:ext cx="3936000" cy="33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Anas al-Sharif: </a:t>
            </a:r>
            <a:r>
              <a:rPr lang="en"/>
              <a:t>Palestinian Al-Jazeera journalist in Gaza </a:t>
            </a:r>
            <a:endParaRPr/>
          </a:p>
          <a:p>
            <a:pPr indent="-317500" lvl="0" marL="457200" rtl="0" algn="l">
              <a:spcBef>
                <a:spcPts val="0"/>
              </a:spcBef>
              <a:spcAft>
                <a:spcPts val="0"/>
              </a:spcAft>
              <a:buSzPts val="1400"/>
              <a:buChar char="-"/>
            </a:pPr>
            <a:r>
              <a:rPr lang="en"/>
              <a:t>Murdered by a targeted Israeli airstrike</a:t>
            </a:r>
            <a:endParaRPr/>
          </a:p>
          <a:p>
            <a:pPr indent="-317500" lvl="0" marL="457200" rtl="0" algn="l">
              <a:spcBef>
                <a:spcPts val="0"/>
              </a:spcBef>
              <a:spcAft>
                <a:spcPts val="0"/>
              </a:spcAft>
              <a:buSzPts val="1400"/>
              <a:buChar char="-"/>
            </a:pPr>
            <a:r>
              <a:rPr lang="en"/>
              <a:t>One of hundreds of devastating and egregious displays of humanitarian law violations  by Israel </a:t>
            </a:r>
            <a:endParaRPr/>
          </a:p>
          <a:p>
            <a:pPr indent="-317500" lvl="0" marL="457200" rtl="0" algn="l">
              <a:spcBef>
                <a:spcPts val="0"/>
              </a:spcBef>
              <a:spcAft>
                <a:spcPts val="0"/>
              </a:spcAft>
              <a:buSzPts val="1400"/>
              <a:buChar char="-"/>
            </a:pPr>
            <a:r>
              <a:t/>
            </a:r>
            <a:endParaRPr/>
          </a:p>
          <a:p>
            <a:pPr indent="0" lvl="0" marL="0" rtl="0" algn="l">
              <a:spcBef>
                <a:spcPts val="0"/>
              </a:spcBef>
              <a:spcAft>
                <a:spcPts val="0"/>
              </a:spcAft>
              <a:buNone/>
            </a:pPr>
            <a:r>
              <a:rPr b="1" lang="en"/>
              <a:t>Coverage split: </a:t>
            </a:r>
            <a:endParaRPr b="1"/>
          </a:p>
          <a:p>
            <a:pPr indent="-317500" lvl="0" marL="457200" rtl="0" algn="l">
              <a:spcBef>
                <a:spcPts val="0"/>
              </a:spcBef>
              <a:spcAft>
                <a:spcPts val="0"/>
              </a:spcAft>
              <a:buSzPts val="1400"/>
              <a:buFont typeface="Libre Franklin"/>
              <a:buChar char="-"/>
            </a:pPr>
            <a:r>
              <a:rPr b="1" lang="en"/>
              <a:t>Fox News / Daily Mail: </a:t>
            </a:r>
            <a:r>
              <a:rPr lang="en"/>
              <a:t>terrorist posing as a journalist </a:t>
            </a:r>
            <a:endParaRPr/>
          </a:p>
          <a:p>
            <a:pPr indent="-317500" lvl="0" marL="457200" rtl="0" algn="l">
              <a:spcBef>
                <a:spcPts val="0"/>
              </a:spcBef>
              <a:spcAft>
                <a:spcPts val="0"/>
              </a:spcAft>
              <a:buSzPts val="1400"/>
              <a:buFont typeface="Libre Franklin"/>
              <a:buChar char="-"/>
            </a:pPr>
            <a:r>
              <a:rPr b="1" lang="en"/>
              <a:t>New York Times: </a:t>
            </a:r>
            <a:r>
              <a:rPr lang="en"/>
              <a:t>more balanced, but state narrative foregrounded </a:t>
            </a:r>
            <a:endParaRPr/>
          </a:p>
          <a:p>
            <a:pPr indent="-317500" lvl="0" marL="457200" rtl="0" algn="l">
              <a:spcBef>
                <a:spcPts val="0"/>
              </a:spcBef>
              <a:spcAft>
                <a:spcPts val="0"/>
              </a:spcAft>
              <a:buSzPts val="1400"/>
              <a:buFont typeface="Libre Franklin"/>
              <a:buChar char="-"/>
            </a:pPr>
            <a:r>
              <a:rPr b="1" lang="en"/>
              <a:t>Independent: </a:t>
            </a:r>
            <a:r>
              <a:rPr lang="en"/>
              <a:t>humanized through direct quotes </a:t>
            </a:r>
            <a:endParaRPr/>
          </a:p>
        </p:txBody>
      </p:sp>
      <p:pic>
        <p:nvPicPr>
          <p:cNvPr id="390" name="Google Shape;390;p38"/>
          <p:cNvPicPr preferRelativeResize="0"/>
          <p:nvPr/>
        </p:nvPicPr>
        <p:blipFill>
          <a:blip r:embed="rId3">
            <a:alphaModFix/>
          </a:blip>
          <a:stretch>
            <a:fillRect/>
          </a:stretch>
        </p:blipFill>
        <p:spPr>
          <a:xfrm>
            <a:off x="4894150" y="1590285"/>
            <a:ext cx="3667050" cy="24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graphicFrame>
        <p:nvGraphicFramePr>
          <p:cNvPr id="395" name="Google Shape;395;p39"/>
          <p:cNvGraphicFramePr/>
          <p:nvPr/>
        </p:nvGraphicFramePr>
        <p:xfrm>
          <a:off x="452775" y="392488"/>
          <a:ext cx="3000000" cy="3000000"/>
        </p:xfrm>
        <a:graphic>
          <a:graphicData uri="http://schemas.openxmlformats.org/drawingml/2006/table">
            <a:tbl>
              <a:tblPr>
                <a:noFill/>
                <a:tableStyleId>{B4949899-77BD-4A0F-9E75-7F1854C9EE39}</a:tableStyleId>
              </a:tblPr>
              <a:tblGrid>
                <a:gridCol w="3760300"/>
              </a:tblGrid>
              <a:tr h="309125">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Fox News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713400">
                <a:tc>
                  <a:txBody>
                    <a:bodyPr/>
                    <a:lstStyle/>
                    <a:p>
                      <a:pPr indent="0" lvl="0" marL="0" rtl="0" algn="l">
                        <a:spcBef>
                          <a:spcPts val="0"/>
                        </a:spcBef>
                        <a:spcAft>
                          <a:spcPts val="0"/>
                        </a:spcAft>
                        <a:buNone/>
                      </a:pPr>
                      <a:r>
                        <a:rPr lang="en" sz="1800" u="sng">
                          <a:highlight>
                            <a:srgbClr val="FBFF2E"/>
                          </a:highlight>
                          <a:latin typeface="Libre Franklin"/>
                          <a:ea typeface="Libre Franklin"/>
                          <a:cs typeface="Libre Franklin"/>
                          <a:sym typeface="Libre Franklin"/>
                        </a:rPr>
                        <a:t>Israel </a:t>
                      </a:r>
                      <a:r>
                        <a:rPr lang="en" sz="1800" u="sng">
                          <a:latin typeface="Libre Franklin"/>
                          <a:ea typeface="Libre Franklin"/>
                          <a:cs typeface="Libre Franklin"/>
                          <a:sym typeface="Libre Franklin"/>
                        </a:rPr>
                        <a:t>says Al Jazeera journalist killed in airstrike was head of Hamas ‘terrorist cell’ </a:t>
                      </a:r>
                      <a:endParaRPr sz="18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2701950">
                <a:tc>
                  <a:txBody>
                    <a:bodyPr/>
                    <a:lstStyle/>
                    <a:p>
                      <a:pPr indent="0" lvl="0" marL="0" rtl="0" algn="l">
                        <a:spcBef>
                          <a:spcPts val="0"/>
                        </a:spcBef>
                        <a:spcAft>
                          <a:spcPts val="0"/>
                        </a:spcAft>
                        <a:buNone/>
                      </a:pPr>
                      <a:r>
                        <a:rPr i="1" lang="en" sz="1800">
                          <a:highlight>
                            <a:srgbClr val="FFF2CC"/>
                          </a:highlight>
                          <a:latin typeface="Libre Franklin"/>
                          <a:ea typeface="Libre Franklin"/>
                          <a:cs typeface="Libre Franklin"/>
                          <a:sym typeface="Libre Franklin"/>
                        </a:rPr>
                        <a:t>The IDF struck </a:t>
                      </a:r>
                      <a:r>
                        <a:rPr i="1" lang="en" sz="1800" u="sng">
                          <a:highlight>
                            <a:srgbClr val="D9EAD3"/>
                          </a:highlight>
                          <a:latin typeface="Libre Franklin"/>
                          <a:ea typeface="Libre Franklin"/>
                          <a:cs typeface="Libre Franklin"/>
                          <a:sym typeface="Libre Franklin"/>
                        </a:rPr>
                        <a:t>the terrorist </a:t>
                      </a:r>
                      <a:r>
                        <a:rPr i="1" lang="en" sz="1800" u="sng">
                          <a:latin typeface="Libre Franklin"/>
                          <a:ea typeface="Libre Franklin"/>
                          <a:cs typeface="Libre Franklin"/>
                          <a:sym typeface="Libre Franklin"/>
                        </a:rPr>
                        <a:t>Anas al-Sharif,</a:t>
                      </a:r>
                      <a:r>
                        <a:rPr i="1" lang="en" sz="1800">
                          <a:latin typeface="Libre Franklin"/>
                          <a:ea typeface="Libre Franklin"/>
                          <a:cs typeface="Libre Franklin"/>
                          <a:sym typeface="Libre Franklin"/>
                        </a:rPr>
                        <a:t> </a:t>
                      </a:r>
                      <a:r>
                        <a:rPr i="1" lang="en" sz="1800" u="sng">
                          <a:highlight>
                            <a:srgbClr val="FFF2CC"/>
                          </a:highlight>
                          <a:latin typeface="Libre Franklin"/>
                          <a:ea typeface="Libre Franklin"/>
                          <a:cs typeface="Libre Franklin"/>
                          <a:sym typeface="Libre Franklin"/>
                        </a:rPr>
                        <a:t>who posed as a journalist</a:t>
                      </a:r>
                      <a:r>
                        <a:rPr i="1" lang="en" sz="1800" u="sng">
                          <a:latin typeface="Libre Franklin"/>
                          <a:ea typeface="Libre Franklin"/>
                          <a:cs typeface="Libre Franklin"/>
                          <a:sym typeface="Libre Franklin"/>
                        </a:rPr>
                        <a:t> </a:t>
                      </a:r>
                      <a:r>
                        <a:rPr i="1" lang="en" sz="1800">
                          <a:latin typeface="Libre Franklin"/>
                          <a:ea typeface="Libre Franklin"/>
                          <a:cs typeface="Libre Franklin"/>
                          <a:sym typeface="Libre Franklin"/>
                        </a:rPr>
                        <a:t>for Al-Jazeera Network, the Israeli military said in a statement. </a:t>
                      </a:r>
                      <a:r>
                        <a:rPr i="1" lang="en" sz="1800">
                          <a:highlight>
                            <a:srgbClr val="FFF2CC"/>
                          </a:highlight>
                          <a:latin typeface="Libre Franklin"/>
                          <a:ea typeface="Libre Franklin"/>
                          <a:cs typeface="Libre Franklin"/>
                          <a:sym typeface="Libre Franklin"/>
                        </a:rPr>
                        <a:t>Anas al-Sharif served as the head of a </a:t>
                      </a:r>
                      <a:r>
                        <a:rPr i="1" lang="en" sz="1800">
                          <a:highlight>
                            <a:srgbClr val="D9EAD3"/>
                          </a:highlight>
                          <a:latin typeface="Libre Franklin"/>
                          <a:ea typeface="Libre Franklin"/>
                          <a:cs typeface="Libre Franklin"/>
                          <a:sym typeface="Libre Franklin"/>
                        </a:rPr>
                        <a:t>terrorist cell</a:t>
                      </a:r>
                      <a:r>
                        <a:rPr i="1" lang="en" sz="1800">
                          <a:highlight>
                            <a:srgbClr val="FFF2CC"/>
                          </a:highlight>
                          <a:latin typeface="Libre Franklin"/>
                          <a:ea typeface="Libre Franklin"/>
                          <a:cs typeface="Libre Franklin"/>
                          <a:sym typeface="Libre Franklin"/>
                        </a:rPr>
                        <a:t> in the Hamas </a:t>
                      </a:r>
                      <a:r>
                        <a:rPr i="1" lang="en" sz="1800">
                          <a:highlight>
                            <a:srgbClr val="D9EAD3"/>
                          </a:highlight>
                          <a:latin typeface="Libre Franklin"/>
                          <a:ea typeface="Libre Franklin"/>
                          <a:cs typeface="Libre Franklin"/>
                          <a:sym typeface="Libre Franklin"/>
                        </a:rPr>
                        <a:t>terrorist organization</a:t>
                      </a:r>
                      <a:r>
                        <a:rPr i="1" lang="en" sz="1800">
                          <a:latin typeface="Libre Franklin"/>
                          <a:ea typeface="Libre Franklin"/>
                          <a:cs typeface="Libre Franklin"/>
                          <a:sym typeface="Libre Franklin"/>
                        </a:rPr>
                        <a:t> and </a:t>
                      </a:r>
                      <a:r>
                        <a:rPr i="1" lang="en" sz="1800">
                          <a:highlight>
                            <a:srgbClr val="FFF2CC"/>
                          </a:highlight>
                          <a:latin typeface="Libre Franklin"/>
                          <a:ea typeface="Libre Franklin"/>
                          <a:cs typeface="Libre Franklin"/>
                          <a:sym typeface="Libre Franklin"/>
                        </a:rPr>
                        <a:t>was responsible for advancing rocket attacks </a:t>
                      </a:r>
                      <a:r>
                        <a:rPr i="1" lang="en" sz="1800">
                          <a:latin typeface="Libre Franklin"/>
                          <a:ea typeface="Libre Franklin"/>
                          <a:cs typeface="Libre Franklin"/>
                          <a:sym typeface="Libre Franklin"/>
                        </a:rPr>
                        <a:t>against Israeli civilians and IDF troops. </a:t>
                      </a:r>
                      <a:endParaRPr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graphicFrame>
        <p:nvGraphicFramePr>
          <p:cNvPr id="396" name="Google Shape;396;p39"/>
          <p:cNvGraphicFramePr/>
          <p:nvPr/>
        </p:nvGraphicFramePr>
        <p:xfrm>
          <a:off x="4848100" y="392475"/>
          <a:ext cx="3000000" cy="3000000"/>
        </p:xfrm>
        <a:graphic>
          <a:graphicData uri="http://schemas.openxmlformats.org/drawingml/2006/table">
            <a:tbl>
              <a:tblPr>
                <a:noFill/>
                <a:tableStyleId>{B4949899-77BD-4A0F-9E75-7F1854C9EE39}</a:tableStyleId>
              </a:tblPr>
              <a:tblGrid>
                <a:gridCol w="3884525"/>
              </a:tblGrid>
              <a:tr h="466050">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New York Times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745725">
                <a:tc>
                  <a:txBody>
                    <a:bodyPr/>
                    <a:lstStyle/>
                    <a:p>
                      <a:pPr indent="0" lvl="0" marL="0" rtl="0" algn="l">
                        <a:spcBef>
                          <a:spcPts val="0"/>
                        </a:spcBef>
                        <a:spcAft>
                          <a:spcPts val="0"/>
                        </a:spcAft>
                        <a:buNone/>
                      </a:pPr>
                      <a:r>
                        <a:rPr lang="en" sz="1800" u="sng">
                          <a:highlight>
                            <a:srgbClr val="FBFF2E"/>
                          </a:highlight>
                          <a:latin typeface="Libre Franklin"/>
                          <a:ea typeface="Libre Franklin"/>
                          <a:cs typeface="Libre Franklin"/>
                          <a:sym typeface="Libre Franklin"/>
                        </a:rPr>
                        <a:t>Israel</a:t>
                      </a:r>
                      <a:r>
                        <a:rPr lang="en" sz="1800" u="sng">
                          <a:latin typeface="Libre Franklin"/>
                          <a:ea typeface="Libre Franklin"/>
                          <a:cs typeface="Libre Franklin"/>
                          <a:sym typeface="Libre Franklin"/>
                        </a:rPr>
                        <a:t> Strike Kills Al Jazeera Journalists, Network Says </a:t>
                      </a:r>
                      <a:endParaRPr sz="18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3177225">
                <a:tc>
                  <a:txBody>
                    <a:bodyPr/>
                    <a:lstStyle/>
                    <a:p>
                      <a:pPr indent="0" lvl="0" marL="0" rtl="0" algn="l">
                        <a:spcBef>
                          <a:spcPts val="0"/>
                        </a:spcBef>
                        <a:spcAft>
                          <a:spcPts val="0"/>
                        </a:spcAft>
                        <a:buNone/>
                      </a:pPr>
                      <a:r>
                        <a:rPr i="1" lang="en" sz="1750">
                          <a:latin typeface="Libre Franklin"/>
                          <a:ea typeface="Libre Franklin"/>
                          <a:cs typeface="Libre Franklin"/>
                          <a:sym typeface="Libre Franklin"/>
                        </a:rPr>
                        <a:t>The Israeli military [said] that it had targeted “</a:t>
                      </a:r>
                      <a:r>
                        <a:rPr i="1" lang="en" sz="1750">
                          <a:highlight>
                            <a:srgbClr val="FFF2CC"/>
                          </a:highlight>
                          <a:latin typeface="Libre Franklin"/>
                          <a:ea typeface="Libre Franklin"/>
                          <a:cs typeface="Libre Franklin"/>
                          <a:sym typeface="Libre Franklin"/>
                        </a:rPr>
                        <a:t>the terrorist Anas al-Sharif, who posed as a journalist for the Al Jazeera network,</a:t>
                      </a:r>
                      <a:r>
                        <a:rPr i="1" lang="en" sz="1750">
                          <a:latin typeface="Libre Franklin"/>
                          <a:ea typeface="Libre Franklin"/>
                          <a:cs typeface="Libre Franklin"/>
                          <a:sym typeface="Libre Franklin"/>
                        </a:rPr>
                        <a:t>” and had taken steps to “mitigate harm to civilians”... </a:t>
                      </a:r>
                      <a:endParaRPr i="1" sz="1750">
                        <a:latin typeface="Libre Franklin"/>
                        <a:ea typeface="Libre Franklin"/>
                        <a:cs typeface="Libre Franklin"/>
                        <a:sym typeface="Libre Franklin"/>
                      </a:endParaRPr>
                    </a:p>
                    <a:p>
                      <a:pPr indent="0" lvl="0" marL="0" rtl="0" algn="l">
                        <a:spcBef>
                          <a:spcPts val="0"/>
                        </a:spcBef>
                        <a:spcAft>
                          <a:spcPts val="0"/>
                        </a:spcAft>
                        <a:buNone/>
                      </a:pPr>
                      <a:r>
                        <a:rPr i="1" lang="en" sz="1750">
                          <a:latin typeface="Libre Franklin"/>
                          <a:ea typeface="Libre Franklin"/>
                          <a:cs typeface="Libre Franklin"/>
                          <a:sym typeface="Libre Franklin"/>
                        </a:rPr>
                        <a:t>[they] accused Mr. al-Sharif of being “the head of a terrorist cell”... </a:t>
                      </a:r>
                      <a:r>
                        <a:rPr i="1" lang="en" sz="1750">
                          <a:highlight>
                            <a:srgbClr val="FFF2CC"/>
                          </a:highlight>
                          <a:latin typeface="Libre Franklin"/>
                          <a:ea typeface="Libre Franklin"/>
                          <a:cs typeface="Libre Franklin"/>
                          <a:sym typeface="Libre Franklin"/>
                        </a:rPr>
                        <a:t>but Al Jazeera and Mr. al-Sharif denied the accusation</a:t>
                      </a:r>
                      <a:r>
                        <a:rPr i="1" lang="en" sz="1750">
                          <a:latin typeface="Libre Franklin"/>
                          <a:ea typeface="Libre Franklin"/>
                          <a:cs typeface="Libre Franklin"/>
                          <a:sym typeface="Libre Franklin"/>
                        </a:rPr>
                        <a:t>, with the network saying the allegations were fabricated </a:t>
                      </a:r>
                      <a:endParaRPr i="1" sz="1750">
                        <a:highlight>
                          <a:srgbClr val="FFF2CC"/>
                        </a:highlight>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aphicFrame>
        <p:nvGraphicFramePr>
          <p:cNvPr id="401" name="Google Shape;401;p40"/>
          <p:cNvGraphicFramePr/>
          <p:nvPr/>
        </p:nvGraphicFramePr>
        <p:xfrm>
          <a:off x="452775" y="392488"/>
          <a:ext cx="3000000" cy="3000000"/>
        </p:xfrm>
        <a:graphic>
          <a:graphicData uri="http://schemas.openxmlformats.org/drawingml/2006/table">
            <a:tbl>
              <a:tblPr>
                <a:noFill/>
                <a:tableStyleId>{B4949899-77BD-4A0F-9E75-7F1854C9EE39}</a:tableStyleId>
              </a:tblPr>
              <a:tblGrid>
                <a:gridCol w="3760300"/>
              </a:tblGrid>
              <a:tr h="309125">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Daily Mail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713400">
                <a:tc>
                  <a:txBody>
                    <a:bodyPr/>
                    <a:lstStyle/>
                    <a:p>
                      <a:pPr indent="0" lvl="0" marL="0" rtl="0" algn="l">
                        <a:spcBef>
                          <a:spcPts val="0"/>
                        </a:spcBef>
                        <a:spcAft>
                          <a:spcPts val="0"/>
                        </a:spcAft>
                        <a:buNone/>
                      </a:pPr>
                      <a:r>
                        <a:rPr lang="en" sz="1800" u="sng">
                          <a:highlight>
                            <a:srgbClr val="FBFF2E"/>
                          </a:highlight>
                          <a:latin typeface="Libre Franklin"/>
                          <a:ea typeface="Libre Franklin"/>
                          <a:cs typeface="Libre Franklin"/>
                          <a:sym typeface="Libre Franklin"/>
                        </a:rPr>
                        <a:t>Israel</a:t>
                      </a:r>
                      <a:r>
                        <a:rPr lang="en" sz="1800" u="sng">
                          <a:latin typeface="Libre Franklin"/>
                          <a:ea typeface="Libre Franklin"/>
                          <a:cs typeface="Libre Franklin"/>
                          <a:sym typeface="Libre Franklin"/>
                        </a:rPr>
                        <a:t> kills Al Jazeera journalist it says was Hamas leader </a:t>
                      </a:r>
                      <a:endParaRPr sz="18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2701950">
                <a:tc>
                  <a:txBody>
                    <a:bodyPr/>
                    <a:lstStyle/>
                    <a:p>
                      <a:pPr indent="0" lvl="0" marL="0" rtl="0" algn="l">
                        <a:spcBef>
                          <a:spcPts val="0"/>
                        </a:spcBef>
                        <a:spcAft>
                          <a:spcPts val="0"/>
                        </a:spcAft>
                        <a:buNone/>
                      </a:pPr>
                      <a:r>
                        <a:rPr i="1" lang="en" sz="1800">
                          <a:latin typeface="Libre Franklin"/>
                          <a:ea typeface="Libre Franklin"/>
                          <a:cs typeface="Libre Franklin"/>
                          <a:sym typeface="Libre Franklin"/>
                        </a:rPr>
                        <a:t>Israel’s military said </a:t>
                      </a:r>
                      <a:r>
                        <a:rPr i="1" lang="en" sz="1800">
                          <a:highlight>
                            <a:srgbClr val="FFF2CC"/>
                          </a:highlight>
                          <a:latin typeface="Libre Franklin"/>
                          <a:ea typeface="Libre Franklin"/>
                          <a:cs typeface="Libre Franklin"/>
                          <a:sym typeface="Libre Franklin"/>
                        </a:rPr>
                        <a:t>it targeted and killed a Hamas cell leader posing as an Al Jazeera journalist in an airstrike </a:t>
                      </a:r>
                      <a:r>
                        <a:rPr i="1" lang="en" sz="1800">
                          <a:latin typeface="Libre Franklin"/>
                          <a:ea typeface="Libre Franklin"/>
                          <a:cs typeface="Libre Franklin"/>
                          <a:sym typeface="Libre Franklin"/>
                        </a:rPr>
                        <a:t>on Gaza City… “Al Sharif was the head of a Hamas cell and was responsible for advancing rocket attacks </a:t>
                      </a:r>
                      <a:r>
                        <a:rPr i="1" lang="en" sz="1800">
                          <a:highlight>
                            <a:srgbClr val="FFF2CC"/>
                          </a:highlight>
                          <a:latin typeface="Libre Franklin"/>
                          <a:ea typeface="Libre Franklin"/>
                          <a:cs typeface="Libre Franklin"/>
                          <a:sym typeface="Libre Franklin"/>
                        </a:rPr>
                        <a:t>against civilians and IDF troops</a:t>
                      </a:r>
                      <a:r>
                        <a:rPr i="1" lang="en" sz="1800">
                          <a:latin typeface="Libre Franklin"/>
                          <a:ea typeface="Libre Franklin"/>
                          <a:cs typeface="Libre Franklin"/>
                          <a:sym typeface="Libre Franklin"/>
                        </a:rPr>
                        <a:t>.” the Israeli military said in a statement, </a:t>
                      </a:r>
                      <a:r>
                        <a:rPr i="1" lang="en" sz="1800">
                          <a:highlight>
                            <a:srgbClr val="FFF2CC"/>
                          </a:highlight>
                          <a:latin typeface="Libre Franklin"/>
                          <a:ea typeface="Libre Franklin"/>
                          <a:cs typeface="Libre Franklin"/>
                          <a:sym typeface="Libre Franklin"/>
                        </a:rPr>
                        <a:t>citing intelligence and documents found in Gaza as evidence.</a:t>
                      </a:r>
                      <a:r>
                        <a:rPr i="1" lang="en" sz="1800">
                          <a:latin typeface="Libre Franklin"/>
                          <a:ea typeface="Libre Franklin"/>
                          <a:cs typeface="Libre Franklin"/>
                          <a:sym typeface="Libre Franklin"/>
                        </a:rPr>
                        <a:t> </a:t>
                      </a:r>
                      <a:endParaRPr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graphicFrame>
        <p:nvGraphicFramePr>
          <p:cNvPr id="402" name="Google Shape;402;p40"/>
          <p:cNvGraphicFramePr/>
          <p:nvPr/>
        </p:nvGraphicFramePr>
        <p:xfrm>
          <a:off x="4848100" y="392475"/>
          <a:ext cx="3000000" cy="3000000"/>
        </p:xfrm>
        <a:graphic>
          <a:graphicData uri="http://schemas.openxmlformats.org/drawingml/2006/table">
            <a:tbl>
              <a:tblPr>
                <a:noFill/>
                <a:tableStyleId>{B4949899-77BD-4A0F-9E75-7F1854C9EE39}</a:tableStyleId>
              </a:tblPr>
              <a:tblGrid>
                <a:gridCol w="3884525"/>
              </a:tblGrid>
              <a:tr h="466050">
                <a:tc>
                  <a:txBody>
                    <a:bodyPr/>
                    <a:lstStyle/>
                    <a:p>
                      <a:pPr indent="0" lvl="0" marL="0" rtl="0" algn="l">
                        <a:spcBef>
                          <a:spcPts val="0"/>
                        </a:spcBef>
                        <a:spcAft>
                          <a:spcPts val="0"/>
                        </a:spcAft>
                        <a:buNone/>
                      </a:pPr>
                      <a:r>
                        <a:rPr b="1" lang="en" sz="1800">
                          <a:latin typeface="Libre Franklin"/>
                          <a:ea typeface="Libre Franklin"/>
                          <a:cs typeface="Libre Franklin"/>
                          <a:sym typeface="Libre Franklin"/>
                        </a:rPr>
                        <a:t>The Independent </a:t>
                      </a:r>
                      <a:endParaRPr b="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745725">
                <a:tc>
                  <a:txBody>
                    <a:bodyPr/>
                    <a:lstStyle/>
                    <a:p>
                      <a:pPr indent="0" lvl="0" marL="0" rtl="0" algn="l">
                        <a:spcBef>
                          <a:spcPts val="0"/>
                        </a:spcBef>
                        <a:spcAft>
                          <a:spcPts val="0"/>
                        </a:spcAft>
                        <a:buNone/>
                      </a:pPr>
                      <a:r>
                        <a:rPr lang="en" sz="1800" u="sng">
                          <a:highlight>
                            <a:srgbClr val="FBFF2E"/>
                          </a:highlight>
                          <a:latin typeface="Libre Franklin"/>
                          <a:ea typeface="Libre Franklin"/>
                          <a:cs typeface="Libre Franklin"/>
                          <a:sym typeface="Libre Franklin"/>
                        </a:rPr>
                        <a:t>Anas al-Sharif</a:t>
                      </a:r>
                      <a:r>
                        <a:rPr lang="en" sz="1800" u="sng">
                          <a:latin typeface="Libre Franklin"/>
                          <a:ea typeface="Libre Franklin"/>
                          <a:cs typeface="Libre Franklin"/>
                          <a:sym typeface="Libre Franklin"/>
                        </a:rPr>
                        <a:t>: Who was the Al Jazeera journalist </a:t>
                      </a:r>
                      <a:r>
                        <a:rPr lang="en" sz="1800" u="sng">
                          <a:highlight>
                            <a:srgbClr val="FBFF2E"/>
                          </a:highlight>
                          <a:latin typeface="Libre Franklin"/>
                          <a:ea typeface="Libre Franklin"/>
                          <a:cs typeface="Libre Franklin"/>
                          <a:sym typeface="Libre Franklin"/>
                        </a:rPr>
                        <a:t>killed by Israel</a:t>
                      </a:r>
                      <a:r>
                        <a:rPr lang="en" sz="1800" u="sng">
                          <a:latin typeface="Libre Franklin"/>
                          <a:ea typeface="Libre Franklin"/>
                          <a:cs typeface="Libre Franklin"/>
                          <a:sym typeface="Libre Franklin"/>
                        </a:rPr>
                        <a:t>? </a:t>
                      </a:r>
                      <a:endParaRPr sz="1800" u="sng">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r h="3177225">
                <a:tc>
                  <a:txBody>
                    <a:bodyPr/>
                    <a:lstStyle/>
                    <a:p>
                      <a:pPr indent="0" lvl="0" marL="0" rtl="0" algn="l">
                        <a:spcBef>
                          <a:spcPts val="0"/>
                        </a:spcBef>
                        <a:spcAft>
                          <a:spcPts val="0"/>
                        </a:spcAft>
                        <a:buNone/>
                      </a:pPr>
                      <a:r>
                        <a:rPr i="1" lang="en" sz="1800">
                          <a:latin typeface="Libre Franklin"/>
                          <a:ea typeface="Libre Franklin"/>
                          <a:cs typeface="Libre Franklin"/>
                          <a:sym typeface="Libre Franklin"/>
                        </a:rPr>
                        <a:t>Since joining the Qatari broadcaster in December 2023, the </a:t>
                      </a:r>
                      <a:r>
                        <a:rPr i="1" lang="en" sz="1800">
                          <a:highlight>
                            <a:srgbClr val="FFF2CC"/>
                          </a:highlight>
                          <a:latin typeface="Libre Franklin"/>
                          <a:ea typeface="Libre Franklin"/>
                          <a:cs typeface="Libre Franklin"/>
                          <a:sym typeface="Libre Franklin"/>
                        </a:rPr>
                        <a:t>father of two</a:t>
                      </a:r>
                      <a:r>
                        <a:rPr i="1" lang="en" sz="1800">
                          <a:latin typeface="Libre Franklin"/>
                          <a:ea typeface="Libre Franklin"/>
                          <a:cs typeface="Libre Franklin"/>
                          <a:sym typeface="Libre Franklin"/>
                        </a:rPr>
                        <a:t> reported almost daily on the suffering of Palestinians in northern Gaza…</a:t>
                      </a:r>
                      <a:endParaRPr i="1" sz="1800">
                        <a:latin typeface="Libre Franklin"/>
                        <a:ea typeface="Libre Franklin"/>
                        <a:cs typeface="Libre Franklin"/>
                        <a:sym typeface="Libre Franklin"/>
                      </a:endParaRPr>
                    </a:p>
                    <a:p>
                      <a:pPr indent="0" lvl="0" marL="0" rtl="0" algn="l">
                        <a:spcBef>
                          <a:spcPts val="0"/>
                        </a:spcBef>
                        <a:spcAft>
                          <a:spcPts val="0"/>
                        </a:spcAft>
                        <a:buNone/>
                      </a:pPr>
                      <a:r>
                        <a:rPr i="1" lang="en" sz="1800">
                          <a:latin typeface="Libre Franklin"/>
                          <a:ea typeface="Libre Franklin"/>
                          <a:cs typeface="Libre Franklin"/>
                          <a:sym typeface="Libre Franklin"/>
                        </a:rPr>
                        <a:t>Responding to the allegations, </a:t>
                      </a:r>
                      <a:r>
                        <a:rPr i="1" lang="en" sz="1800">
                          <a:highlight>
                            <a:srgbClr val="FFF2CC"/>
                          </a:highlight>
                          <a:latin typeface="Libre Franklin"/>
                          <a:ea typeface="Libre Franklin"/>
                          <a:cs typeface="Libre Franklin"/>
                          <a:sym typeface="Libre Franklin"/>
                        </a:rPr>
                        <a:t>al-Sharif said:</a:t>
                      </a:r>
                      <a:r>
                        <a:rPr i="1" lang="en" sz="1800">
                          <a:latin typeface="Libre Franklin"/>
                          <a:ea typeface="Libre Franklin"/>
                          <a:cs typeface="Libre Franklin"/>
                          <a:sym typeface="Libre Franklin"/>
                        </a:rPr>
                        <a:t> “I, Anas al-Sharif, am a journalist with no political affiliations. My only mission is to report the truth from the ground — as it is, without bias.</a:t>
                      </a:r>
                      <a:endParaRPr i="1" sz="1800">
                        <a:latin typeface="Libre Franklin"/>
                        <a:ea typeface="Libre Franklin"/>
                        <a:cs typeface="Libre Franklin"/>
                        <a:sym typeface="Libre Franklin"/>
                      </a:endParaRPr>
                    </a:p>
                  </a:txBody>
                  <a:tcPr marT="91425" marB="91425" marR="91425" marL="91425">
                    <a:lnL cap="flat" cmpd="sng" w="19050">
                      <a:solidFill>
                        <a:srgbClr val="333333"/>
                      </a:solidFill>
                      <a:prstDash val="solid"/>
                      <a:round/>
                      <a:headEnd len="sm" w="sm" type="none"/>
                      <a:tailEnd len="sm" w="sm" type="none"/>
                    </a:lnL>
                    <a:lnR cap="flat" cmpd="sng" w="19050">
                      <a:solidFill>
                        <a:srgbClr val="333333"/>
                      </a:solidFill>
                      <a:prstDash val="solid"/>
                      <a:round/>
                      <a:headEnd len="sm" w="sm" type="none"/>
                      <a:tailEnd len="sm" w="sm" type="none"/>
                    </a:lnR>
                    <a:lnT cap="flat" cmpd="sng" w="19050">
                      <a:solidFill>
                        <a:srgbClr val="333333"/>
                      </a:solidFill>
                      <a:prstDash val="solid"/>
                      <a:round/>
                      <a:headEnd len="sm" w="sm" type="none"/>
                      <a:tailEnd len="sm" w="sm" type="none"/>
                    </a:lnT>
                    <a:lnB cap="flat" cmpd="sng" w="19050">
                      <a:solidFill>
                        <a:srgbClr val="33333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592825" y="477200"/>
            <a:ext cx="303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Ukraine Exception</a:t>
            </a:r>
            <a:endParaRPr sz="2500"/>
          </a:p>
        </p:txBody>
      </p:sp>
      <p:pic>
        <p:nvPicPr>
          <p:cNvPr id="408" name="Google Shape;408;p41" title="Screenshot 2025-09-07 at 3.17.18 PM.png"/>
          <p:cNvPicPr preferRelativeResize="0"/>
          <p:nvPr/>
        </p:nvPicPr>
        <p:blipFill rotWithShape="1">
          <a:blip r:embed="rId3">
            <a:alphaModFix/>
          </a:blip>
          <a:srcRect b="0" l="0" r="0" t="4725"/>
          <a:stretch/>
        </p:blipFill>
        <p:spPr>
          <a:xfrm>
            <a:off x="3443850" y="4016350"/>
            <a:ext cx="5401702" cy="736300"/>
          </a:xfrm>
          <a:prstGeom prst="rect">
            <a:avLst/>
          </a:prstGeom>
          <a:noFill/>
          <a:ln cap="flat" cmpd="sng" w="9525">
            <a:solidFill>
              <a:schemeClr val="dk2"/>
            </a:solidFill>
            <a:prstDash val="solid"/>
            <a:round/>
            <a:headEnd len="sm" w="sm" type="none"/>
            <a:tailEnd len="sm" w="sm" type="none"/>
          </a:ln>
        </p:spPr>
      </p:pic>
      <p:pic>
        <p:nvPicPr>
          <p:cNvPr id="409" name="Google Shape;409;p41" title="Screenshot 2025-09-08 at 12.26.42 AM.png"/>
          <p:cNvPicPr preferRelativeResize="0"/>
          <p:nvPr/>
        </p:nvPicPr>
        <p:blipFill rotWithShape="1">
          <a:blip r:embed="rId4">
            <a:alphaModFix/>
          </a:blip>
          <a:srcRect b="0" l="0" r="0" t="21978"/>
          <a:stretch/>
        </p:blipFill>
        <p:spPr>
          <a:xfrm>
            <a:off x="4767199" y="324600"/>
            <a:ext cx="4083526" cy="1165578"/>
          </a:xfrm>
          <a:prstGeom prst="rect">
            <a:avLst/>
          </a:prstGeom>
          <a:noFill/>
          <a:ln cap="flat" cmpd="sng" w="9525">
            <a:solidFill>
              <a:schemeClr val="dk2"/>
            </a:solidFill>
            <a:prstDash val="solid"/>
            <a:round/>
            <a:headEnd len="sm" w="sm" type="none"/>
            <a:tailEnd len="sm" w="sm" type="none"/>
          </a:ln>
        </p:spPr>
      </p:pic>
      <p:pic>
        <p:nvPicPr>
          <p:cNvPr id="410" name="Google Shape;410;p41" title="Screenshot 2025-09-08 at 12.38.33 AM.png"/>
          <p:cNvPicPr preferRelativeResize="0"/>
          <p:nvPr/>
        </p:nvPicPr>
        <p:blipFill>
          <a:blip r:embed="rId5">
            <a:alphaModFix/>
          </a:blip>
          <a:stretch>
            <a:fillRect/>
          </a:stretch>
        </p:blipFill>
        <p:spPr>
          <a:xfrm>
            <a:off x="4767200" y="1490175"/>
            <a:ext cx="4083525" cy="1570850"/>
          </a:xfrm>
          <a:prstGeom prst="rect">
            <a:avLst/>
          </a:prstGeom>
          <a:noFill/>
          <a:ln cap="flat" cmpd="sng" w="9525">
            <a:solidFill>
              <a:schemeClr val="dk2"/>
            </a:solidFill>
            <a:prstDash val="solid"/>
            <a:round/>
            <a:headEnd len="sm" w="sm" type="none"/>
            <a:tailEnd len="sm" w="sm" type="none"/>
          </a:ln>
        </p:spPr>
      </p:pic>
      <p:pic>
        <p:nvPicPr>
          <p:cNvPr id="411" name="Google Shape;411;p41" title="Screenshot 2025-09-08 at 12.38.01 AM.png"/>
          <p:cNvPicPr preferRelativeResize="0"/>
          <p:nvPr/>
        </p:nvPicPr>
        <p:blipFill rotWithShape="1">
          <a:blip r:embed="rId6">
            <a:alphaModFix/>
          </a:blip>
          <a:srcRect b="0" l="0" r="0" t="13262"/>
          <a:stretch/>
        </p:blipFill>
        <p:spPr>
          <a:xfrm>
            <a:off x="3443850" y="3061025"/>
            <a:ext cx="5401700" cy="960225"/>
          </a:xfrm>
          <a:prstGeom prst="rect">
            <a:avLst/>
          </a:prstGeom>
          <a:noFill/>
          <a:ln cap="flat" cmpd="sng" w="9525">
            <a:solidFill>
              <a:schemeClr val="dk2"/>
            </a:solidFill>
            <a:prstDash val="solid"/>
            <a:round/>
            <a:headEnd len="sm" w="sm" type="none"/>
            <a:tailEnd len="sm" w="sm" type="none"/>
          </a:ln>
        </p:spPr>
      </p:pic>
      <p:sp>
        <p:nvSpPr>
          <p:cNvPr id="412" name="Google Shape;412;p41"/>
          <p:cNvSpPr txBox="1"/>
          <p:nvPr/>
        </p:nvSpPr>
        <p:spPr>
          <a:xfrm>
            <a:off x="297700" y="1049900"/>
            <a:ext cx="4083600" cy="1234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Libre Franklin"/>
              <a:buChar char="●"/>
            </a:pPr>
            <a:r>
              <a:rPr lang="en">
                <a:solidFill>
                  <a:schemeClr val="dk1"/>
                </a:solidFill>
                <a:latin typeface="Libre Franklin"/>
                <a:ea typeface="Libre Franklin"/>
                <a:cs typeface="Libre Franklin"/>
                <a:sym typeface="Libre Franklin"/>
              </a:rPr>
              <a:t>Right-leaning and left-leaning media agree on Ukrainian humanity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lang="en">
                <a:solidFill>
                  <a:schemeClr val="dk1"/>
                </a:solidFill>
                <a:latin typeface="Libre Franklin"/>
                <a:ea typeface="Libre Franklin"/>
                <a:cs typeface="Libre Franklin"/>
                <a:sym typeface="Libre Franklin"/>
              </a:rPr>
              <a:t>The only population that receives unanimous support and sympathy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lang="en">
                <a:solidFill>
                  <a:schemeClr val="dk1"/>
                </a:solidFill>
                <a:latin typeface="Libre Franklin"/>
                <a:ea typeface="Libre Franklin"/>
                <a:cs typeface="Libre Franklin"/>
                <a:sym typeface="Libre Franklin"/>
              </a:rPr>
              <a:t>Empathy is possible, but selectively implied </a:t>
            </a:r>
            <a:endParaRPr>
              <a:solidFill>
                <a:schemeClr val="dk1"/>
              </a:solidFill>
              <a:latin typeface="Libre Franklin"/>
              <a:ea typeface="Libre Franklin"/>
              <a:cs typeface="Libre Franklin"/>
              <a:sym typeface="Libre Franklin"/>
            </a:endParaRPr>
          </a:p>
          <a:p>
            <a:pPr indent="0" lvl="0" marL="0" rtl="0" algn="l">
              <a:lnSpc>
                <a:spcPct val="115000"/>
              </a:lnSpc>
              <a:spcBef>
                <a:spcPts val="0"/>
              </a:spcBef>
              <a:spcAft>
                <a:spcPts val="0"/>
              </a:spcAft>
              <a:buNone/>
            </a:pPr>
            <a:r>
              <a:t/>
            </a:r>
            <a:endParaRPr>
              <a:solidFill>
                <a:schemeClr val="dk1"/>
              </a:solidFill>
              <a:latin typeface="Libre Franklin"/>
              <a:ea typeface="Libre Franklin"/>
              <a:cs typeface="Libre Franklin"/>
              <a:sym typeface="Libre Franklin"/>
            </a:endParaRPr>
          </a:p>
        </p:txBody>
      </p:sp>
      <p:sp>
        <p:nvSpPr>
          <p:cNvPr id="413" name="Google Shape;413;p41"/>
          <p:cNvSpPr/>
          <p:nvPr/>
        </p:nvSpPr>
        <p:spPr>
          <a:xfrm>
            <a:off x="5561800" y="1124575"/>
            <a:ext cx="1583100" cy="1500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14" name="Google Shape;414;p41"/>
          <p:cNvSpPr/>
          <p:nvPr/>
        </p:nvSpPr>
        <p:spPr>
          <a:xfrm>
            <a:off x="7669775" y="3061025"/>
            <a:ext cx="899400" cy="2994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15" name="Google Shape;415;p41"/>
          <p:cNvSpPr/>
          <p:nvPr/>
        </p:nvSpPr>
        <p:spPr>
          <a:xfrm>
            <a:off x="7191650" y="4021250"/>
            <a:ext cx="1144500" cy="2994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16" name="Google Shape;416;p41"/>
          <p:cNvSpPr/>
          <p:nvPr/>
        </p:nvSpPr>
        <p:spPr>
          <a:xfrm>
            <a:off x="5841525" y="324600"/>
            <a:ext cx="576300" cy="2994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17" name="Google Shape;417;p41"/>
          <p:cNvSpPr/>
          <p:nvPr/>
        </p:nvSpPr>
        <p:spPr>
          <a:xfrm>
            <a:off x="5631250" y="2520050"/>
            <a:ext cx="1026900" cy="250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18" name="Google Shape;418;p41"/>
          <p:cNvSpPr txBox="1"/>
          <p:nvPr/>
        </p:nvSpPr>
        <p:spPr>
          <a:xfrm>
            <a:off x="500150" y="3061025"/>
            <a:ext cx="2790900" cy="1691700"/>
          </a:xfrm>
          <a:prstGeom prst="rect">
            <a:avLst/>
          </a:prstGeom>
          <a:solidFill>
            <a:schemeClr val="dk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500">
                <a:solidFill>
                  <a:schemeClr val="accent2"/>
                </a:solidFill>
                <a:latin typeface="Libre Franklin"/>
                <a:ea typeface="Libre Franklin"/>
                <a:cs typeface="Libre Franklin"/>
                <a:sym typeface="Libre Franklin"/>
              </a:rPr>
              <a:t>The difference in media coverage isn’t about displacement itself, it’s about proximity to whiteness and Western geopolitical alignment</a:t>
            </a:r>
            <a:endParaRPr b="1" sz="1500">
              <a:solidFill>
                <a:schemeClr val="accent2"/>
              </a:solidFill>
              <a:latin typeface="Libre Franklin"/>
              <a:ea typeface="Libre Franklin"/>
              <a:cs typeface="Libre Franklin"/>
              <a:sym typeface="Libre Franklin"/>
            </a:endParaRPr>
          </a:p>
          <a:p>
            <a:pPr indent="0" lvl="0" marL="0" rtl="0" algn="l">
              <a:lnSpc>
                <a:spcPct val="115000"/>
              </a:lnSpc>
              <a:spcBef>
                <a:spcPts val="0"/>
              </a:spcBef>
              <a:spcAft>
                <a:spcPts val="0"/>
              </a:spcAft>
              <a:buNone/>
            </a:pPr>
            <a:r>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 Threat &amp; Legitimacy </a:t>
            </a:r>
            <a:endParaRPr/>
          </a:p>
        </p:txBody>
      </p:sp>
      <p:sp>
        <p:nvSpPr>
          <p:cNvPr id="424" name="Google Shape;424;p42"/>
          <p:cNvSpPr txBox="1"/>
          <p:nvPr>
            <p:ph idx="1" type="body"/>
          </p:nvPr>
        </p:nvSpPr>
        <p:spPr>
          <a:xfrm>
            <a:off x="852875" y="1219513"/>
            <a:ext cx="5523300" cy="13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Nominalization as a Weapon </a:t>
            </a:r>
            <a:endParaRPr b="1" sz="1800"/>
          </a:p>
          <a:p>
            <a:pPr indent="-317500" lvl="0" marL="457200" rtl="0" algn="l">
              <a:spcBef>
                <a:spcPts val="0"/>
              </a:spcBef>
              <a:spcAft>
                <a:spcPts val="0"/>
              </a:spcAft>
              <a:buSzPts val="1400"/>
              <a:buChar char="-"/>
            </a:pPr>
            <a:r>
              <a:rPr lang="en"/>
              <a:t>Modifiers and pejorative epithets used to construct an identity that fits the narrative that aligns with the readers </a:t>
            </a:r>
            <a:endParaRPr/>
          </a:p>
          <a:p>
            <a:pPr indent="-317500" lvl="0" marL="457200" rtl="0" algn="l">
              <a:spcBef>
                <a:spcPts val="0"/>
              </a:spcBef>
              <a:spcAft>
                <a:spcPts val="0"/>
              </a:spcAft>
              <a:buSzPts val="1400"/>
              <a:buChar char="-"/>
            </a:pPr>
            <a:r>
              <a:rPr lang="en"/>
              <a:t>Attribution markers employed to maintain journalistic integrity </a:t>
            </a:r>
            <a:endParaRPr/>
          </a:p>
          <a:p>
            <a:pPr indent="0" lvl="0" marL="0" rtl="0" algn="l">
              <a:spcBef>
                <a:spcPts val="0"/>
              </a:spcBef>
              <a:spcAft>
                <a:spcPts val="0"/>
              </a:spcAft>
              <a:buNone/>
            </a:pPr>
            <a:r>
              <a:t/>
            </a:r>
            <a:endParaRPr/>
          </a:p>
        </p:txBody>
      </p:sp>
      <p:pic>
        <p:nvPicPr>
          <p:cNvPr id="425" name="Google Shape;425;p42" title="Screenshot 2025-09-08 at 1.51.45 AM.png"/>
          <p:cNvPicPr preferRelativeResize="0"/>
          <p:nvPr/>
        </p:nvPicPr>
        <p:blipFill rotWithShape="1">
          <a:blip r:embed="rId3">
            <a:alphaModFix/>
          </a:blip>
          <a:srcRect b="0" l="0" r="0" t="7364"/>
          <a:stretch/>
        </p:blipFill>
        <p:spPr>
          <a:xfrm>
            <a:off x="852875" y="2747000"/>
            <a:ext cx="7704002" cy="1866475"/>
          </a:xfrm>
          <a:prstGeom prst="rect">
            <a:avLst/>
          </a:prstGeom>
          <a:noFill/>
          <a:ln cap="flat" cmpd="sng" w="19050">
            <a:solidFill>
              <a:schemeClr val="dk2"/>
            </a:solidFill>
            <a:prstDash val="solid"/>
            <a:round/>
            <a:headEnd len="sm" w="sm" type="none"/>
            <a:tailEnd len="sm" w="sm" type="none"/>
          </a:ln>
        </p:spPr>
      </p:pic>
      <p:sp>
        <p:nvSpPr>
          <p:cNvPr id="426" name="Google Shape;426;p42"/>
          <p:cNvSpPr txBox="1"/>
          <p:nvPr/>
        </p:nvSpPr>
        <p:spPr>
          <a:xfrm>
            <a:off x="852875" y="4558100"/>
            <a:ext cx="77040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Libre Franklin"/>
                <a:ea typeface="Libre Franklin"/>
                <a:cs typeface="Libre Franklin"/>
                <a:sym typeface="Libre Franklin"/>
              </a:rPr>
              <a:t>https://www.dailymail.co.uk/news/article-15035407/kilmar-abrego-garcia-migrant-arrest-ice-insult-trump.html</a:t>
            </a:r>
            <a:endParaRPr sz="1000">
              <a:solidFill>
                <a:schemeClr val="dk1"/>
              </a:solidFill>
              <a:latin typeface="Libre Franklin"/>
              <a:ea typeface="Libre Franklin"/>
              <a:cs typeface="Libre Franklin"/>
              <a:sym typeface="Libre Franklin"/>
            </a:endParaRPr>
          </a:p>
        </p:txBody>
      </p:sp>
      <p:sp>
        <p:nvSpPr>
          <p:cNvPr id="427" name="Google Shape;427;p42"/>
          <p:cNvSpPr/>
          <p:nvPr/>
        </p:nvSpPr>
        <p:spPr>
          <a:xfrm>
            <a:off x="1324900" y="3029850"/>
            <a:ext cx="1026900" cy="211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28" name="Google Shape;428;p42"/>
          <p:cNvSpPr/>
          <p:nvPr/>
        </p:nvSpPr>
        <p:spPr>
          <a:xfrm>
            <a:off x="3811575" y="3029850"/>
            <a:ext cx="1170600" cy="250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29" name="Google Shape;429;p42"/>
          <p:cNvSpPr/>
          <p:nvPr/>
        </p:nvSpPr>
        <p:spPr>
          <a:xfrm>
            <a:off x="5090875" y="3029850"/>
            <a:ext cx="1393800" cy="250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30" name="Google Shape;430;p42"/>
          <p:cNvSpPr/>
          <p:nvPr/>
        </p:nvSpPr>
        <p:spPr>
          <a:xfrm>
            <a:off x="6593375" y="3029850"/>
            <a:ext cx="1393800" cy="250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31" name="Google Shape;431;p42"/>
          <p:cNvSpPr/>
          <p:nvPr/>
        </p:nvSpPr>
        <p:spPr>
          <a:xfrm>
            <a:off x="928325" y="3371725"/>
            <a:ext cx="753600" cy="211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32" name="Google Shape;432;p42"/>
          <p:cNvSpPr/>
          <p:nvPr/>
        </p:nvSpPr>
        <p:spPr>
          <a:xfrm>
            <a:off x="2067750" y="3371725"/>
            <a:ext cx="1251000" cy="211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33" name="Google Shape;433;p42"/>
          <p:cNvSpPr/>
          <p:nvPr/>
        </p:nvSpPr>
        <p:spPr>
          <a:xfrm>
            <a:off x="2407950" y="3779025"/>
            <a:ext cx="816900" cy="211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
        <p:nvSpPr>
          <p:cNvPr id="434" name="Google Shape;434;p42"/>
          <p:cNvSpPr/>
          <p:nvPr/>
        </p:nvSpPr>
        <p:spPr>
          <a:xfrm>
            <a:off x="1324900" y="4346300"/>
            <a:ext cx="1484100" cy="211800"/>
          </a:xfrm>
          <a:prstGeom prst="roundRect">
            <a:avLst>
              <a:gd fmla="val 16667" name="adj"/>
            </a:avLst>
          </a:prstGeom>
          <a:solidFill>
            <a:srgbClr val="FBFF2E">
              <a:alpha val="46540"/>
            </a:srgbClr>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2CC"/>
              </a:highlight>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type="title"/>
          </p:nvPr>
        </p:nvSpPr>
        <p:spPr>
          <a:xfrm>
            <a:off x="720000" y="352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Constructing Threat &amp; Legitimacy </a:t>
            </a:r>
            <a:endParaRPr/>
          </a:p>
        </p:txBody>
      </p:sp>
      <p:pic>
        <p:nvPicPr>
          <p:cNvPr id="440" name="Google Shape;440;p43" title="Screenshot 2025-09-08 at 2.21.08 AM.png"/>
          <p:cNvPicPr preferRelativeResize="0"/>
          <p:nvPr/>
        </p:nvPicPr>
        <p:blipFill rotWithShape="1">
          <a:blip r:embed="rId3">
            <a:alphaModFix/>
          </a:blip>
          <a:srcRect b="16770" l="0" r="0" t="0"/>
          <a:stretch/>
        </p:blipFill>
        <p:spPr>
          <a:xfrm>
            <a:off x="2835463" y="2611998"/>
            <a:ext cx="5907499" cy="959400"/>
          </a:xfrm>
          <a:prstGeom prst="rect">
            <a:avLst/>
          </a:prstGeom>
          <a:noFill/>
          <a:ln cap="flat" cmpd="sng" w="9525">
            <a:solidFill>
              <a:schemeClr val="dk2"/>
            </a:solidFill>
            <a:prstDash val="solid"/>
            <a:round/>
            <a:headEnd len="sm" w="sm" type="none"/>
            <a:tailEnd len="sm" w="sm" type="none"/>
          </a:ln>
        </p:spPr>
      </p:pic>
      <p:sp>
        <p:nvSpPr>
          <p:cNvPr id="441" name="Google Shape;441;p43"/>
          <p:cNvSpPr txBox="1"/>
          <p:nvPr>
            <p:ph idx="1" type="body"/>
          </p:nvPr>
        </p:nvSpPr>
        <p:spPr>
          <a:xfrm>
            <a:off x="323500" y="1091525"/>
            <a:ext cx="2574600" cy="239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October 7 Perpetual Frame: </a:t>
            </a:r>
            <a:endParaRPr b="1"/>
          </a:p>
          <a:p>
            <a:pPr indent="-311150" lvl="0" marL="457200" rtl="0" algn="l">
              <a:spcBef>
                <a:spcPts val="0"/>
              </a:spcBef>
              <a:spcAft>
                <a:spcPts val="0"/>
              </a:spcAft>
              <a:buSzPts val="1300"/>
              <a:buChar char="-"/>
            </a:pPr>
            <a:r>
              <a:rPr lang="en" sz="1300"/>
              <a:t>“The crisis in Gaza began when Hamas terrorists stormed…” </a:t>
            </a:r>
            <a:endParaRPr sz="1300"/>
          </a:p>
          <a:p>
            <a:pPr indent="-311150" lvl="0" marL="457200" rtl="0" algn="l">
              <a:spcBef>
                <a:spcPts val="0"/>
              </a:spcBef>
              <a:spcAft>
                <a:spcPts val="0"/>
              </a:spcAft>
              <a:buSzPts val="1300"/>
              <a:buChar char="-"/>
            </a:pPr>
            <a:r>
              <a:rPr lang="en" sz="1300"/>
              <a:t>Palestinian deaths: 61,000 “</a:t>
            </a:r>
            <a:r>
              <a:rPr lang="en" sz="1300" u="sng"/>
              <a:t>according to Hamas-led Gaza health authorities” </a:t>
            </a:r>
            <a:endParaRPr sz="1300" u="sng"/>
          </a:p>
          <a:p>
            <a:pPr indent="0" lvl="0" marL="0" rtl="0" algn="l">
              <a:spcBef>
                <a:spcPts val="0"/>
              </a:spcBef>
              <a:spcAft>
                <a:spcPts val="0"/>
              </a:spcAft>
              <a:buNone/>
            </a:pPr>
            <a:r>
              <a:rPr lang="en" sz="1300"/>
              <a:t>Every Palestinian death is filtered through this single event. </a:t>
            </a:r>
            <a:r>
              <a:rPr b="1" lang="en" sz="1300"/>
              <a:t>Every death is a response and a justified form of reparation </a:t>
            </a:r>
            <a:endParaRPr b="1" sz="1300"/>
          </a:p>
        </p:txBody>
      </p:sp>
      <p:pic>
        <p:nvPicPr>
          <p:cNvPr id="442" name="Google Shape;442;p43" title="Screenshot 2025-09-08 at 2.23.39 AM.png"/>
          <p:cNvPicPr preferRelativeResize="0"/>
          <p:nvPr/>
        </p:nvPicPr>
        <p:blipFill>
          <a:blip r:embed="rId4">
            <a:alphaModFix/>
          </a:blip>
          <a:stretch>
            <a:fillRect/>
          </a:stretch>
        </p:blipFill>
        <p:spPr>
          <a:xfrm>
            <a:off x="2835438" y="1017725"/>
            <a:ext cx="5907526" cy="1501900"/>
          </a:xfrm>
          <a:prstGeom prst="rect">
            <a:avLst/>
          </a:prstGeom>
          <a:noFill/>
          <a:ln cap="flat" cmpd="sng" w="9525">
            <a:solidFill>
              <a:schemeClr val="dk2"/>
            </a:solidFill>
            <a:prstDash val="solid"/>
            <a:round/>
            <a:headEnd len="sm" w="sm" type="none"/>
            <a:tailEnd len="sm" w="sm" type="none"/>
          </a:ln>
        </p:spPr>
      </p:pic>
      <p:sp>
        <p:nvSpPr>
          <p:cNvPr id="443" name="Google Shape;443;p43"/>
          <p:cNvSpPr txBox="1"/>
          <p:nvPr/>
        </p:nvSpPr>
        <p:spPr>
          <a:xfrm>
            <a:off x="2898100" y="4558100"/>
            <a:ext cx="5782200" cy="1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ibre Franklin"/>
                <a:ea typeface="Libre Franklin"/>
                <a:cs typeface="Libre Franklin"/>
                <a:sym typeface="Libre Franklin"/>
              </a:rPr>
              <a:t>https://www.dailymail.co.uk/news/article-14988159/Al-Jazeera-journalists-killed-Israeli-strike-tent-Gaza.html</a:t>
            </a:r>
            <a:endParaRPr sz="800">
              <a:solidFill>
                <a:schemeClr val="dk1"/>
              </a:solidFill>
              <a:latin typeface="Libre Franklin"/>
              <a:ea typeface="Libre Franklin"/>
              <a:cs typeface="Libre Franklin"/>
              <a:sym typeface="Libre Franklin"/>
            </a:endParaRPr>
          </a:p>
        </p:txBody>
      </p:sp>
      <p:pic>
        <p:nvPicPr>
          <p:cNvPr id="444" name="Google Shape;444;p43" title="Screenshot 2025-09-08 at 2.39.14 AM.png"/>
          <p:cNvPicPr preferRelativeResize="0"/>
          <p:nvPr/>
        </p:nvPicPr>
        <p:blipFill>
          <a:blip r:embed="rId5">
            <a:alphaModFix/>
          </a:blip>
          <a:stretch>
            <a:fillRect/>
          </a:stretch>
        </p:blipFill>
        <p:spPr>
          <a:xfrm>
            <a:off x="2835450" y="3663775"/>
            <a:ext cx="5907525" cy="9594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4"/>
          <p:cNvSpPr txBox="1"/>
          <p:nvPr>
            <p:ph type="title"/>
          </p:nvPr>
        </p:nvSpPr>
        <p:spPr>
          <a:xfrm>
            <a:off x="486750" y="230825"/>
            <a:ext cx="817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Discourse Boundaries: </a:t>
            </a:r>
            <a:r>
              <a:rPr lang="en" sz="1900"/>
              <a:t>Explicit Polarization in Partisan Media </a:t>
            </a:r>
            <a:endParaRPr sz="1900"/>
          </a:p>
        </p:txBody>
      </p:sp>
      <p:sp>
        <p:nvSpPr>
          <p:cNvPr id="450" name="Google Shape;450;p44"/>
          <p:cNvSpPr txBox="1"/>
          <p:nvPr/>
        </p:nvSpPr>
        <p:spPr>
          <a:xfrm>
            <a:off x="5907850" y="962263"/>
            <a:ext cx="3045300" cy="187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700">
                <a:solidFill>
                  <a:schemeClr val="dk1"/>
                </a:solidFill>
                <a:latin typeface="Libre Franklin"/>
                <a:ea typeface="Libre Franklin"/>
                <a:cs typeface="Libre Franklin"/>
                <a:sym typeface="Libre Franklin"/>
              </a:rPr>
              <a:t>Requirements for Humanity</a:t>
            </a:r>
            <a:endParaRPr b="1" sz="1700">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Palestinians</a:t>
            </a:r>
            <a:r>
              <a:rPr lang="en">
                <a:solidFill>
                  <a:schemeClr val="dk1"/>
                </a:solidFill>
                <a:latin typeface="Libre Franklin"/>
                <a:ea typeface="Libre Franklin"/>
                <a:cs typeface="Libre Franklin"/>
                <a:sym typeface="Libre Franklin"/>
              </a:rPr>
              <a:t> must prove they are not affiliated with Hamas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Latinos </a:t>
            </a:r>
            <a:r>
              <a:rPr lang="en">
                <a:solidFill>
                  <a:schemeClr val="dk1"/>
                </a:solidFill>
                <a:latin typeface="Libre Franklin"/>
                <a:ea typeface="Libre Franklin"/>
                <a:cs typeface="Libre Franklin"/>
                <a:sym typeface="Libre Franklin"/>
              </a:rPr>
              <a:t>must prove they’re not criminals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Ukrainians </a:t>
            </a:r>
            <a:r>
              <a:rPr lang="en">
                <a:solidFill>
                  <a:schemeClr val="dk1"/>
                </a:solidFill>
                <a:latin typeface="Libre Franklin"/>
                <a:ea typeface="Libre Franklin"/>
                <a:cs typeface="Libre Franklin"/>
                <a:sym typeface="Libre Franklin"/>
              </a:rPr>
              <a:t>are presumed innocent </a:t>
            </a:r>
            <a:endParaRPr>
              <a:solidFill>
                <a:schemeClr val="dk1"/>
              </a:solidFill>
              <a:latin typeface="Libre Franklin"/>
              <a:ea typeface="Libre Franklin"/>
              <a:cs typeface="Libre Franklin"/>
              <a:sym typeface="Libre Franklin"/>
            </a:endParaRPr>
          </a:p>
        </p:txBody>
      </p:sp>
      <p:sp>
        <p:nvSpPr>
          <p:cNvPr id="451" name="Google Shape;451;p44"/>
          <p:cNvSpPr txBox="1"/>
          <p:nvPr/>
        </p:nvSpPr>
        <p:spPr>
          <a:xfrm>
            <a:off x="379450" y="3607600"/>
            <a:ext cx="8573700" cy="11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1"/>
                </a:solidFill>
                <a:latin typeface="Libre Franklin"/>
                <a:ea typeface="Libre Franklin"/>
                <a:cs typeface="Libre Franklin"/>
                <a:sym typeface="Libre Franklin"/>
              </a:rPr>
              <a:t>Language as Racial Violence </a:t>
            </a:r>
            <a:endParaRPr b="1" sz="1700">
              <a:solidFill>
                <a:schemeClr val="dk1"/>
              </a:solidFill>
              <a:latin typeface="Libre Franklin"/>
              <a:ea typeface="Libre Franklin"/>
              <a:cs typeface="Libre Franklin"/>
              <a:sym typeface="Libre Franklin"/>
            </a:endParaRPr>
          </a:p>
          <a:p>
            <a:pPr indent="-330200" lvl="0" marL="457200" rtl="0" algn="l">
              <a:lnSpc>
                <a:spcPct val="115000"/>
              </a:lnSpc>
              <a:spcBef>
                <a:spcPts val="0"/>
              </a:spcBef>
              <a:spcAft>
                <a:spcPts val="0"/>
              </a:spcAft>
              <a:buClr>
                <a:schemeClr val="dk1"/>
              </a:buClr>
              <a:buSzPts val="1600"/>
              <a:buFont typeface="Libre Franklin"/>
              <a:buAutoNum type="arabicPeriod"/>
            </a:pPr>
            <a:r>
              <a:rPr b="1" lang="en" sz="1600">
                <a:solidFill>
                  <a:schemeClr val="dk1"/>
                </a:solidFill>
                <a:latin typeface="Libre Franklin"/>
                <a:ea typeface="Libre Franklin"/>
                <a:cs typeface="Libre Franklin"/>
                <a:sym typeface="Libre Franklin"/>
              </a:rPr>
              <a:t>Nominalization: </a:t>
            </a:r>
            <a:r>
              <a:rPr lang="en" sz="1600">
                <a:solidFill>
                  <a:schemeClr val="dk1"/>
                </a:solidFill>
                <a:latin typeface="Libre Franklin"/>
                <a:ea typeface="Libre Franklin"/>
                <a:cs typeface="Libre Franklin"/>
                <a:sym typeface="Libre Franklin"/>
              </a:rPr>
              <a:t>Brown people are threats to civilization  (</a:t>
            </a:r>
            <a:r>
              <a:rPr i="1" lang="en" sz="1600">
                <a:solidFill>
                  <a:schemeClr val="dk1"/>
                </a:solidFill>
                <a:latin typeface="Libre Franklin"/>
                <a:ea typeface="Libre Franklin"/>
                <a:cs typeface="Libre Franklin"/>
                <a:sym typeface="Libre Franklin"/>
              </a:rPr>
              <a:t>illegal alien, terrorist) </a:t>
            </a:r>
            <a:endParaRPr sz="1600">
              <a:solidFill>
                <a:schemeClr val="dk1"/>
              </a:solidFill>
              <a:latin typeface="Libre Franklin"/>
              <a:ea typeface="Libre Franklin"/>
              <a:cs typeface="Libre Franklin"/>
              <a:sym typeface="Libre Franklin"/>
            </a:endParaRPr>
          </a:p>
          <a:p>
            <a:pPr indent="-330200" lvl="0" marL="457200" rtl="0" algn="l">
              <a:lnSpc>
                <a:spcPct val="115000"/>
              </a:lnSpc>
              <a:spcBef>
                <a:spcPts val="0"/>
              </a:spcBef>
              <a:spcAft>
                <a:spcPts val="0"/>
              </a:spcAft>
              <a:buClr>
                <a:schemeClr val="dk1"/>
              </a:buClr>
              <a:buSzPts val="1600"/>
              <a:buFont typeface="Libre Franklin"/>
              <a:buAutoNum type="arabicPeriod"/>
            </a:pPr>
            <a:r>
              <a:rPr b="1" lang="en" sz="1600">
                <a:solidFill>
                  <a:schemeClr val="dk1"/>
                </a:solidFill>
                <a:latin typeface="Libre Franklin"/>
                <a:ea typeface="Libre Franklin"/>
                <a:cs typeface="Libre Franklin"/>
                <a:sym typeface="Libre Franklin"/>
              </a:rPr>
              <a:t>Agentification: </a:t>
            </a:r>
            <a:r>
              <a:rPr lang="en" sz="1600">
                <a:solidFill>
                  <a:schemeClr val="dk1"/>
                </a:solidFill>
                <a:latin typeface="Libre Franklin"/>
                <a:ea typeface="Libre Franklin"/>
                <a:cs typeface="Libre Franklin"/>
                <a:sym typeface="Libre Franklin"/>
              </a:rPr>
              <a:t>White subjects act, brown objects are acted upon </a:t>
            </a:r>
            <a:endParaRPr sz="1600">
              <a:solidFill>
                <a:schemeClr val="dk1"/>
              </a:solidFill>
              <a:latin typeface="Libre Franklin"/>
              <a:ea typeface="Libre Franklin"/>
              <a:cs typeface="Libre Franklin"/>
              <a:sym typeface="Libre Franklin"/>
            </a:endParaRPr>
          </a:p>
          <a:p>
            <a:pPr indent="-330200" lvl="0" marL="457200" rtl="0" algn="l">
              <a:lnSpc>
                <a:spcPct val="115000"/>
              </a:lnSpc>
              <a:spcBef>
                <a:spcPts val="0"/>
              </a:spcBef>
              <a:spcAft>
                <a:spcPts val="0"/>
              </a:spcAft>
              <a:buClr>
                <a:schemeClr val="dk1"/>
              </a:buClr>
              <a:buSzPts val="1600"/>
              <a:buFont typeface="Libre Franklin"/>
              <a:buAutoNum type="arabicPeriod"/>
            </a:pPr>
            <a:r>
              <a:rPr b="1" lang="en" sz="1600">
                <a:solidFill>
                  <a:schemeClr val="dk1"/>
                </a:solidFill>
                <a:latin typeface="Libre Franklin"/>
                <a:ea typeface="Libre Franklin"/>
                <a:cs typeface="Libre Franklin"/>
                <a:sym typeface="Libre Franklin"/>
              </a:rPr>
              <a:t>Legitimization: </a:t>
            </a:r>
            <a:r>
              <a:rPr lang="en" sz="1600">
                <a:solidFill>
                  <a:schemeClr val="dk1"/>
                </a:solidFill>
                <a:latin typeface="Libre Franklin"/>
                <a:ea typeface="Libre Franklin"/>
                <a:cs typeface="Libre Franklin"/>
                <a:sym typeface="Libre Franklin"/>
              </a:rPr>
              <a:t>White violence is defense, brown resistance is terrorism</a:t>
            </a:r>
            <a:endParaRPr sz="1600">
              <a:solidFill>
                <a:schemeClr val="dk1"/>
              </a:solidFill>
              <a:latin typeface="Libre Franklin"/>
              <a:ea typeface="Libre Franklin"/>
              <a:cs typeface="Libre Franklin"/>
              <a:sym typeface="Libre Franklin"/>
            </a:endParaRPr>
          </a:p>
        </p:txBody>
      </p:sp>
      <p:graphicFrame>
        <p:nvGraphicFramePr>
          <p:cNvPr id="452" name="Google Shape;452;p44"/>
          <p:cNvGraphicFramePr/>
          <p:nvPr/>
        </p:nvGraphicFramePr>
        <p:xfrm>
          <a:off x="486750" y="887350"/>
          <a:ext cx="3000000" cy="3000000"/>
        </p:xfrm>
        <a:graphic>
          <a:graphicData uri="http://schemas.openxmlformats.org/drawingml/2006/table">
            <a:tbl>
              <a:tblPr>
                <a:noFill/>
                <a:tableStyleId>{B4949899-77BD-4A0F-9E75-7F1854C9EE39}</a:tableStyleId>
              </a:tblPr>
              <a:tblGrid>
                <a:gridCol w="2749175"/>
                <a:gridCol w="2749175"/>
              </a:tblGrid>
              <a:tr h="261875">
                <a:tc>
                  <a:txBody>
                    <a:bodyPr/>
                    <a:lstStyle/>
                    <a:p>
                      <a:pPr indent="0" lvl="0" marL="0" rtl="0" algn="l">
                        <a:spcBef>
                          <a:spcPts val="0"/>
                        </a:spcBef>
                        <a:spcAft>
                          <a:spcPts val="0"/>
                        </a:spcAft>
                        <a:buNone/>
                      </a:pPr>
                      <a:r>
                        <a:rPr b="1" lang="en">
                          <a:latin typeface="Libre Franklin"/>
                          <a:ea typeface="Libre Franklin"/>
                          <a:cs typeface="Libre Franklin"/>
                          <a:sym typeface="Libre Franklin"/>
                        </a:rPr>
                        <a:t>Right-leaning </a:t>
                      </a:r>
                      <a:endParaRPr b="1">
                        <a:latin typeface="Libre Franklin"/>
                        <a:ea typeface="Libre Franklin"/>
                        <a:cs typeface="Libre Franklin"/>
                        <a:sym typeface="Libre Franklin"/>
                      </a:endParaRPr>
                    </a:p>
                  </a:txBody>
                  <a:tcPr marT="91425" marB="91425" marR="91425" marL="91425"/>
                </a:tc>
                <a:tc>
                  <a:txBody>
                    <a:bodyPr/>
                    <a:lstStyle/>
                    <a:p>
                      <a:pPr indent="0" lvl="0" marL="0" rtl="0" algn="l">
                        <a:spcBef>
                          <a:spcPts val="0"/>
                        </a:spcBef>
                        <a:spcAft>
                          <a:spcPts val="0"/>
                        </a:spcAft>
                        <a:buNone/>
                      </a:pPr>
                      <a:r>
                        <a:rPr b="1" lang="en">
                          <a:latin typeface="Libre Franklin"/>
                          <a:ea typeface="Libre Franklin"/>
                          <a:cs typeface="Libre Franklin"/>
                          <a:sym typeface="Libre Franklin"/>
                        </a:rPr>
                        <a:t>Left-leaning </a:t>
                      </a:r>
                      <a:endParaRPr b="1">
                        <a:latin typeface="Libre Franklin"/>
                        <a:ea typeface="Libre Franklin"/>
                        <a:cs typeface="Libre Franklin"/>
                        <a:sym typeface="Libre Franklin"/>
                      </a:endParaRPr>
                    </a:p>
                  </a:txBody>
                  <a:tcPr marT="91425" marB="91425" marR="91425" marL="91425"/>
                </a:tc>
              </a:tr>
              <a:tr h="2177175">
                <a:tc>
                  <a:txBody>
                    <a:bodyPr/>
                    <a:lstStyle/>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Explicitly reproduce state or government claims without contest</a:t>
                      </a:r>
                      <a:br>
                        <a:rPr lang="en" sz="1100">
                          <a:latin typeface="Libre Franklin"/>
                          <a:ea typeface="Libre Franklin"/>
                          <a:cs typeface="Libre Franklin"/>
                          <a:sym typeface="Libre Franklin"/>
                        </a:rPr>
                      </a:b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Heavy use of pejorative nominalizations (</a:t>
                      </a:r>
                      <a:r>
                        <a:rPr i="1" lang="en" sz="1100">
                          <a:latin typeface="Libre Franklin"/>
                          <a:ea typeface="Libre Franklin"/>
                          <a:cs typeface="Libre Franklin"/>
                          <a:sym typeface="Libre Franklin"/>
                        </a:rPr>
                        <a:t>illegal alien, gangbanger, terrorist</a:t>
                      </a:r>
                      <a:r>
                        <a:rPr lang="en" sz="1100">
                          <a:latin typeface="Libre Franklin"/>
                          <a:ea typeface="Libre Franklin"/>
                          <a:cs typeface="Libre Franklin"/>
                          <a:sym typeface="Libre Franklin"/>
                        </a:rPr>
                        <a:t>)</a:t>
                      </a:r>
                      <a:br>
                        <a:rPr lang="en" sz="1100">
                          <a:latin typeface="Libre Franklin"/>
                          <a:ea typeface="Libre Franklin"/>
                          <a:cs typeface="Libre Franklin"/>
                          <a:sym typeface="Libre Franklin"/>
                        </a:rPr>
                      </a:b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Construct displaced people as threats to security, borders, and “civilization”</a:t>
                      </a:r>
                      <a:br>
                        <a:rPr lang="en" sz="1100">
                          <a:latin typeface="Libre Franklin"/>
                          <a:ea typeface="Libre Franklin"/>
                          <a:cs typeface="Libre Franklin"/>
                          <a:sym typeface="Libre Franklin"/>
                        </a:rPr>
                      </a:b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Provide little or no humanization or contextualization</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a:latin typeface="Libre Franklin"/>
                        <a:ea typeface="Libre Franklin"/>
                        <a:cs typeface="Libre Franklin"/>
                        <a:sym typeface="Libre Franklin"/>
                      </a:endParaRPr>
                    </a:p>
                  </a:txBody>
                  <a:tcPr marT="91425" marB="91425" marR="91425" marL="91425"/>
                </a:tc>
                <a:tc>
                  <a:txBody>
                    <a:bodyPr/>
                    <a:lstStyle/>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Tend to present themselves as more </a:t>
                      </a:r>
                      <a:r>
                        <a:rPr i="1" lang="en" sz="1100">
                          <a:latin typeface="Libre Franklin"/>
                          <a:ea typeface="Libre Franklin"/>
                          <a:cs typeface="Libre Franklin"/>
                          <a:sym typeface="Libre Franklin"/>
                        </a:rPr>
                        <a:t>neutral</a:t>
                      </a:r>
                      <a:br>
                        <a:rPr i="1" lang="en" sz="1100">
                          <a:latin typeface="Libre Franklin"/>
                          <a:ea typeface="Libre Franklin"/>
                          <a:cs typeface="Libre Franklin"/>
                          <a:sym typeface="Libre Franklin"/>
                        </a:rPr>
                      </a:br>
                      <a:endParaRPr i="1"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Amplify victim voices (direct quotes, family context, humanitarian framing)</a:t>
                      </a:r>
                      <a:br>
                        <a:rPr lang="en" sz="1100">
                          <a:latin typeface="Libre Franklin"/>
                          <a:ea typeface="Libre Franklin"/>
                          <a:cs typeface="Libre Franklin"/>
                          <a:sym typeface="Libre Franklin"/>
                        </a:rPr>
                      </a:b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Use procedural or bureaucratic framing (</a:t>
                      </a:r>
                      <a:r>
                        <a:rPr i="1" lang="en" sz="1100">
                          <a:latin typeface="Libre Franklin"/>
                          <a:ea typeface="Libre Franklin"/>
                          <a:cs typeface="Libre Franklin"/>
                          <a:sym typeface="Libre Franklin"/>
                        </a:rPr>
                        <a:t>wrongfully expelled</a:t>
                      </a:r>
                      <a:r>
                        <a:rPr lang="en" sz="1100">
                          <a:latin typeface="Libre Franklin"/>
                          <a:ea typeface="Libre Franklin"/>
                          <a:cs typeface="Libre Franklin"/>
                          <a:sym typeface="Libre Franklin"/>
                        </a:rPr>
                        <a:t>, </a:t>
                      </a:r>
                      <a:r>
                        <a:rPr i="1" lang="en" sz="1100">
                          <a:latin typeface="Libre Franklin"/>
                          <a:ea typeface="Libre Franklin"/>
                          <a:cs typeface="Libre Franklin"/>
                          <a:sym typeface="Libre Franklin"/>
                        </a:rPr>
                        <a:t>detained again</a:t>
                      </a:r>
                      <a:r>
                        <a:rPr lang="en" sz="1100">
                          <a:latin typeface="Libre Franklin"/>
                          <a:ea typeface="Libre Franklin"/>
                          <a:cs typeface="Libre Franklin"/>
                          <a:sym typeface="Libre Franklin"/>
                        </a:rPr>
                        <a:t>)</a:t>
                      </a:r>
                      <a:br>
                        <a:rPr lang="en" sz="1100">
                          <a:latin typeface="Libre Franklin"/>
                          <a:ea typeface="Libre Franklin"/>
                          <a:cs typeface="Libre Franklin"/>
                          <a:sym typeface="Libre Franklin"/>
                        </a:rPr>
                      </a:b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Rarely fully contest state narratives, but soften or balance them</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a:latin typeface="Libre Franklin"/>
                        <a:ea typeface="Libre Franklin"/>
                        <a:cs typeface="Libre Franklin"/>
                        <a:sym typeface="Libre Franklin"/>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27" title="Screenshot 2025-09-07 at 3.21.55 PM.png"/>
          <p:cNvPicPr preferRelativeResize="0"/>
          <p:nvPr/>
        </p:nvPicPr>
        <p:blipFill rotWithShape="1">
          <a:blip r:embed="rId3">
            <a:alphaModFix/>
          </a:blip>
          <a:srcRect b="0" l="2340" r="2502" t="9198"/>
          <a:stretch/>
        </p:blipFill>
        <p:spPr>
          <a:xfrm>
            <a:off x="1111913" y="369213"/>
            <a:ext cx="6920177" cy="1154262"/>
          </a:xfrm>
          <a:prstGeom prst="rect">
            <a:avLst/>
          </a:prstGeom>
          <a:noFill/>
          <a:ln cap="flat" cmpd="sng" w="9525">
            <a:solidFill>
              <a:schemeClr val="dk2"/>
            </a:solidFill>
            <a:prstDash val="solid"/>
            <a:round/>
            <a:headEnd len="sm" w="sm" type="none"/>
            <a:tailEnd len="sm" w="sm" type="none"/>
          </a:ln>
        </p:spPr>
      </p:pic>
      <p:pic>
        <p:nvPicPr>
          <p:cNvPr id="284" name="Google Shape;284;p27" title="Screenshot 2025-09-07 at 3.25.37 PM.png"/>
          <p:cNvPicPr preferRelativeResize="0"/>
          <p:nvPr/>
        </p:nvPicPr>
        <p:blipFill rotWithShape="1">
          <a:blip r:embed="rId4">
            <a:alphaModFix/>
          </a:blip>
          <a:srcRect b="33860" l="2127" r="4562" t="6672"/>
          <a:stretch/>
        </p:blipFill>
        <p:spPr>
          <a:xfrm>
            <a:off x="1111913" y="1643025"/>
            <a:ext cx="6937350" cy="968425"/>
          </a:xfrm>
          <a:prstGeom prst="rect">
            <a:avLst/>
          </a:prstGeom>
          <a:noFill/>
          <a:ln cap="flat" cmpd="sng" w="9525">
            <a:solidFill>
              <a:schemeClr val="dk2"/>
            </a:solidFill>
            <a:prstDash val="solid"/>
            <a:round/>
            <a:headEnd len="sm" w="sm" type="none"/>
            <a:tailEnd len="sm" w="sm" type="none"/>
          </a:ln>
        </p:spPr>
      </p:pic>
      <p:pic>
        <p:nvPicPr>
          <p:cNvPr id="285" name="Google Shape;285;p27" title="Screenshot 2025-09-07 at 3.29.53 PM.png"/>
          <p:cNvPicPr preferRelativeResize="0"/>
          <p:nvPr/>
        </p:nvPicPr>
        <p:blipFill rotWithShape="1">
          <a:blip r:embed="rId5">
            <a:alphaModFix/>
          </a:blip>
          <a:srcRect b="21107" l="0" r="1671" t="10385"/>
          <a:stretch/>
        </p:blipFill>
        <p:spPr>
          <a:xfrm>
            <a:off x="1120513" y="2672437"/>
            <a:ext cx="6920176" cy="925637"/>
          </a:xfrm>
          <a:prstGeom prst="rect">
            <a:avLst/>
          </a:prstGeom>
          <a:noFill/>
          <a:ln cap="flat" cmpd="sng" w="9525">
            <a:solidFill>
              <a:schemeClr val="dk2"/>
            </a:solidFill>
            <a:prstDash val="solid"/>
            <a:round/>
            <a:headEnd len="sm" w="sm" type="none"/>
            <a:tailEnd len="sm" w="sm" type="none"/>
          </a:ln>
        </p:spPr>
      </p:pic>
      <p:sp>
        <p:nvSpPr>
          <p:cNvPr id="286" name="Google Shape;286;p27"/>
          <p:cNvSpPr/>
          <p:nvPr/>
        </p:nvSpPr>
        <p:spPr>
          <a:xfrm>
            <a:off x="1111925" y="595075"/>
            <a:ext cx="1085100" cy="361800"/>
          </a:xfrm>
          <a:prstGeom prst="roundRect">
            <a:avLst>
              <a:gd fmla="val 16667" name="adj"/>
            </a:avLst>
          </a:prstGeom>
          <a:solidFill>
            <a:srgbClr val="FBFF2E">
              <a:alpha val="46540"/>
            </a:srgbClr>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87" name="Google Shape;287;p27"/>
          <p:cNvSpPr/>
          <p:nvPr/>
        </p:nvSpPr>
        <p:spPr>
          <a:xfrm>
            <a:off x="1192000" y="1633750"/>
            <a:ext cx="1352100" cy="361800"/>
          </a:xfrm>
          <a:prstGeom prst="roundRect">
            <a:avLst>
              <a:gd fmla="val 16667" name="adj"/>
            </a:avLst>
          </a:prstGeom>
          <a:solidFill>
            <a:srgbClr val="FBFF2E">
              <a:alpha val="46540"/>
            </a:srgbClr>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88" name="Google Shape;288;p27"/>
          <p:cNvSpPr/>
          <p:nvPr/>
        </p:nvSpPr>
        <p:spPr>
          <a:xfrm>
            <a:off x="1862825" y="2646400"/>
            <a:ext cx="934500" cy="361800"/>
          </a:xfrm>
          <a:prstGeom prst="roundRect">
            <a:avLst>
              <a:gd fmla="val 16667" name="adj"/>
            </a:avLst>
          </a:prstGeom>
          <a:solidFill>
            <a:srgbClr val="FBFF2E">
              <a:alpha val="46540"/>
            </a:srgbClr>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pic>
        <p:nvPicPr>
          <p:cNvPr id="289" name="Google Shape;289;p27" title="Screenshot 2025-09-08 at 3.55.38 AM.png"/>
          <p:cNvPicPr preferRelativeResize="0"/>
          <p:nvPr/>
        </p:nvPicPr>
        <p:blipFill>
          <a:blip r:embed="rId6">
            <a:alphaModFix/>
          </a:blip>
          <a:stretch>
            <a:fillRect/>
          </a:stretch>
        </p:blipFill>
        <p:spPr>
          <a:xfrm>
            <a:off x="1095225" y="3659050"/>
            <a:ext cx="6953549" cy="1154233"/>
          </a:xfrm>
          <a:prstGeom prst="rect">
            <a:avLst/>
          </a:prstGeom>
          <a:noFill/>
          <a:ln cap="flat" cmpd="sng" w="9525">
            <a:solidFill>
              <a:schemeClr val="dk2"/>
            </a:solidFill>
            <a:prstDash val="solid"/>
            <a:round/>
            <a:headEnd len="sm" w="sm" type="none"/>
            <a:tailEnd len="sm" w="sm" type="none"/>
          </a:ln>
        </p:spPr>
      </p:pic>
      <p:sp>
        <p:nvSpPr>
          <p:cNvPr id="290" name="Google Shape;290;p27"/>
          <p:cNvSpPr/>
          <p:nvPr/>
        </p:nvSpPr>
        <p:spPr>
          <a:xfrm>
            <a:off x="3979825" y="3752950"/>
            <a:ext cx="1421100" cy="361800"/>
          </a:xfrm>
          <a:prstGeom prst="roundRect">
            <a:avLst>
              <a:gd fmla="val 16667" name="adj"/>
            </a:avLst>
          </a:prstGeom>
          <a:solidFill>
            <a:srgbClr val="FBFF2E">
              <a:alpha val="46540"/>
            </a:srgbClr>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505350" y="371775"/>
            <a:ext cx="406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Discussion &amp; Implications </a:t>
            </a:r>
            <a:endParaRPr sz="2400"/>
          </a:p>
        </p:txBody>
      </p:sp>
      <p:sp>
        <p:nvSpPr>
          <p:cNvPr id="458" name="Google Shape;458;p45"/>
          <p:cNvSpPr txBox="1"/>
          <p:nvPr>
            <p:ph idx="1" type="body"/>
          </p:nvPr>
        </p:nvSpPr>
        <p:spPr>
          <a:xfrm>
            <a:off x="505350" y="1029950"/>
            <a:ext cx="4200900" cy="1355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The Discursive Construction of Deservingness</a:t>
            </a:r>
            <a:endParaRPr b="1"/>
          </a:p>
          <a:p>
            <a:pPr indent="0" lvl="0" marL="0" rtl="0" algn="l">
              <a:spcBef>
                <a:spcPts val="0"/>
              </a:spcBef>
              <a:spcAft>
                <a:spcPts val="0"/>
              </a:spcAft>
              <a:buNone/>
            </a:pPr>
            <a:r>
              <a:rPr lang="en"/>
              <a:t>Media sors displaced populations by proximity to Western power </a:t>
            </a:r>
            <a:endParaRPr b="1"/>
          </a:p>
          <a:p>
            <a:pPr indent="0" lvl="0" marL="0" rtl="0" algn="l">
              <a:spcBef>
                <a:spcPts val="0"/>
              </a:spcBef>
              <a:spcAft>
                <a:spcPts val="0"/>
              </a:spcAft>
              <a:buNone/>
            </a:pPr>
            <a:r>
              <a:rPr b="1" lang="en"/>
              <a:t>Hierarchy maps onto: racial proximity, geopolitical alignment, economic utility </a:t>
            </a:r>
            <a:endParaRPr b="1"/>
          </a:p>
        </p:txBody>
      </p:sp>
      <p:sp>
        <p:nvSpPr>
          <p:cNvPr id="459" name="Google Shape;459;p45"/>
          <p:cNvSpPr txBox="1"/>
          <p:nvPr>
            <p:ph idx="1" type="body"/>
          </p:nvPr>
        </p:nvSpPr>
        <p:spPr>
          <a:xfrm>
            <a:off x="505350" y="2471125"/>
            <a:ext cx="4200900" cy="227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Media Discourse as Border Control </a:t>
            </a:r>
            <a:endParaRPr b="1"/>
          </a:p>
          <a:p>
            <a:pPr indent="0" lvl="0" marL="0" rtl="0" algn="l">
              <a:spcBef>
                <a:spcPts val="0"/>
              </a:spcBef>
              <a:spcAft>
                <a:spcPts val="0"/>
              </a:spcAft>
              <a:buNone/>
            </a:pPr>
            <a:r>
              <a:rPr lang="en"/>
              <a:t>Language constructs how we perceive and handle migration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lexical choice participates in determining legal/moral obligations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Linguistic choices affect public perception, policy, and people’s livelihoods </a:t>
            </a:r>
            <a:endParaRPr/>
          </a:p>
        </p:txBody>
      </p:sp>
      <p:sp>
        <p:nvSpPr>
          <p:cNvPr id="460" name="Google Shape;460;p45"/>
          <p:cNvSpPr txBox="1"/>
          <p:nvPr>
            <p:ph idx="1" type="body"/>
          </p:nvPr>
        </p:nvSpPr>
        <p:spPr>
          <a:xfrm>
            <a:off x="4830600" y="371775"/>
            <a:ext cx="3944100" cy="1995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The Objectivity Spectrum </a:t>
            </a:r>
            <a:endParaRPr b="1"/>
          </a:p>
          <a:p>
            <a:pPr indent="0" lvl="0" marL="0" rtl="0" algn="l">
              <a:spcBef>
                <a:spcPts val="0"/>
              </a:spcBef>
              <a:spcAft>
                <a:spcPts val="0"/>
              </a:spcAft>
              <a:buNone/>
            </a:pPr>
            <a:r>
              <a:rPr lang="en" sz="1300"/>
              <a:t>New York Times “undocumented” → Fox News “illegal alien” — same project, different volumes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Coded language provides plausible deniability</a:t>
            </a:r>
            <a:endParaRPr sz="1300"/>
          </a:p>
          <a:p>
            <a:pPr indent="0" lvl="0" marL="0" rtl="0" algn="l">
              <a:spcBef>
                <a:spcPts val="0"/>
              </a:spcBef>
              <a:spcAft>
                <a:spcPts val="0"/>
              </a:spcAft>
              <a:buNone/>
            </a:pPr>
            <a:r>
              <a:rPr lang="en" sz="1300"/>
              <a:t> </a:t>
            </a:r>
            <a:endParaRPr sz="1300"/>
          </a:p>
          <a:p>
            <a:pPr indent="0" lvl="0" marL="0" rtl="0" algn="l">
              <a:spcBef>
                <a:spcPts val="0"/>
              </a:spcBef>
              <a:spcAft>
                <a:spcPts val="0"/>
              </a:spcAft>
              <a:buNone/>
            </a:pPr>
            <a:r>
              <a:rPr lang="en" sz="1300"/>
              <a:t>Neutral reporting operates within frameworks that predetermine deservingness </a:t>
            </a:r>
            <a:endParaRPr sz="1300"/>
          </a:p>
        </p:txBody>
      </p:sp>
      <p:sp>
        <p:nvSpPr>
          <p:cNvPr id="461" name="Google Shape;461;p45"/>
          <p:cNvSpPr txBox="1"/>
          <p:nvPr>
            <p:ph idx="1" type="body"/>
          </p:nvPr>
        </p:nvSpPr>
        <p:spPr>
          <a:xfrm>
            <a:off x="4794450" y="2416225"/>
            <a:ext cx="4016400" cy="2386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Consequences </a:t>
            </a:r>
            <a:endParaRPr b="1" sz="1300"/>
          </a:p>
          <a:p>
            <a:pPr indent="0" lvl="0" marL="0" rtl="0" algn="l">
              <a:spcBef>
                <a:spcPts val="0"/>
              </a:spcBef>
              <a:spcAft>
                <a:spcPts val="0"/>
              </a:spcAft>
              <a:buNone/>
            </a:pPr>
            <a:r>
              <a:rPr b="1" lang="en" sz="1200">
                <a:solidFill>
                  <a:srgbClr val="000000"/>
                </a:solidFill>
              </a:rPr>
              <a:t>Public perception &amp; policy:</a:t>
            </a:r>
            <a:r>
              <a:rPr lang="en" sz="1200">
                <a:solidFill>
                  <a:srgbClr val="000000"/>
                </a:solidFill>
              </a:rPr>
              <a:t> Criminalizing language legitimizes restrictive migration policies; humanizing frames shift support toward aid.</a:t>
            </a:r>
            <a:br>
              <a:rPr lang="en" sz="1200">
                <a:solidFill>
                  <a:srgbClr val="000000"/>
                </a:solidFill>
              </a:rPr>
            </a:br>
            <a:r>
              <a:rPr b="1" lang="en" sz="1200">
                <a:solidFill>
                  <a:srgbClr val="000000"/>
                </a:solidFill>
              </a:rPr>
              <a:t>Journalistic practice:</a:t>
            </a:r>
            <a:r>
              <a:rPr lang="en" sz="1200">
                <a:solidFill>
                  <a:srgbClr val="000000"/>
                </a:solidFill>
              </a:rPr>
              <a:t> Objectivity masks bias; reliance on state sources reproduces official rhetoric; financial/geographic ties constrain independence.</a:t>
            </a:r>
            <a:endParaRPr sz="1200">
              <a:solidFill>
                <a:srgbClr val="000000"/>
              </a:solidFill>
            </a:endParaRPr>
          </a:p>
          <a:p>
            <a:pPr indent="0" lvl="0" marL="0" rtl="0" algn="l">
              <a:spcBef>
                <a:spcPts val="0"/>
              </a:spcBef>
              <a:spcAft>
                <a:spcPts val="0"/>
              </a:spcAft>
              <a:buNone/>
            </a:pPr>
            <a:r>
              <a:rPr b="1" lang="en" sz="1200">
                <a:solidFill>
                  <a:srgbClr val="000000"/>
                </a:solidFill>
              </a:rPr>
              <a:t>Lived experience:</a:t>
            </a:r>
            <a:r>
              <a:rPr lang="en" sz="1200">
                <a:solidFill>
                  <a:srgbClr val="000000"/>
                </a:solidFill>
              </a:rPr>
              <a:t> Lexical choices affect asylum outcomes, recognition of suffering, and whether displaced people are supported, surveilled, or expelled.</a:t>
            </a:r>
            <a:endParaRPr sz="1200">
              <a:solidFill>
                <a:srgbClr val="000000"/>
              </a:solidFill>
            </a:endParaRPr>
          </a:p>
          <a:p>
            <a:pPr indent="0" lvl="0" marL="0" rtl="0" algn="l">
              <a:spcBef>
                <a:spcPts val="0"/>
              </a:spcBef>
              <a:spcAft>
                <a:spcPts val="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Conclusions:</a:t>
            </a:r>
            <a:r>
              <a:rPr lang="en"/>
              <a:t> </a:t>
            </a:r>
            <a:r>
              <a:rPr lang="en" sz="2100"/>
              <a:t>Linguistic Construction of Human Worth </a:t>
            </a:r>
            <a:endParaRPr sz="2100"/>
          </a:p>
        </p:txBody>
      </p:sp>
      <p:sp>
        <p:nvSpPr>
          <p:cNvPr id="467" name="Google Shape;467;p46"/>
          <p:cNvSpPr txBox="1"/>
          <p:nvPr>
            <p:ph idx="1" type="body"/>
          </p:nvPr>
        </p:nvSpPr>
        <p:spPr>
          <a:xfrm>
            <a:off x="407575" y="1141450"/>
            <a:ext cx="2683200" cy="3467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Palestinians: The Sympathetic Victim Paradox </a:t>
            </a:r>
            <a:endParaRPr b="1"/>
          </a:p>
          <a:p>
            <a:pPr indent="0" lvl="0" marL="0" rtl="0" algn="l">
              <a:spcBef>
                <a:spcPts val="0"/>
              </a:spcBef>
              <a:spcAft>
                <a:spcPts val="0"/>
              </a:spcAft>
              <a:buNone/>
            </a:pPr>
            <a:r>
              <a:rPr lang="en"/>
              <a:t>High humanitarian framing (77% refugee/displaced terms) </a:t>
            </a:r>
            <a:endParaRPr/>
          </a:p>
          <a:p>
            <a:pPr indent="0" lvl="0" marL="0" rtl="0" algn="l">
              <a:spcBef>
                <a:spcPts val="0"/>
              </a:spcBef>
              <a:spcAft>
                <a:spcPts val="0"/>
              </a:spcAft>
              <a:buNone/>
            </a:pPr>
            <a:r>
              <a:rPr lang="en"/>
              <a:t>85% positive descriptors </a:t>
            </a:r>
            <a:endParaRPr/>
          </a:p>
          <a:p>
            <a:pPr indent="0" lvl="0" marL="0" rtl="0" algn="l">
              <a:spcBef>
                <a:spcPts val="0"/>
              </a:spcBef>
              <a:spcAft>
                <a:spcPts val="0"/>
              </a:spcAft>
              <a:buNone/>
            </a:pPr>
            <a:r>
              <a:rPr lang="en"/>
              <a:t>95.8% passive voice (lowest agency) </a:t>
            </a:r>
            <a:endParaRPr/>
          </a:p>
          <a:p>
            <a:pPr indent="0" lvl="0" marL="0" rtl="0" algn="l">
              <a:spcBef>
                <a:spcPts val="0"/>
              </a:spcBef>
              <a:spcAft>
                <a:spcPts val="0"/>
              </a:spcAft>
              <a:buNone/>
            </a:pPr>
            <a:r>
              <a:rPr lang="en"/>
              <a:t>Grievable but not agentive, </a:t>
            </a:r>
            <a:r>
              <a:rPr lang="en"/>
              <a:t>perpetual</a:t>
            </a:r>
            <a:r>
              <a:rPr lang="en"/>
              <a:t> victims without capacity for actions. Reaping the consequences of “their actions” </a:t>
            </a:r>
            <a:endParaRPr/>
          </a:p>
        </p:txBody>
      </p:sp>
      <p:sp>
        <p:nvSpPr>
          <p:cNvPr id="468" name="Google Shape;468;p46"/>
          <p:cNvSpPr txBox="1"/>
          <p:nvPr>
            <p:ph idx="1" type="body"/>
          </p:nvPr>
        </p:nvSpPr>
        <p:spPr>
          <a:xfrm>
            <a:off x="3157875" y="1141450"/>
            <a:ext cx="2683200" cy="3467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Ukrainians: Complete Humans </a:t>
            </a:r>
            <a:endParaRPr b="1"/>
          </a:p>
          <a:p>
            <a:pPr indent="0" lvl="0" marL="0" rtl="0" algn="l">
              <a:spcBef>
                <a:spcPts val="0"/>
              </a:spcBef>
              <a:spcAft>
                <a:spcPts val="0"/>
              </a:spcAft>
              <a:buNone/>
            </a:pPr>
            <a:r>
              <a:rPr lang="en"/>
              <a:t>60% refugee terms </a:t>
            </a:r>
            <a:endParaRPr/>
          </a:p>
          <a:p>
            <a:pPr indent="0" lvl="0" marL="0" rtl="0" algn="l">
              <a:spcBef>
                <a:spcPts val="0"/>
              </a:spcBef>
              <a:spcAft>
                <a:spcPts val="0"/>
              </a:spcAft>
              <a:buNone/>
            </a:pPr>
            <a:r>
              <a:rPr lang="en"/>
              <a:t>68% positive descriptors </a:t>
            </a:r>
            <a:endParaRPr/>
          </a:p>
          <a:p>
            <a:pPr indent="0" lvl="0" marL="0" rtl="0" algn="l">
              <a:spcBef>
                <a:spcPts val="0"/>
              </a:spcBef>
              <a:spcAft>
                <a:spcPts val="0"/>
              </a:spcAft>
              <a:buNone/>
            </a:pPr>
            <a:r>
              <a:rPr lang="en"/>
              <a:t>11.7% active agency (highest) </a:t>
            </a:r>
            <a:endParaRPr/>
          </a:p>
          <a:p>
            <a:pPr indent="0" lvl="0" marL="0" rtl="0" algn="l">
              <a:spcBef>
                <a:spcPts val="0"/>
              </a:spcBef>
              <a:spcAft>
                <a:spcPts val="0"/>
              </a:spcAft>
              <a:buNone/>
            </a:pPr>
            <a:r>
              <a:rPr lang="en"/>
              <a:t>Both vulnerable and strategic, lots of access and deservingness of humanitarian assistance. International empowerment and common enemy </a:t>
            </a:r>
            <a:endParaRPr/>
          </a:p>
        </p:txBody>
      </p:sp>
      <p:sp>
        <p:nvSpPr>
          <p:cNvPr id="469" name="Google Shape;469;p46"/>
          <p:cNvSpPr txBox="1"/>
          <p:nvPr>
            <p:ph idx="1" type="body"/>
          </p:nvPr>
        </p:nvSpPr>
        <p:spPr>
          <a:xfrm>
            <a:off x="5908175" y="1141450"/>
            <a:ext cx="2843700" cy="3467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Latin Americans: Administrative Problem</a:t>
            </a:r>
            <a:endParaRPr b="1"/>
          </a:p>
          <a:p>
            <a:pPr indent="0" lvl="0" marL="0" rtl="0" algn="l">
              <a:spcBef>
                <a:spcPts val="0"/>
              </a:spcBef>
              <a:spcAft>
                <a:spcPts val="0"/>
              </a:spcAft>
              <a:buNone/>
            </a:pPr>
            <a:r>
              <a:rPr lang="en"/>
              <a:t>78% “migrant” (not refugee) </a:t>
            </a:r>
            <a:endParaRPr/>
          </a:p>
          <a:p>
            <a:pPr indent="0" lvl="0" marL="0" rtl="0" algn="l">
              <a:spcBef>
                <a:spcPts val="0"/>
              </a:spcBef>
              <a:spcAft>
                <a:spcPts val="0"/>
              </a:spcAft>
              <a:buNone/>
            </a:pPr>
            <a:r>
              <a:rPr lang="en"/>
              <a:t>48% positive descriptors (lowest) </a:t>
            </a:r>
            <a:endParaRPr/>
          </a:p>
          <a:p>
            <a:pPr indent="0" lvl="0" marL="0" rtl="0" algn="l">
              <a:spcBef>
                <a:spcPts val="0"/>
              </a:spcBef>
              <a:spcAft>
                <a:spcPts val="0"/>
              </a:spcAft>
              <a:buNone/>
            </a:pPr>
            <a:r>
              <a:rPr lang="en"/>
              <a:t>Neither grievable nor agentive, problem requiring management. Infiltrators disrupting Western “civility”.</a:t>
            </a:r>
            <a:endParaRPr/>
          </a:p>
          <a:p>
            <a:pPr indent="0" lvl="0" marL="0" rtl="0" algn="l">
              <a:spcBef>
                <a:spcPts val="0"/>
              </a:spcBef>
              <a:spcAft>
                <a:spcPts val="0"/>
              </a:spcAft>
              <a:buNone/>
            </a:pPr>
            <a:r>
              <a:rPr lang="en"/>
              <a:t>Posed as threats and occupiers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7"/>
          <p:cNvSpPr txBox="1"/>
          <p:nvPr>
            <p:ph idx="1" type="body"/>
          </p:nvPr>
        </p:nvSpPr>
        <p:spPr>
          <a:xfrm>
            <a:off x="720000" y="1141450"/>
            <a:ext cx="7704000" cy="110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Core Paradox</a:t>
            </a:r>
            <a:endParaRPr b="1"/>
          </a:p>
          <a:p>
            <a:pPr indent="0" lvl="0" marL="0" rtl="0" algn="ctr">
              <a:spcBef>
                <a:spcPts val="0"/>
              </a:spcBef>
              <a:spcAft>
                <a:spcPts val="0"/>
              </a:spcAft>
              <a:buNone/>
            </a:pPr>
            <a:r>
              <a:rPr lang="en"/>
              <a:t>Even sympathetic coverage can perpetuate disempowerment. Palestinians receive the most humanitarian language yet are denied grammatical agency - proving that pity without empowerment is still dehumanization.</a:t>
            </a:r>
            <a:endParaRPr/>
          </a:p>
        </p:txBody>
      </p:sp>
      <p:sp>
        <p:nvSpPr>
          <p:cNvPr id="475" name="Google Shape;475;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Conclusions:</a:t>
            </a:r>
            <a:r>
              <a:rPr lang="en"/>
              <a:t> </a:t>
            </a:r>
            <a:r>
              <a:rPr lang="en" sz="2100"/>
              <a:t>Linguistic Construction of Human Worth </a:t>
            </a:r>
            <a:endParaRPr sz="2100"/>
          </a:p>
        </p:txBody>
      </p:sp>
      <p:sp>
        <p:nvSpPr>
          <p:cNvPr id="476" name="Google Shape;476;p47"/>
          <p:cNvSpPr txBox="1"/>
          <p:nvPr>
            <p:ph idx="1" type="body"/>
          </p:nvPr>
        </p:nvSpPr>
        <p:spPr>
          <a:xfrm>
            <a:off x="720000" y="2374275"/>
            <a:ext cx="7704000" cy="634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This Reveals </a:t>
            </a:r>
            <a:r>
              <a:rPr lang="en"/>
              <a:t>that this is not random bias, but systematic </a:t>
            </a:r>
            <a:r>
              <a:rPr lang="en"/>
              <a:t>hierarchy</a:t>
            </a:r>
            <a:r>
              <a:rPr lang="en"/>
              <a:t> based on proximity to whiteness, religious identity, and geopolitical </a:t>
            </a:r>
            <a:r>
              <a:rPr lang="en"/>
              <a:t>alignment</a:t>
            </a:r>
            <a:r>
              <a:rPr lang="en"/>
              <a:t> with Western interests </a:t>
            </a:r>
            <a:endParaRPr sz="1100">
              <a:solidFill>
                <a:srgbClr val="000000"/>
              </a:solidFill>
            </a:endParaRPr>
          </a:p>
          <a:p>
            <a:pPr indent="0" lvl="0" marL="0" rtl="0" algn="ctr">
              <a:spcBef>
                <a:spcPts val="0"/>
              </a:spcBef>
              <a:spcAft>
                <a:spcPts val="0"/>
              </a:spcAft>
              <a:buNone/>
            </a:pPr>
            <a:r>
              <a:t/>
            </a:r>
            <a:endParaRPr/>
          </a:p>
        </p:txBody>
      </p:sp>
      <p:sp>
        <p:nvSpPr>
          <p:cNvPr id="477" name="Google Shape;477;p47"/>
          <p:cNvSpPr txBox="1"/>
          <p:nvPr>
            <p:ph idx="1" type="body"/>
          </p:nvPr>
        </p:nvSpPr>
        <p:spPr>
          <a:xfrm>
            <a:off x="720000" y="3132800"/>
            <a:ext cx="7618500" cy="1358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The criminalization of migration, the misrepresentation of journalists and working people, and the blatant disparities in how displaced communities are framed are controlled through linguistic and stylistic choices. language sorts displaced people into those worth saving and those worth sacrificing. This sorting system follows predictable lines - race, religion, and geopolitical utility.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8"/>
          <p:cNvSpPr txBox="1"/>
          <p:nvPr>
            <p:ph type="title"/>
          </p:nvPr>
        </p:nvSpPr>
        <p:spPr>
          <a:xfrm>
            <a:off x="392575" y="347325"/>
            <a:ext cx="562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Israel’s War on Journalism &amp; Western Complicity </a:t>
            </a:r>
            <a:endParaRPr sz="2600"/>
          </a:p>
        </p:txBody>
      </p:sp>
      <p:sp>
        <p:nvSpPr>
          <p:cNvPr id="483" name="Google Shape;483;p48"/>
          <p:cNvSpPr txBox="1"/>
          <p:nvPr>
            <p:ph idx="1" type="body"/>
          </p:nvPr>
        </p:nvSpPr>
        <p:spPr>
          <a:xfrm>
            <a:off x="3003125" y="1862500"/>
            <a:ext cx="3349500" cy="13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Journalists are explicitly protected under International Humanitarian Law. </a:t>
            </a:r>
            <a:r>
              <a:rPr lang="en"/>
              <a:t>Targeting journalists is a direct and grave breach of the 1949 Geneva Convention </a:t>
            </a:r>
            <a:endParaRPr/>
          </a:p>
        </p:txBody>
      </p:sp>
      <p:pic>
        <p:nvPicPr>
          <p:cNvPr id="484" name="Google Shape;484;p48" title="Screenshot 2025-09-08 at 8.57.46 AM.png"/>
          <p:cNvPicPr preferRelativeResize="0"/>
          <p:nvPr/>
        </p:nvPicPr>
        <p:blipFill>
          <a:blip r:embed="rId3">
            <a:alphaModFix/>
          </a:blip>
          <a:stretch>
            <a:fillRect/>
          </a:stretch>
        </p:blipFill>
        <p:spPr>
          <a:xfrm>
            <a:off x="392575" y="1560250"/>
            <a:ext cx="2610551" cy="3239518"/>
          </a:xfrm>
          <a:prstGeom prst="rect">
            <a:avLst/>
          </a:prstGeom>
          <a:noFill/>
          <a:ln>
            <a:noFill/>
          </a:ln>
        </p:spPr>
      </p:pic>
      <p:sp>
        <p:nvSpPr>
          <p:cNvPr id="485" name="Google Shape;485;p48"/>
          <p:cNvSpPr txBox="1"/>
          <p:nvPr>
            <p:ph idx="1" type="body"/>
          </p:nvPr>
        </p:nvSpPr>
        <p:spPr>
          <a:xfrm>
            <a:off x="3070050" y="1188675"/>
            <a:ext cx="3003900" cy="72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Over 270 journalists and media workers have been targeted and killed in Gaza since October 2023</a:t>
            </a:r>
            <a:endParaRPr sz="1300"/>
          </a:p>
          <a:p>
            <a:pPr indent="0" lvl="0" marL="0" rtl="0" algn="l">
              <a:spcBef>
                <a:spcPts val="0"/>
              </a:spcBef>
              <a:spcAft>
                <a:spcPts val="0"/>
              </a:spcAft>
              <a:buNone/>
            </a:pPr>
            <a:r>
              <a:t/>
            </a:r>
            <a:endParaRPr/>
          </a:p>
        </p:txBody>
      </p:sp>
      <p:pic>
        <p:nvPicPr>
          <p:cNvPr id="486" name="Google Shape;486;p48" title="Screenshot 2025-09-08 at 9.13.56 AM.png"/>
          <p:cNvPicPr preferRelativeResize="0"/>
          <p:nvPr/>
        </p:nvPicPr>
        <p:blipFill>
          <a:blip r:embed="rId4">
            <a:alphaModFix/>
          </a:blip>
          <a:stretch>
            <a:fillRect/>
          </a:stretch>
        </p:blipFill>
        <p:spPr>
          <a:xfrm>
            <a:off x="6398275" y="347325"/>
            <a:ext cx="2278901" cy="4436873"/>
          </a:xfrm>
          <a:prstGeom prst="rect">
            <a:avLst/>
          </a:prstGeom>
          <a:noFill/>
          <a:ln>
            <a:noFill/>
          </a:ln>
        </p:spPr>
      </p:pic>
      <p:sp>
        <p:nvSpPr>
          <p:cNvPr id="487" name="Google Shape;487;p48"/>
          <p:cNvSpPr txBox="1"/>
          <p:nvPr>
            <p:ph idx="1" type="body"/>
          </p:nvPr>
        </p:nvSpPr>
        <p:spPr>
          <a:xfrm>
            <a:off x="3048688" y="3192100"/>
            <a:ext cx="3349500" cy="1592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The financial and diplomatic support from the UK and the US shields Israel from accountability. Complicity creates impunity. </a:t>
            </a:r>
            <a:endParaRPr/>
          </a:p>
          <a:p>
            <a:pPr indent="0" lvl="0" marL="0" rtl="0" algn="l">
              <a:spcBef>
                <a:spcPts val="0"/>
              </a:spcBef>
              <a:spcAft>
                <a:spcPts val="0"/>
              </a:spcAft>
              <a:buNone/>
            </a:pPr>
            <a:r>
              <a:rPr b="1" lang="en"/>
              <a:t>Without Western backing, this level of lawlessness would not be possible.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720000" y="2182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93" name="Google Shape;493;p49"/>
          <p:cNvSpPr txBox="1"/>
          <p:nvPr/>
        </p:nvSpPr>
        <p:spPr>
          <a:xfrm>
            <a:off x="680550" y="790900"/>
            <a:ext cx="8104200" cy="285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Baker, P. (2006). </a:t>
            </a:r>
            <a:r>
              <a:rPr i="1" lang="en" sz="1200">
                <a:latin typeface="Libre Franklin"/>
                <a:ea typeface="Libre Franklin"/>
                <a:cs typeface="Libre Franklin"/>
                <a:sym typeface="Libre Franklin"/>
              </a:rPr>
              <a:t>Using Corpora in Discourse Analysis</a:t>
            </a:r>
            <a:r>
              <a:rPr lang="en" sz="1200">
                <a:latin typeface="Libre Franklin"/>
                <a:ea typeface="Libre Franklin"/>
                <a:cs typeface="Libre Franklin"/>
                <a:sym typeface="Libre Franklin"/>
              </a:rPr>
              <a:t>. Continuum.</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Butler, J. (2009). </a:t>
            </a:r>
            <a:r>
              <a:rPr i="1" lang="en" sz="1200">
                <a:latin typeface="Libre Franklin"/>
                <a:ea typeface="Libre Franklin"/>
                <a:cs typeface="Libre Franklin"/>
                <a:sym typeface="Libre Franklin"/>
              </a:rPr>
              <a:t>Frames of War: When Is Life Grievable?</a:t>
            </a:r>
            <a:r>
              <a:rPr lang="en" sz="1200">
                <a:latin typeface="Libre Franklin"/>
                <a:ea typeface="Libre Franklin"/>
                <a:cs typeface="Libre Franklin"/>
                <a:sym typeface="Libre Franklin"/>
              </a:rPr>
              <a:t> Verso.</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Chen, L. et al. (2024). "Detecting Dehumanization: A BERT-based Approach." </a:t>
            </a:r>
            <a:r>
              <a:rPr i="1" lang="en" sz="1200">
                <a:latin typeface="Libre Franklin"/>
                <a:ea typeface="Libre Franklin"/>
                <a:cs typeface="Libre Franklin"/>
                <a:sym typeface="Libre Franklin"/>
              </a:rPr>
              <a:t>Computational Linguistics</a:t>
            </a:r>
            <a:r>
              <a:rPr lang="en" sz="1200">
                <a:latin typeface="Libre Franklin"/>
                <a:ea typeface="Libre Franklin"/>
                <a:cs typeface="Libre Franklin"/>
                <a:sym typeface="Libre Franklin"/>
              </a:rPr>
              <a:t>, 50(3).</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Gabrielatos, C. &amp; Baker, P. (2008). "Fleeing, Sneaking, Flooding." </a:t>
            </a:r>
            <a:r>
              <a:rPr i="1" lang="en" sz="1200">
                <a:latin typeface="Libre Franklin"/>
                <a:ea typeface="Libre Franklin"/>
                <a:cs typeface="Libre Franklin"/>
                <a:sym typeface="Libre Franklin"/>
              </a:rPr>
              <a:t>Journal of English Linguistics</a:t>
            </a:r>
            <a:r>
              <a:rPr lang="en" sz="1200">
                <a:latin typeface="Libre Franklin"/>
                <a:ea typeface="Libre Franklin"/>
                <a:cs typeface="Libre Franklin"/>
                <a:sym typeface="Libre Franklin"/>
              </a:rPr>
              <a:t>, 36(1).</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Halliday, M. A. K. (1985). </a:t>
            </a:r>
            <a:r>
              <a:rPr i="1" lang="en" sz="1200">
                <a:latin typeface="Libre Franklin"/>
                <a:ea typeface="Libre Franklin"/>
                <a:cs typeface="Libre Franklin"/>
                <a:sym typeface="Libre Franklin"/>
              </a:rPr>
              <a:t>An Introduction to Functional Grammar</a:t>
            </a:r>
            <a:r>
              <a:rPr lang="en" sz="1200">
                <a:latin typeface="Libre Franklin"/>
                <a:ea typeface="Libre Franklin"/>
                <a:cs typeface="Libre Franklin"/>
                <a:sym typeface="Libre Franklin"/>
              </a:rPr>
              <a:t>. Edward Arnold.</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KhosraviNik, M. (2010). "The Representation of Refugees, Asylum Seekers and Immigrants." </a:t>
            </a:r>
            <a:r>
              <a:rPr i="1" lang="en" sz="1200">
                <a:latin typeface="Libre Franklin"/>
                <a:ea typeface="Libre Franklin"/>
                <a:cs typeface="Libre Franklin"/>
                <a:sym typeface="Libre Franklin"/>
              </a:rPr>
              <a:t>Journal of Language and Politics</a:t>
            </a:r>
            <a:r>
              <a:rPr lang="en" sz="1200">
                <a:latin typeface="Libre Franklin"/>
                <a:ea typeface="Libre Franklin"/>
                <a:cs typeface="Libre Franklin"/>
                <a:sym typeface="Libre Franklin"/>
              </a:rPr>
              <a:t>, 9(1).</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Lakoff, G. &amp; Johnson, M. (1980). </a:t>
            </a:r>
            <a:r>
              <a:rPr i="1" lang="en" sz="1200">
                <a:latin typeface="Libre Franklin"/>
                <a:ea typeface="Libre Franklin"/>
                <a:cs typeface="Libre Franklin"/>
                <a:sym typeface="Libre Franklin"/>
              </a:rPr>
              <a:t>Metaphors We Live By</a:t>
            </a:r>
            <a:r>
              <a:rPr lang="en" sz="1200">
                <a:latin typeface="Libre Franklin"/>
                <a:ea typeface="Libre Franklin"/>
                <a:cs typeface="Libre Franklin"/>
                <a:sym typeface="Libre Franklin"/>
              </a:rPr>
              <a:t>. University of Chicago Press.</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spaCy (Version 3.4.1). Explosion AI.</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van Dijk, T. A. (2000). "New(s) Racism: A Discourse Analytical Approach." In Cottle, S. (Ed.), </a:t>
            </a:r>
            <a:r>
              <a:rPr i="1" lang="en" sz="1200">
                <a:latin typeface="Libre Franklin"/>
                <a:ea typeface="Libre Franklin"/>
                <a:cs typeface="Libre Franklin"/>
                <a:sym typeface="Libre Franklin"/>
              </a:rPr>
              <a:t>Ethnic Minorities and the Media</a:t>
            </a:r>
            <a:r>
              <a:rPr lang="en" sz="1200">
                <a:latin typeface="Libre Franklin"/>
                <a:ea typeface="Libre Franklin"/>
                <a:cs typeface="Libre Franklin"/>
                <a:sym typeface="Libre Franklin"/>
              </a:rPr>
              <a:t>.</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Wodak, R. &amp; Meyer, M. (2009). </a:t>
            </a:r>
            <a:r>
              <a:rPr i="1" lang="en" sz="1200">
                <a:latin typeface="Libre Franklin"/>
                <a:ea typeface="Libre Franklin"/>
                <a:cs typeface="Libre Franklin"/>
                <a:sym typeface="Libre Franklin"/>
              </a:rPr>
              <a:t>Methods of Critical Discourse Analysis</a:t>
            </a:r>
            <a:r>
              <a:rPr lang="en" sz="1200">
                <a:latin typeface="Libre Franklin"/>
                <a:ea typeface="Libre Franklin"/>
                <a:cs typeface="Libre Franklin"/>
                <a:sym typeface="Libre Franklin"/>
              </a:rPr>
              <a:t>. Sage.</a:t>
            </a:r>
            <a:endParaRPr sz="1200">
              <a:latin typeface="Libre Franklin"/>
              <a:ea typeface="Libre Franklin"/>
              <a:cs typeface="Libre Franklin"/>
              <a:sym typeface="Libre Franklin"/>
            </a:endParaRPr>
          </a:p>
          <a:p>
            <a:pPr indent="0" lvl="0" marL="0" rtl="0" algn="l">
              <a:lnSpc>
                <a:spcPct val="115000"/>
              </a:lnSpc>
              <a:spcBef>
                <a:spcPts val="0"/>
              </a:spcBef>
              <a:spcAft>
                <a:spcPts val="0"/>
              </a:spcAft>
              <a:buNone/>
            </a:pPr>
            <a:r>
              <a:rPr lang="en" sz="1200">
                <a:latin typeface="Libre Franklin"/>
                <a:ea typeface="Libre Franklin"/>
                <a:cs typeface="Libre Franklin"/>
                <a:sym typeface="Libre Franklin"/>
              </a:rPr>
              <a:t>Zawadzka, K. (2024). "Legitimising Refugees: A CDA of Ukrainian and Non-Ukrainian Refugees in Polish Media." </a:t>
            </a:r>
            <a:r>
              <a:rPr i="1" lang="en" sz="1200">
                <a:latin typeface="Libre Franklin"/>
                <a:ea typeface="Libre Franklin"/>
                <a:cs typeface="Libre Franklin"/>
                <a:sym typeface="Libre Franklin"/>
              </a:rPr>
              <a:t>CADAAD</a:t>
            </a:r>
            <a:r>
              <a:rPr lang="en" sz="1200">
                <a:latin typeface="Libre Franklin"/>
                <a:ea typeface="Libre Franklin"/>
                <a:cs typeface="Libre Franklin"/>
                <a:sym typeface="Libre Franklin"/>
              </a:rPr>
              <a:t>, 16(1)</a:t>
            </a:r>
            <a:r>
              <a:rPr lang="en" sz="1200"/>
              <a:t>.</a:t>
            </a:r>
            <a:endParaRPr sz="12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t/>
            </a:r>
            <a:endParaRPr>
              <a:solidFill>
                <a:schemeClr val="dk1"/>
              </a:solidFill>
              <a:latin typeface="Libre Franklin"/>
              <a:ea typeface="Libre Franklin"/>
              <a:cs typeface="Libre Franklin"/>
              <a:sym typeface="Libre Franklin"/>
            </a:endParaRPr>
          </a:p>
        </p:txBody>
      </p:sp>
      <p:sp>
        <p:nvSpPr>
          <p:cNvPr id="494" name="Google Shape;494;p49"/>
          <p:cNvSpPr txBox="1"/>
          <p:nvPr/>
        </p:nvSpPr>
        <p:spPr>
          <a:xfrm>
            <a:off x="680550" y="3794950"/>
            <a:ext cx="7782900" cy="7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Primary Corpus: </a:t>
            </a:r>
            <a:r>
              <a:rPr lang="en">
                <a:solidFill>
                  <a:schemeClr val="dk1"/>
                </a:solidFill>
                <a:latin typeface="Libre Franklin"/>
                <a:ea typeface="Libre Franklin"/>
                <a:cs typeface="Libre Franklin"/>
                <a:sym typeface="Libre Franklin"/>
              </a:rPr>
              <a:t>CNN. (2021-2025). News articles. Retrieved via GDELT Project</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lang="en">
                <a:solidFill>
                  <a:schemeClr val="dk1"/>
                </a:solidFill>
                <a:latin typeface="Libre Franklin"/>
                <a:ea typeface="Libre Franklin"/>
                <a:cs typeface="Libre Franklin"/>
                <a:sym typeface="Libre Franklin"/>
              </a:rPr>
              <a:t>The Guardian. (2021-2025). News articles. Retrieved via Guardian Open Platform API </a:t>
            </a:r>
            <a:endParaRPr>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Supplementary Sources: </a:t>
            </a:r>
            <a:r>
              <a:rPr lang="en">
                <a:solidFill>
                  <a:schemeClr val="dk1"/>
                </a:solidFill>
                <a:latin typeface="Libre Franklin"/>
                <a:ea typeface="Libre Franklin"/>
                <a:cs typeface="Libre Franklin"/>
                <a:sym typeface="Libre Franklin"/>
              </a:rPr>
              <a:t>Fox News, Daily Mail, New York times, The Independent. (2023-2025). Selected articles.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0"/>
          <p:cNvSpPr txBox="1"/>
          <p:nvPr>
            <p:ph type="title"/>
          </p:nvPr>
        </p:nvSpPr>
        <p:spPr>
          <a:xfrm>
            <a:off x="716700" y="1031200"/>
            <a:ext cx="7710600" cy="113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Thank You </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ph idx="1" type="body"/>
          </p:nvPr>
        </p:nvSpPr>
        <p:spPr>
          <a:xfrm>
            <a:off x="720000" y="1141450"/>
            <a:ext cx="7704000" cy="13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pic>
        <p:nvPicPr>
          <p:cNvPr id="296" name="Google Shape;296;p28" title="Screenshot 2025-09-07 at 2.33.31 PM.png"/>
          <p:cNvPicPr preferRelativeResize="0"/>
          <p:nvPr/>
        </p:nvPicPr>
        <p:blipFill>
          <a:blip r:embed="rId3">
            <a:alphaModFix/>
          </a:blip>
          <a:stretch>
            <a:fillRect/>
          </a:stretch>
        </p:blipFill>
        <p:spPr>
          <a:xfrm>
            <a:off x="578425" y="505300"/>
            <a:ext cx="3726475" cy="1411000"/>
          </a:xfrm>
          <a:prstGeom prst="rect">
            <a:avLst/>
          </a:prstGeom>
          <a:noFill/>
          <a:ln cap="flat" cmpd="sng" w="9525">
            <a:solidFill>
              <a:schemeClr val="dk2"/>
            </a:solidFill>
            <a:prstDash val="solid"/>
            <a:round/>
            <a:headEnd len="sm" w="sm" type="none"/>
            <a:tailEnd len="sm" w="sm" type="none"/>
          </a:ln>
        </p:spPr>
      </p:pic>
      <p:pic>
        <p:nvPicPr>
          <p:cNvPr id="297" name="Google Shape;297;p28" title="Screenshot 2025-09-07 at 2.34.31 PM.png"/>
          <p:cNvPicPr preferRelativeResize="0"/>
          <p:nvPr/>
        </p:nvPicPr>
        <p:blipFill rotWithShape="1">
          <a:blip r:embed="rId4">
            <a:alphaModFix/>
          </a:blip>
          <a:srcRect b="0" l="0" r="0" t="29706"/>
          <a:stretch/>
        </p:blipFill>
        <p:spPr>
          <a:xfrm>
            <a:off x="928125" y="2085900"/>
            <a:ext cx="3027076" cy="991875"/>
          </a:xfrm>
          <a:prstGeom prst="rect">
            <a:avLst/>
          </a:prstGeom>
          <a:noFill/>
          <a:ln cap="flat" cmpd="sng" w="9525">
            <a:solidFill>
              <a:schemeClr val="dk2"/>
            </a:solidFill>
            <a:prstDash val="solid"/>
            <a:round/>
            <a:headEnd len="sm" w="sm" type="none"/>
            <a:tailEnd len="sm" w="sm" type="none"/>
          </a:ln>
        </p:spPr>
      </p:pic>
      <p:pic>
        <p:nvPicPr>
          <p:cNvPr id="298" name="Google Shape;298;p28" title="Screenshot 2025-09-07 at 2.40.20 PM.png"/>
          <p:cNvPicPr preferRelativeResize="0"/>
          <p:nvPr/>
        </p:nvPicPr>
        <p:blipFill>
          <a:blip r:embed="rId5">
            <a:alphaModFix/>
          </a:blip>
          <a:stretch>
            <a:fillRect/>
          </a:stretch>
        </p:blipFill>
        <p:spPr>
          <a:xfrm>
            <a:off x="578425" y="3247400"/>
            <a:ext cx="3878199" cy="1479425"/>
          </a:xfrm>
          <a:prstGeom prst="rect">
            <a:avLst/>
          </a:prstGeom>
          <a:noFill/>
          <a:ln cap="flat" cmpd="sng" w="9525">
            <a:solidFill>
              <a:schemeClr val="dk2"/>
            </a:solidFill>
            <a:prstDash val="solid"/>
            <a:round/>
            <a:headEnd len="sm" w="sm" type="none"/>
            <a:tailEnd len="sm" w="sm" type="none"/>
          </a:ln>
        </p:spPr>
      </p:pic>
      <p:pic>
        <p:nvPicPr>
          <p:cNvPr id="299" name="Google Shape;299;p28" title="Screenshot 2025-09-07 at 2.42.59 PM.png"/>
          <p:cNvPicPr preferRelativeResize="0"/>
          <p:nvPr/>
        </p:nvPicPr>
        <p:blipFill>
          <a:blip r:embed="rId6">
            <a:alphaModFix/>
          </a:blip>
          <a:stretch>
            <a:fillRect/>
          </a:stretch>
        </p:blipFill>
        <p:spPr>
          <a:xfrm>
            <a:off x="5162562" y="2137710"/>
            <a:ext cx="3027074" cy="1254013"/>
          </a:xfrm>
          <a:prstGeom prst="rect">
            <a:avLst/>
          </a:prstGeom>
          <a:noFill/>
          <a:ln cap="flat" cmpd="sng" w="9525">
            <a:solidFill>
              <a:schemeClr val="dk2"/>
            </a:solidFill>
            <a:prstDash val="solid"/>
            <a:round/>
            <a:headEnd len="sm" w="sm" type="none"/>
            <a:tailEnd len="sm" w="sm" type="none"/>
          </a:ln>
        </p:spPr>
      </p:pic>
      <p:pic>
        <p:nvPicPr>
          <p:cNvPr id="300" name="Google Shape;300;p28" title="Screenshot 2025-09-07 at 2.47.34 PM.png"/>
          <p:cNvPicPr preferRelativeResize="0"/>
          <p:nvPr/>
        </p:nvPicPr>
        <p:blipFill>
          <a:blip r:embed="rId7">
            <a:alphaModFix/>
          </a:blip>
          <a:stretch>
            <a:fillRect/>
          </a:stretch>
        </p:blipFill>
        <p:spPr>
          <a:xfrm>
            <a:off x="4967400" y="3540401"/>
            <a:ext cx="3645224" cy="1186425"/>
          </a:xfrm>
          <a:prstGeom prst="rect">
            <a:avLst/>
          </a:prstGeom>
          <a:noFill/>
          <a:ln cap="flat" cmpd="sng" w="9525">
            <a:solidFill>
              <a:schemeClr val="dk2"/>
            </a:solidFill>
            <a:prstDash val="solid"/>
            <a:round/>
            <a:headEnd len="sm" w="sm" type="none"/>
            <a:tailEnd len="sm" w="sm" type="none"/>
          </a:ln>
        </p:spPr>
      </p:pic>
      <p:pic>
        <p:nvPicPr>
          <p:cNvPr id="301" name="Google Shape;301;p28" title="Screenshot 2025-09-07 at 2.49.17 PM.png"/>
          <p:cNvPicPr preferRelativeResize="0"/>
          <p:nvPr/>
        </p:nvPicPr>
        <p:blipFill>
          <a:blip r:embed="rId8">
            <a:alphaModFix/>
          </a:blip>
          <a:stretch>
            <a:fillRect/>
          </a:stretch>
        </p:blipFill>
        <p:spPr>
          <a:xfrm>
            <a:off x="4967400" y="432587"/>
            <a:ext cx="3417401" cy="1556434"/>
          </a:xfrm>
          <a:prstGeom prst="rect">
            <a:avLst/>
          </a:prstGeom>
          <a:noFill/>
          <a:ln cap="flat" cmpd="sng" w="9525">
            <a:solidFill>
              <a:schemeClr val="dk2"/>
            </a:solidFill>
            <a:prstDash val="solid"/>
            <a:round/>
            <a:headEnd len="sm" w="sm" type="none"/>
            <a:tailEnd len="sm" w="sm" type="none"/>
          </a:ln>
        </p:spPr>
      </p:pic>
      <p:cxnSp>
        <p:nvCxnSpPr>
          <p:cNvPr id="302" name="Google Shape;302;p28"/>
          <p:cNvCxnSpPr/>
          <p:nvPr/>
        </p:nvCxnSpPr>
        <p:spPr>
          <a:xfrm>
            <a:off x="4658450" y="311525"/>
            <a:ext cx="7800" cy="4564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 </a:t>
            </a:r>
            <a:endParaRPr/>
          </a:p>
        </p:txBody>
      </p:sp>
      <p:sp>
        <p:nvSpPr>
          <p:cNvPr id="308" name="Google Shape;308;p29"/>
          <p:cNvSpPr txBox="1"/>
          <p:nvPr>
            <p:ph idx="1" type="body"/>
          </p:nvPr>
        </p:nvSpPr>
        <p:spPr>
          <a:xfrm>
            <a:off x="642775" y="1180075"/>
            <a:ext cx="7704000" cy="68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How do Western, English-language news outlets use linguistic choices to construct displaced people differently across racial, religious, and geopolitical identities? </a:t>
            </a:r>
            <a:endParaRPr/>
          </a:p>
          <a:p>
            <a:pPr indent="0" lvl="0" marL="0" rtl="0" algn="ctr">
              <a:spcBef>
                <a:spcPts val="0"/>
              </a:spcBef>
              <a:spcAft>
                <a:spcPts val="0"/>
              </a:spcAft>
              <a:buNone/>
            </a:pPr>
            <a:r>
              <a:t/>
            </a:r>
            <a:endParaRPr/>
          </a:p>
        </p:txBody>
      </p:sp>
      <p:sp>
        <p:nvSpPr>
          <p:cNvPr id="309" name="Google Shape;309;p29"/>
          <p:cNvSpPr txBox="1"/>
          <p:nvPr/>
        </p:nvSpPr>
        <p:spPr>
          <a:xfrm>
            <a:off x="642775" y="1980725"/>
            <a:ext cx="2807400" cy="23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Focus Areas: </a:t>
            </a:r>
            <a:endParaRPr b="1">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b="1" sz="1100">
              <a:solidFill>
                <a:schemeClr val="dk1"/>
              </a:solidFill>
              <a:latin typeface="Libre Franklin"/>
              <a:ea typeface="Libre Franklin"/>
              <a:cs typeface="Libre Franklin"/>
              <a:sym typeface="Libre Franklin"/>
            </a:endParaRPr>
          </a:p>
          <a:p>
            <a:pPr indent="-311150" lvl="0" marL="457200" rtl="0" algn="l">
              <a:spcBef>
                <a:spcPts val="0"/>
              </a:spcBef>
              <a:spcAft>
                <a:spcPts val="0"/>
              </a:spcAft>
              <a:buClr>
                <a:schemeClr val="dk1"/>
              </a:buClr>
              <a:buSzPts val="1300"/>
              <a:buFont typeface="Libre Franklin"/>
              <a:buChar char="-"/>
            </a:pPr>
            <a:r>
              <a:rPr lang="en" sz="1300">
                <a:solidFill>
                  <a:schemeClr val="dk1"/>
                </a:solidFill>
                <a:latin typeface="Libre Franklin"/>
                <a:ea typeface="Libre Franklin"/>
                <a:cs typeface="Libre Franklin"/>
                <a:sym typeface="Libre Franklin"/>
              </a:rPr>
              <a:t>Systematic linguistic strategies that prescribe  framing and agency to displaced communities </a:t>
            </a:r>
            <a:endParaRPr sz="1300">
              <a:solidFill>
                <a:schemeClr val="dk1"/>
              </a:solidFill>
              <a:latin typeface="Libre Franklin"/>
              <a:ea typeface="Libre Franklin"/>
              <a:cs typeface="Libre Franklin"/>
              <a:sym typeface="Libre Franklin"/>
            </a:endParaRPr>
          </a:p>
          <a:p>
            <a:pPr indent="-311150" lvl="0" marL="457200" rtl="0" algn="l">
              <a:spcBef>
                <a:spcPts val="0"/>
              </a:spcBef>
              <a:spcAft>
                <a:spcPts val="0"/>
              </a:spcAft>
              <a:buClr>
                <a:schemeClr val="dk1"/>
              </a:buClr>
              <a:buSzPts val="1300"/>
              <a:buFont typeface="Libre Franklin"/>
              <a:buChar char="-"/>
            </a:pPr>
            <a:r>
              <a:rPr lang="en" sz="1300">
                <a:solidFill>
                  <a:schemeClr val="dk1"/>
                </a:solidFill>
                <a:latin typeface="Libre Franklin"/>
                <a:ea typeface="Libre Franklin"/>
                <a:cs typeface="Libre Franklin"/>
                <a:sym typeface="Libre Franklin"/>
              </a:rPr>
              <a:t>The role of lexical choices, and grammatical constructions as ideological tools </a:t>
            </a:r>
            <a:endParaRPr sz="1300">
              <a:solidFill>
                <a:schemeClr val="dk1"/>
              </a:solidFill>
              <a:latin typeface="Libre Franklin"/>
              <a:ea typeface="Libre Franklin"/>
              <a:cs typeface="Libre Franklin"/>
              <a:sym typeface="Libre Franklin"/>
            </a:endParaRPr>
          </a:p>
          <a:p>
            <a:pPr indent="-311150" lvl="0" marL="457200" rtl="0" algn="l">
              <a:spcBef>
                <a:spcPts val="0"/>
              </a:spcBef>
              <a:spcAft>
                <a:spcPts val="0"/>
              </a:spcAft>
              <a:buClr>
                <a:schemeClr val="dk1"/>
              </a:buClr>
              <a:buSzPts val="1300"/>
              <a:buFont typeface="Libre Franklin"/>
              <a:buChar char="-"/>
            </a:pPr>
            <a:r>
              <a:rPr lang="en" sz="1300">
                <a:solidFill>
                  <a:schemeClr val="dk1"/>
                </a:solidFill>
                <a:latin typeface="Libre Franklin"/>
                <a:ea typeface="Libre Franklin"/>
                <a:cs typeface="Libre Franklin"/>
                <a:sym typeface="Libre Franklin"/>
              </a:rPr>
              <a:t>How journalism reflects allegiance to political entities and constituencies </a:t>
            </a:r>
            <a:endParaRPr sz="1300">
              <a:solidFill>
                <a:schemeClr val="dk1"/>
              </a:solidFill>
              <a:latin typeface="Libre Franklin"/>
              <a:ea typeface="Libre Franklin"/>
              <a:cs typeface="Libre Franklin"/>
              <a:sym typeface="Libre Franklin"/>
            </a:endParaRPr>
          </a:p>
        </p:txBody>
      </p:sp>
      <p:sp>
        <p:nvSpPr>
          <p:cNvPr id="310" name="Google Shape;310;p29"/>
          <p:cNvSpPr txBox="1"/>
          <p:nvPr/>
        </p:nvSpPr>
        <p:spPr>
          <a:xfrm>
            <a:off x="3450175" y="1923000"/>
            <a:ext cx="51993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ibre Franklin"/>
                <a:ea typeface="Libre Franklin"/>
                <a:cs typeface="Libre Franklin"/>
                <a:sym typeface="Libre Franklin"/>
              </a:rPr>
              <a:t>Analyzing news sources ((2021-2025) covering </a:t>
            </a:r>
            <a:r>
              <a:rPr b="1" lang="en" sz="1200" u="sng">
                <a:solidFill>
                  <a:schemeClr val="dk1"/>
                </a:solidFill>
                <a:latin typeface="Libre Franklin"/>
                <a:ea typeface="Libre Franklin"/>
                <a:cs typeface="Libre Franklin"/>
                <a:sym typeface="Libre Franklin"/>
              </a:rPr>
              <a:t>Palestinians, Ukrainians, Mexicans, and Venezuelans</a:t>
            </a:r>
            <a:endParaRPr b="1" sz="1200" u="sng">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b="1">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100"/>
              <a:t>Parallel conflicts: </a:t>
            </a:r>
            <a:r>
              <a:rPr lang="en" sz="1100"/>
              <a:t>Palestinians and Ukrainians both face bombardment and displacement from their homes - one by a Western ally, one by a Western adversary</a:t>
            </a:r>
            <a:endParaRPr sz="1100"/>
          </a:p>
          <a:p>
            <a:pPr indent="0" lvl="0" marL="0" rtl="0" algn="l">
              <a:spcBef>
                <a:spcPts val="0"/>
              </a:spcBef>
              <a:spcAft>
                <a:spcPts val="0"/>
              </a:spcAft>
              <a:buNone/>
            </a:pPr>
            <a:r>
              <a:rPr b="1" lang="en" sz="1100"/>
              <a:t>Proximity test</a:t>
            </a:r>
            <a:r>
              <a:rPr lang="en" sz="1100"/>
              <a:t>: Mexicans and Venezuelans flee similar crises but approach Western borders - testing how "compassion" changes when displacement isn't distant</a:t>
            </a:r>
            <a:endParaRPr sz="1100"/>
          </a:p>
          <a:p>
            <a:pPr indent="0" lvl="0" marL="0" rtl="0" algn="l">
              <a:spcBef>
                <a:spcPts val="0"/>
              </a:spcBef>
              <a:spcAft>
                <a:spcPts val="0"/>
              </a:spcAft>
              <a:buNone/>
            </a:pPr>
            <a:r>
              <a:rPr b="1" lang="en" sz="1100"/>
              <a:t>Same timeframe (2021-2025)</a:t>
            </a:r>
            <a:r>
              <a:rPr lang="en" sz="1100"/>
              <a:t>: All four experiencing mass displacement simultaneously, eliminating temporal variables</a:t>
            </a:r>
            <a:endParaRPr sz="1100"/>
          </a:p>
          <a:p>
            <a:pPr indent="0" lvl="0" marL="0" rtl="0" algn="l">
              <a:spcBef>
                <a:spcPts val="0"/>
              </a:spcBef>
              <a:spcAft>
                <a:spcPts val="0"/>
              </a:spcAft>
              <a:buNone/>
            </a:pPr>
            <a:r>
              <a:rPr b="1" lang="en" sz="1100"/>
              <a:t>Comparable humanitarian need</a:t>
            </a:r>
            <a:r>
              <a:rPr lang="en" sz="1100"/>
              <a:t>: All fleeing violence, all seeking safety, all protected under international law - yet receive vastly different linguistic treatment</a:t>
            </a:r>
            <a:endParaRPr sz="1100"/>
          </a:p>
          <a:p>
            <a:pPr indent="0" lvl="0" marL="0" rtl="0" algn="l">
              <a:spcBef>
                <a:spcPts val="0"/>
              </a:spcBef>
              <a:spcAft>
                <a:spcPts val="0"/>
              </a:spcAft>
              <a:buNone/>
            </a:pPr>
            <a:r>
              <a:rPr b="1" lang="en" sz="1100"/>
              <a:t>Intersectional identities</a:t>
            </a:r>
            <a:r>
              <a:rPr lang="en" sz="1100"/>
              <a:t>: Allows analysis across race (white/brown), religion (Christian/Muslim), and geopolitical alignment (ally/adversary/neutral)</a:t>
            </a:r>
            <a:endParaRPr sz="1100"/>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title"/>
          </p:nvPr>
        </p:nvSpPr>
        <p:spPr>
          <a:xfrm>
            <a:off x="720000" y="253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Data &amp; Corpus Creation </a:t>
            </a:r>
            <a:endParaRPr/>
          </a:p>
        </p:txBody>
      </p:sp>
      <p:sp>
        <p:nvSpPr>
          <p:cNvPr id="316" name="Google Shape;316;p30"/>
          <p:cNvSpPr txBox="1"/>
          <p:nvPr>
            <p:ph idx="1" type="body"/>
          </p:nvPr>
        </p:nvSpPr>
        <p:spPr>
          <a:xfrm>
            <a:off x="3580350" y="1151038"/>
            <a:ext cx="1983300" cy="3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Primary Corpus</a:t>
            </a:r>
            <a:endParaRPr sz="1500"/>
          </a:p>
        </p:txBody>
      </p:sp>
      <p:sp>
        <p:nvSpPr>
          <p:cNvPr id="317" name="Google Shape;317;p30"/>
          <p:cNvSpPr/>
          <p:nvPr/>
        </p:nvSpPr>
        <p:spPr>
          <a:xfrm>
            <a:off x="3562650" y="1678613"/>
            <a:ext cx="20187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18" name="Google Shape;318;p30"/>
          <p:cNvSpPr/>
          <p:nvPr/>
        </p:nvSpPr>
        <p:spPr>
          <a:xfrm>
            <a:off x="3580350" y="2369938"/>
            <a:ext cx="19833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19" name="Google Shape;319;p30"/>
          <p:cNvSpPr txBox="1"/>
          <p:nvPr/>
        </p:nvSpPr>
        <p:spPr>
          <a:xfrm>
            <a:off x="3697350" y="1764825"/>
            <a:ext cx="1749300" cy="39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ibre Franklin"/>
                <a:ea typeface="Libre Franklin"/>
                <a:cs typeface="Libre Franklin"/>
                <a:sym typeface="Libre Franklin"/>
              </a:rPr>
              <a:t>CNN: 900 </a:t>
            </a:r>
            <a:endParaRPr b="1">
              <a:solidFill>
                <a:schemeClr val="dk1"/>
              </a:solidFill>
              <a:latin typeface="Libre Franklin"/>
              <a:ea typeface="Libre Franklin"/>
              <a:cs typeface="Libre Franklin"/>
              <a:sym typeface="Libre Franklin"/>
            </a:endParaRPr>
          </a:p>
        </p:txBody>
      </p:sp>
      <p:sp>
        <p:nvSpPr>
          <p:cNvPr id="320" name="Google Shape;320;p30"/>
          <p:cNvSpPr txBox="1"/>
          <p:nvPr/>
        </p:nvSpPr>
        <p:spPr>
          <a:xfrm>
            <a:off x="3580350" y="2466213"/>
            <a:ext cx="18246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ibre Franklin"/>
                <a:ea typeface="Libre Franklin"/>
                <a:cs typeface="Libre Franklin"/>
                <a:sym typeface="Libre Franklin"/>
              </a:rPr>
              <a:t>The Guardian: 808 </a:t>
            </a:r>
            <a:endParaRPr b="1">
              <a:solidFill>
                <a:schemeClr val="dk1"/>
              </a:solidFill>
              <a:latin typeface="Libre Franklin"/>
              <a:ea typeface="Libre Franklin"/>
              <a:cs typeface="Libre Franklin"/>
              <a:sym typeface="Libre Franklin"/>
            </a:endParaRPr>
          </a:p>
        </p:txBody>
      </p:sp>
      <p:sp>
        <p:nvSpPr>
          <p:cNvPr id="321" name="Google Shape;321;p30"/>
          <p:cNvSpPr/>
          <p:nvPr/>
        </p:nvSpPr>
        <p:spPr>
          <a:xfrm>
            <a:off x="3580350" y="3102925"/>
            <a:ext cx="19833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ibre Franklin"/>
                <a:ea typeface="Libre Franklin"/>
                <a:cs typeface="Libre Franklin"/>
                <a:sym typeface="Libre Franklin"/>
              </a:rPr>
              <a:t>Timeframe: Jan 2021 — Sep 2025 </a:t>
            </a:r>
            <a:endParaRPr b="1">
              <a:latin typeface="Libre Franklin"/>
              <a:ea typeface="Libre Franklin"/>
              <a:cs typeface="Libre Franklin"/>
              <a:sym typeface="Libre Franklin"/>
            </a:endParaRPr>
          </a:p>
        </p:txBody>
      </p:sp>
      <p:sp>
        <p:nvSpPr>
          <p:cNvPr id="322" name="Google Shape;322;p30"/>
          <p:cNvSpPr/>
          <p:nvPr/>
        </p:nvSpPr>
        <p:spPr>
          <a:xfrm>
            <a:off x="5691575" y="1734838"/>
            <a:ext cx="29634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ibre Franklin"/>
                <a:ea typeface="Libre Franklin"/>
                <a:cs typeface="Libre Franklin"/>
                <a:sym typeface="Libre Franklin"/>
              </a:rPr>
              <a:t>40 articles purposively sampled </a:t>
            </a:r>
            <a:endParaRPr b="1">
              <a:latin typeface="Libre Franklin"/>
              <a:ea typeface="Libre Franklin"/>
              <a:cs typeface="Libre Franklin"/>
              <a:sym typeface="Libre Franklin"/>
            </a:endParaRPr>
          </a:p>
        </p:txBody>
      </p:sp>
      <p:sp>
        <p:nvSpPr>
          <p:cNvPr id="323" name="Google Shape;323;p30"/>
          <p:cNvSpPr txBox="1"/>
          <p:nvPr>
            <p:ph idx="1" type="body"/>
          </p:nvPr>
        </p:nvSpPr>
        <p:spPr>
          <a:xfrm>
            <a:off x="5484575" y="1034700"/>
            <a:ext cx="3377400" cy="4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t>Supplementary Corpus </a:t>
            </a:r>
            <a:endParaRPr b="1" sz="1600"/>
          </a:p>
          <a:p>
            <a:pPr indent="0" lvl="0" marL="0" rtl="0" algn="ctr">
              <a:spcBef>
                <a:spcPts val="0"/>
              </a:spcBef>
              <a:spcAft>
                <a:spcPts val="0"/>
              </a:spcAft>
              <a:buNone/>
            </a:pPr>
            <a:r>
              <a:rPr b="1" lang="en" sz="1600"/>
              <a:t>Partisan Outlets </a:t>
            </a:r>
            <a:endParaRPr b="1" sz="1600"/>
          </a:p>
        </p:txBody>
      </p:sp>
      <p:sp>
        <p:nvSpPr>
          <p:cNvPr id="324" name="Google Shape;324;p30"/>
          <p:cNvSpPr/>
          <p:nvPr/>
        </p:nvSpPr>
        <p:spPr>
          <a:xfrm>
            <a:off x="5691575" y="2466225"/>
            <a:ext cx="2963400" cy="3948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ibre Franklin"/>
                <a:ea typeface="Libre Franklin"/>
                <a:cs typeface="Libre Franklin"/>
                <a:sym typeface="Libre Franklin"/>
              </a:rPr>
              <a:t>Sources </a:t>
            </a:r>
            <a:endParaRPr b="1">
              <a:latin typeface="Libre Franklin"/>
              <a:ea typeface="Libre Franklin"/>
              <a:cs typeface="Libre Franklin"/>
              <a:sym typeface="Libre Franklin"/>
            </a:endParaRPr>
          </a:p>
        </p:txBody>
      </p:sp>
      <p:sp>
        <p:nvSpPr>
          <p:cNvPr id="325" name="Google Shape;325;p30"/>
          <p:cNvSpPr/>
          <p:nvPr/>
        </p:nvSpPr>
        <p:spPr>
          <a:xfrm>
            <a:off x="5691575" y="2957300"/>
            <a:ext cx="14742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Libre Franklin"/>
                <a:ea typeface="Libre Franklin"/>
                <a:cs typeface="Libre Franklin"/>
                <a:sym typeface="Libre Franklin"/>
              </a:rPr>
              <a:t>New York Times </a:t>
            </a:r>
            <a:endParaRPr b="1" sz="1200">
              <a:latin typeface="Libre Franklin"/>
              <a:ea typeface="Libre Franklin"/>
              <a:cs typeface="Libre Franklin"/>
              <a:sym typeface="Libre Franklin"/>
            </a:endParaRPr>
          </a:p>
          <a:p>
            <a:pPr indent="0" lvl="0" marL="0" rtl="0" algn="ctr">
              <a:spcBef>
                <a:spcPts val="0"/>
              </a:spcBef>
              <a:spcAft>
                <a:spcPts val="0"/>
              </a:spcAft>
              <a:buNone/>
            </a:pPr>
            <a:r>
              <a:rPr b="1" lang="en" sz="1200">
                <a:latin typeface="Libre Franklin"/>
                <a:ea typeface="Libre Franklin"/>
                <a:cs typeface="Libre Franklin"/>
                <a:sym typeface="Libre Franklin"/>
              </a:rPr>
              <a:t>The Independent</a:t>
            </a:r>
            <a:r>
              <a:rPr b="1" lang="en" sz="1300">
                <a:latin typeface="Libre Franklin"/>
                <a:ea typeface="Libre Franklin"/>
                <a:cs typeface="Libre Franklin"/>
                <a:sym typeface="Libre Franklin"/>
              </a:rPr>
              <a:t> </a:t>
            </a:r>
            <a:endParaRPr b="1" sz="1300">
              <a:latin typeface="Libre Franklin"/>
              <a:ea typeface="Libre Franklin"/>
              <a:cs typeface="Libre Franklin"/>
              <a:sym typeface="Libre Franklin"/>
            </a:endParaRPr>
          </a:p>
        </p:txBody>
      </p:sp>
      <p:sp>
        <p:nvSpPr>
          <p:cNvPr id="326" name="Google Shape;326;p30"/>
          <p:cNvSpPr/>
          <p:nvPr/>
        </p:nvSpPr>
        <p:spPr>
          <a:xfrm>
            <a:off x="7376375" y="2957300"/>
            <a:ext cx="1278600" cy="6351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ibre Franklin"/>
                <a:ea typeface="Libre Franklin"/>
                <a:cs typeface="Libre Franklin"/>
                <a:sym typeface="Libre Franklin"/>
              </a:rPr>
              <a:t>Fox News </a:t>
            </a:r>
            <a:endParaRPr b="1" sz="1300">
              <a:latin typeface="Libre Franklin"/>
              <a:ea typeface="Libre Franklin"/>
              <a:cs typeface="Libre Franklin"/>
              <a:sym typeface="Libre Franklin"/>
            </a:endParaRPr>
          </a:p>
          <a:p>
            <a:pPr indent="0" lvl="0" marL="0" rtl="0" algn="ctr">
              <a:spcBef>
                <a:spcPts val="0"/>
              </a:spcBef>
              <a:spcAft>
                <a:spcPts val="0"/>
              </a:spcAft>
              <a:buNone/>
            </a:pPr>
            <a:r>
              <a:rPr b="1" lang="en" sz="1300">
                <a:latin typeface="Libre Franklin"/>
                <a:ea typeface="Libre Franklin"/>
                <a:cs typeface="Libre Franklin"/>
                <a:sym typeface="Libre Franklin"/>
              </a:rPr>
              <a:t>Daily Mail </a:t>
            </a:r>
            <a:endParaRPr b="1" sz="1300">
              <a:latin typeface="Libre Franklin"/>
              <a:ea typeface="Libre Franklin"/>
              <a:cs typeface="Libre Franklin"/>
              <a:sym typeface="Libre Franklin"/>
            </a:endParaRPr>
          </a:p>
        </p:txBody>
      </p:sp>
      <p:sp>
        <p:nvSpPr>
          <p:cNvPr id="327" name="Google Shape;327;p30"/>
          <p:cNvSpPr txBox="1"/>
          <p:nvPr>
            <p:ph idx="1" type="body"/>
          </p:nvPr>
        </p:nvSpPr>
        <p:spPr>
          <a:xfrm>
            <a:off x="1006113" y="825950"/>
            <a:ext cx="13896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Keywords</a:t>
            </a:r>
            <a:r>
              <a:rPr b="1" lang="en" sz="1600"/>
              <a:t> </a:t>
            </a:r>
            <a:endParaRPr b="1" sz="1600"/>
          </a:p>
        </p:txBody>
      </p:sp>
      <p:sp>
        <p:nvSpPr>
          <p:cNvPr id="328" name="Google Shape;328;p30"/>
          <p:cNvSpPr txBox="1"/>
          <p:nvPr/>
        </p:nvSpPr>
        <p:spPr>
          <a:xfrm>
            <a:off x="514425" y="1034700"/>
            <a:ext cx="4226400" cy="34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latin typeface="Libre Franklin"/>
                <a:ea typeface="Libre Franklin"/>
                <a:cs typeface="Libre Franklin"/>
                <a:sym typeface="Libre Franklin"/>
              </a:rPr>
              <a:t>General Search Terms (All populations):</a:t>
            </a:r>
            <a:endParaRPr b="1"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'refugee OR refugees'</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'migrant OR migrants'</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'asylum seeker' OR 'asylum seekers'</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'displaced OR displacement'</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'immigrant OR immigrants OR immigration'</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'flee OR fleeing OR fled'</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b="1" lang="en" sz="1100">
                <a:latin typeface="Libre Franklin"/>
                <a:ea typeface="Libre Franklin"/>
                <a:cs typeface="Libre Franklin"/>
                <a:sym typeface="Libre Franklin"/>
              </a:rPr>
              <a:t>Ukrainian-Specific Terms:</a:t>
            </a:r>
            <a:endParaRPr b="1"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'Ukraine AND (refugee OR refugees)'</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'Ukrainian AND (flee OR fled OR fleeing)'</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'Ukraine AND displaced'</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b="1" lang="en" sz="1100">
                <a:latin typeface="Libre Franklin"/>
                <a:ea typeface="Libre Franklin"/>
                <a:cs typeface="Libre Franklin"/>
                <a:sym typeface="Libre Franklin"/>
              </a:rPr>
              <a:t>Palestinian-Specific Terms:</a:t>
            </a:r>
            <a:endParaRPr b="1"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'Gaza AND (refugee OR refugees)'</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'Palestinian AND displaced'</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'Gaza AND humanitarian'</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'Hamas' [included for context]</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b="1" lang="en" sz="1100">
                <a:latin typeface="Libre Franklin"/>
                <a:ea typeface="Libre Franklin"/>
                <a:cs typeface="Libre Franklin"/>
                <a:sym typeface="Libre Franklin"/>
              </a:rPr>
              <a:t>Latin American Terms:</a:t>
            </a:r>
            <a:endParaRPr b="1"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'US border' AND (crossing OR migrant)</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'migrant caravan'</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'Mexico AND (border OR migration)'</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rPr lang="en" sz="1100">
                <a:latin typeface="Libre Franklin"/>
                <a:ea typeface="Libre Franklin"/>
                <a:cs typeface="Libre Franklin"/>
                <a:sym typeface="Libre Franklin"/>
              </a:rPr>
              <a:t>'Venezuela AND (refugee OR migrant)'</a:t>
            </a:r>
            <a:endParaRPr sz="1100">
              <a:latin typeface="Libre Franklin"/>
              <a:ea typeface="Libre Franklin"/>
              <a:cs typeface="Libre Franklin"/>
              <a:sym typeface="Libre Franklin"/>
            </a:endParaRPr>
          </a:p>
          <a:p>
            <a:pPr indent="0" lvl="0" marL="0" rtl="0" algn="l">
              <a:lnSpc>
                <a:spcPct val="100000"/>
              </a:lnSpc>
              <a:spcBef>
                <a:spcPts val="0"/>
              </a:spcBef>
              <a:spcAft>
                <a:spcPts val="0"/>
              </a:spcAft>
              <a:buNone/>
            </a:pPr>
            <a:r>
              <a:t/>
            </a:r>
            <a:endParaRPr sz="1100"/>
          </a:p>
          <a:p>
            <a:pPr indent="0" lvl="0" marL="0" rtl="0" algn="l">
              <a:spcBef>
                <a:spcPts val="0"/>
              </a:spcBef>
              <a:spcAft>
                <a:spcPts val="0"/>
              </a:spcAft>
              <a:buNone/>
            </a:pPr>
            <a:r>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680438" y="249625"/>
            <a:ext cx="807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r>
              <a:rPr lang="en" sz="2100"/>
              <a:t>Research Design &amp; </a:t>
            </a:r>
            <a:r>
              <a:rPr lang="en" sz="2100"/>
              <a:t>Framework</a:t>
            </a:r>
            <a:r>
              <a:rPr lang="en" sz="2100"/>
              <a:t> </a:t>
            </a:r>
            <a:endParaRPr sz="2100"/>
          </a:p>
        </p:txBody>
      </p:sp>
      <p:sp>
        <p:nvSpPr>
          <p:cNvPr id="334" name="Google Shape;334;p31"/>
          <p:cNvSpPr txBox="1"/>
          <p:nvPr>
            <p:ph idx="1" type="body"/>
          </p:nvPr>
        </p:nvSpPr>
        <p:spPr>
          <a:xfrm>
            <a:off x="452300" y="822325"/>
            <a:ext cx="3280800" cy="3925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Two-phase design: </a:t>
            </a:r>
            <a:endParaRPr b="1"/>
          </a:p>
          <a:p>
            <a:pPr indent="-317500" lvl="0" marL="457200" rtl="0" algn="l">
              <a:spcBef>
                <a:spcPts val="0"/>
              </a:spcBef>
              <a:spcAft>
                <a:spcPts val="0"/>
              </a:spcAft>
              <a:buSzPts val="1400"/>
              <a:buAutoNum type="arabicPeriod"/>
            </a:pPr>
            <a:r>
              <a:rPr b="1" lang="en"/>
              <a:t>Computational Analysis </a:t>
            </a:r>
            <a:r>
              <a:rPr lang="en"/>
              <a:t>(CNN + The Guardian) </a:t>
            </a:r>
            <a:endParaRPr/>
          </a:p>
          <a:p>
            <a:pPr indent="-317500" lvl="0" marL="914400" rtl="0" algn="l">
              <a:spcBef>
                <a:spcPts val="0"/>
              </a:spcBef>
              <a:spcAft>
                <a:spcPts val="0"/>
              </a:spcAft>
              <a:buSzPts val="1400"/>
              <a:buChar char="-"/>
            </a:pPr>
            <a:r>
              <a:rPr lang="en"/>
              <a:t>Lexical choice </a:t>
            </a:r>
            <a:endParaRPr/>
          </a:p>
          <a:p>
            <a:pPr indent="-317500" lvl="0" marL="914400" rtl="0" algn="l">
              <a:spcBef>
                <a:spcPts val="0"/>
              </a:spcBef>
              <a:spcAft>
                <a:spcPts val="0"/>
              </a:spcAft>
              <a:buSzPts val="1400"/>
              <a:buChar char="-"/>
            </a:pPr>
            <a:r>
              <a:rPr lang="en"/>
              <a:t>Collocations </a:t>
            </a:r>
            <a:endParaRPr/>
          </a:p>
          <a:p>
            <a:pPr indent="-317500" lvl="0" marL="914400" rtl="0" algn="l">
              <a:spcBef>
                <a:spcPts val="0"/>
              </a:spcBef>
              <a:spcAft>
                <a:spcPts val="0"/>
              </a:spcAft>
              <a:buSzPts val="1400"/>
              <a:buChar char="-"/>
            </a:pPr>
            <a:r>
              <a:rPr lang="en"/>
              <a:t>Transitivity (agency vs passivity) </a:t>
            </a:r>
            <a:endParaRPr/>
          </a:p>
          <a:p>
            <a:pPr indent="-317500" lvl="0" marL="457200" rtl="0" algn="l">
              <a:spcBef>
                <a:spcPts val="0"/>
              </a:spcBef>
              <a:spcAft>
                <a:spcPts val="0"/>
              </a:spcAft>
              <a:buSzPts val="1400"/>
              <a:buFont typeface="Libre Franklin"/>
              <a:buAutoNum type="arabicPeriod"/>
            </a:pPr>
            <a:r>
              <a:rPr b="1" lang="en"/>
              <a:t>Critical Discourse Analysis (CDA) </a:t>
            </a:r>
            <a:r>
              <a:rPr lang="en"/>
              <a:t>(Partisan corpus) </a:t>
            </a:r>
            <a:endParaRPr/>
          </a:p>
          <a:p>
            <a:pPr indent="-317500" lvl="0" marL="914400" rtl="0" algn="l">
              <a:spcBef>
                <a:spcPts val="0"/>
              </a:spcBef>
              <a:spcAft>
                <a:spcPts val="0"/>
              </a:spcAft>
              <a:buSzPts val="1400"/>
              <a:buChar char="-"/>
            </a:pPr>
            <a:r>
              <a:rPr lang="en"/>
              <a:t>Headlines, URL framing, discourse analysis </a:t>
            </a:r>
            <a:endParaRPr/>
          </a:p>
          <a:p>
            <a:pPr indent="-317500" lvl="0" marL="914400" rtl="0" algn="l">
              <a:spcBef>
                <a:spcPts val="0"/>
              </a:spcBef>
              <a:spcAft>
                <a:spcPts val="0"/>
              </a:spcAft>
              <a:buSzPts val="1400"/>
              <a:buChar char="-"/>
            </a:pPr>
            <a:r>
              <a:rPr lang="en"/>
              <a:t>Case studies (Anas al-Sharif &amp; Kilmar Abrego </a:t>
            </a:r>
            <a:r>
              <a:rPr lang="en"/>
              <a:t>García</a:t>
            </a:r>
            <a:r>
              <a:rPr lang="en"/>
              <a:t>) </a:t>
            </a:r>
            <a:endParaRPr/>
          </a:p>
          <a:p>
            <a:pPr indent="-317500" lvl="0" marL="914400" rtl="0" algn="l">
              <a:spcBef>
                <a:spcPts val="0"/>
              </a:spcBef>
              <a:spcAft>
                <a:spcPts val="0"/>
              </a:spcAft>
              <a:buSzPts val="1400"/>
              <a:buChar char="-"/>
            </a:pPr>
            <a:r>
              <a:rPr lang="en"/>
              <a:t>Discourse boundaries </a:t>
            </a:r>
            <a:endParaRPr/>
          </a:p>
        </p:txBody>
      </p:sp>
      <p:sp>
        <p:nvSpPr>
          <p:cNvPr id="335" name="Google Shape;335;p31"/>
          <p:cNvSpPr txBox="1"/>
          <p:nvPr>
            <p:ph idx="1" type="body"/>
          </p:nvPr>
        </p:nvSpPr>
        <p:spPr>
          <a:xfrm>
            <a:off x="3885650" y="822325"/>
            <a:ext cx="2810700" cy="194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Theoretical Anchors </a:t>
            </a:r>
            <a:endParaRPr b="1"/>
          </a:p>
          <a:p>
            <a:pPr indent="0" lvl="0" marL="0" rtl="0" algn="l">
              <a:spcBef>
                <a:spcPts val="0"/>
              </a:spcBef>
              <a:spcAft>
                <a:spcPts val="0"/>
              </a:spcAft>
              <a:buNone/>
            </a:pPr>
            <a:r>
              <a:rPr lang="en" sz="1200"/>
              <a:t>Van Dijk’s Ideological Square: us vs them </a:t>
            </a:r>
            <a:endParaRPr sz="1200"/>
          </a:p>
          <a:p>
            <a:pPr indent="0" lvl="0" marL="0" rtl="0" algn="l">
              <a:spcBef>
                <a:spcPts val="0"/>
              </a:spcBef>
              <a:spcAft>
                <a:spcPts val="0"/>
              </a:spcAft>
              <a:buNone/>
            </a:pPr>
            <a:r>
              <a:rPr lang="en" sz="1200"/>
              <a:t>Halliday’s Transitivity Model: agency in grammar</a:t>
            </a:r>
            <a:endParaRPr sz="1200"/>
          </a:p>
          <a:p>
            <a:pPr indent="0" lvl="0" marL="0" rtl="0" algn="l">
              <a:spcBef>
                <a:spcPts val="0"/>
              </a:spcBef>
              <a:spcAft>
                <a:spcPts val="0"/>
              </a:spcAft>
              <a:buNone/>
            </a:pPr>
            <a:r>
              <a:rPr lang="en" sz="1200"/>
              <a:t>Lakoff &amp; Johnson Metaphor Theory</a:t>
            </a:r>
            <a:endParaRPr sz="1200"/>
          </a:p>
          <a:p>
            <a:pPr indent="0" lvl="0" marL="0" rtl="0" algn="l">
              <a:spcBef>
                <a:spcPts val="0"/>
              </a:spcBef>
              <a:spcAft>
                <a:spcPts val="0"/>
              </a:spcAft>
              <a:buNone/>
            </a:pPr>
            <a:r>
              <a:rPr lang="en" sz="1200"/>
              <a:t>Wodak’s Discourse-Historical Approach </a:t>
            </a:r>
            <a:endParaRPr sz="1200"/>
          </a:p>
        </p:txBody>
      </p:sp>
      <p:pic>
        <p:nvPicPr>
          <p:cNvPr id="336" name="Google Shape;336;p31"/>
          <p:cNvPicPr preferRelativeResize="0"/>
          <p:nvPr/>
        </p:nvPicPr>
        <p:blipFill>
          <a:blip r:embed="rId3">
            <a:alphaModFix/>
          </a:blip>
          <a:stretch>
            <a:fillRect/>
          </a:stretch>
        </p:blipFill>
        <p:spPr>
          <a:xfrm>
            <a:off x="6771675" y="822326"/>
            <a:ext cx="1985375" cy="1941644"/>
          </a:xfrm>
          <a:prstGeom prst="rect">
            <a:avLst/>
          </a:prstGeom>
          <a:noFill/>
          <a:ln>
            <a:noFill/>
          </a:ln>
        </p:spPr>
      </p:pic>
      <p:sp>
        <p:nvSpPr>
          <p:cNvPr id="337" name="Google Shape;337;p31"/>
          <p:cNvSpPr txBox="1"/>
          <p:nvPr>
            <p:ph idx="1" type="body"/>
          </p:nvPr>
        </p:nvSpPr>
        <p:spPr>
          <a:xfrm>
            <a:off x="3885650" y="2938025"/>
            <a:ext cx="4871400" cy="180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Computational Framework </a:t>
            </a:r>
            <a:endParaRPr b="1"/>
          </a:p>
          <a:p>
            <a:pPr indent="0" lvl="0" marL="0" rtl="0" algn="l">
              <a:lnSpc>
                <a:spcPct val="100000"/>
              </a:lnSpc>
              <a:spcBef>
                <a:spcPts val="0"/>
              </a:spcBef>
              <a:spcAft>
                <a:spcPts val="0"/>
              </a:spcAft>
              <a:buNone/>
            </a:pPr>
            <a:r>
              <a:rPr baseline="-25000" lang="en" sz="2000"/>
              <a:t>Collocation &amp; keyword frequency analysis </a:t>
            </a:r>
            <a:endParaRPr baseline="-25000" sz="2000"/>
          </a:p>
          <a:p>
            <a:pPr indent="0" lvl="0" marL="0" rtl="0" algn="l">
              <a:lnSpc>
                <a:spcPct val="100000"/>
              </a:lnSpc>
              <a:spcBef>
                <a:spcPts val="0"/>
              </a:spcBef>
              <a:spcAft>
                <a:spcPts val="0"/>
              </a:spcAft>
              <a:buNone/>
            </a:pPr>
            <a:r>
              <a:rPr baseline="-25000" lang="en" sz="2000"/>
              <a:t>Part-of-speech tagging </a:t>
            </a:r>
            <a:endParaRPr baseline="-25000" sz="2000"/>
          </a:p>
          <a:p>
            <a:pPr indent="0" lvl="0" marL="0" rtl="0" algn="l">
              <a:lnSpc>
                <a:spcPct val="100000"/>
              </a:lnSpc>
              <a:spcBef>
                <a:spcPts val="0"/>
              </a:spcBef>
              <a:spcAft>
                <a:spcPts val="0"/>
              </a:spcAft>
              <a:buNone/>
            </a:pPr>
            <a:r>
              <a:rPr baseline="-25000" lang="en" sz="2000"/>
              <a:t>Comparative distributions across populations </a:t>
            </a:r>
            <a:endParaRPr baseline="-25000" sz="2000"/>
          </a:p>
          <a:p>
            <a:pPr indent="0" lvl="0" marL="0" rtl="0" algn="l">
              <a:lnSpc>
                <a:spcPct val="100000"/>
              </a:lnSpc>
              <a:spcBef>
                <a:spcPts val="0"/>
              </a:spcBef>
              <a:spcAft>
                <a:spcPts val="0"/>
              </a:spcAft>
              <a:buNone/>
            </a:pPr>
            <a:r>
              <a:rPr baseline="-25000" lang="en" sz="2000"/>
              <a:t>Visualizations of lexical + grammatical patterns </a:t>
            </a:r>
            <a:endParaRPr baseline="-25000"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2"/>
          <p:cNvSpPr txBox="1"/>
          <p:nvPr>
            <p:ph type="title"/>
          </p:nvPr>
        </p:nvSpPr>
        <p:spPr>
          <a:xfrm>
            <a:off x="720000" y="321375"/>
            <a:ext cx="4551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Findings: Lexical Choices </a:t>
            </a:r>
            <a:endParaRPr sz="2400"/>
          </a:p>
        </p:txBody>
      </p:sp>
      <p:sp>
        <p:nvSpPr>
          <p:cNvPr id="343" name="Google Shape;343;p32"/>
          <p:cNvSpPr txBox="1"/>
          <p:nvPr>
            <p:ph idx="1" type="body"/>
          </p:nvPr>
        </p:nvSpPr>
        <p:spPr>
          <a:xfrm>
            <a:off x="487227" y="3213450"/>
            <a:ext cx="3732900" cy="1688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t/>
            </a:r>
            <a:endParaRPr b="1" sz="1200"/>
          </a:p>
          <a:p>
            <a:pPr indent="-304800" lvl="0" marL="457200" rtl="0" algn="l">
              <a:spcBef>
                <a:spcPts val="1200"/>
              </a:spcBef>
              <a:spcAft>
                <a:spcPts val="0"/>
              </a:spcAft>
              <a:buSzPts val="1200"/>
              <a:buFont typeface="Libre Franklin"/>
              <a:buChar char="●"/>
            </a:pPr>
            <a:r>
              <a:rPr b="1" lang="en" sz="1200"/>
              <a:t>Palestinians: </a:t>
            </a:r>
            <a:r>
              <a:rPr lang="en" sz="1200"/>
              <a:t>77% refugee/displaced </a:t>
            </a:r>
            <a:endParaRPr sz="1200"/>
          </a:p>
          <a:p>
            <a:pPr indent="-304800" lvl="0" marL="457200" rtl="0" algn="l">
              <a:spcBef>
                <a:spcPts val="0"/>
              </a:spcBef>
              <a:spcAft>
                <a:spcPts val="0"/>
              </a:spcAft>
              <a:buSzPts val="1200"/>
              <a:buFont typeface="Libre Franklin"/>
              <a:buChar char="●"/>
            </a:pPr>
            <a:r>
              <a:rPr b="1" lang="en" sz="1200"/>
              <a:t>Ukrainians: </a:t>
            </a:r>
            <a:r>
              <a:rPr lang="en" sz="1200"/>
              <a:t>60% refugee/displaced</a:t>
            </a:r>
            <a:endParaRPr sz="1200"/>
          </a:p>
          <a:p>
            <a:pPr indent="-304800" lvl="0" marL="457200" rtl="0" algn="l">
              <a:spcBef>
                <a:spcPts val="0"/>
              </a:spcBef>
              <a:spcAft>
                <a:spcPts val="0"/>
              </a:spcAft>
              <a:buSzPts val="1200"/>
              <a:buFont typeface="Libre Franklin"/>
              <a:buChar char="●"/>
            </a:pPr>
            <a:r>
              <a:rPr b="1" lang="en" sz="1200"/>
              <a:t>Mexicans: </a:t>
            </a:r>
            <a:r>
              <a:rPr lang="en" sz="1200"/>
              <a:t>78% migrant</a:t>
            </a:r>
            <a:endParaRPr sz="1200"/>
          </a:p>
          <a:p>
            <a:pPr indent="-304800" lvl="0" marL="457200" rtl="0" algn="l">
              <a:spcBef>
                <a:spcPts val="0"/>
              </a:spcBef>
              <a:spcAft>
                <a:spcPts val="0"/>
              </a:spcAft>
              <a:buSzPts val="1200"/>
              <a:buFont typeface="Libre Franklin"/>
              <a:buChar char="●"/>
            </a:pPr>
            <a:r>
              <a:rPr b="1" lang="en" sz="1200"/>
              <a:t>Venezuelans: </a:t>
            </a:r>
            <a:r>
              <a:rPr lang="en" sz="1200"/>
              <a:t>75% migrant</a:t>
            </a:r>
            <a:endParaRPr sz="1200"/>
          </a:p>
        </p:txBody>
      </p:sp>
      <p:pic>
        <p:nvPicPr>
          <p:cNvPr id="344" name="Google Shape;344;p32" title="Screenshot 2025-09-07 at 6.55.57 PM.png"/>
          <p:cNvPicPr preferRelativeResize="0"/>
          <p:nvPr/>
        </p:nvPicPr>
        <p:blipFill rotWithShape="1">
          <a:blip r:embed="rId3">
            <a:alphaModFix/>
          </a:blip>
          <a:srcRect b="0" l="0" r="0" t="4306"/>
          <a:stretch/>
        </p:blipFill>
        <p:spPr>
          <a:xfrm>
            <a:off x="720000" y="894075"/>
            <a:ext cx="2318675" cy="2768075"/>
          </a:xfrm>
          <a:prstGeom prst="rect">
            <a:avLst/>
          </a:prstGeom>
          <a:noFill/>
          <a:ln>
            <a:noFill/>
          </a:ln>
        </p:spPr>
      </p:pic>
      <p:pic>
        <p:nvPicPr>
          <p:cNvPr id="345" name="Google Shape;345;p32" title="Screenshot 2025-09-07 at 7.05.21 PM.png"/>
          <p:cNvPicPr preferRelativeResize="0"/>
          <p:nvPr/>
        </p:nvPicPr>
        <p:blipFill>
          <a:blip r:embed="rId4">
            <a:alphaModFix/>
          </a:blip>
          <a:stretch>
            <a:fillRect/>
          </a:stretch>
        </p:blipFill>
        <p:spPr>
          <a:xfrm>
            <a:off x="6376375" y="392800"/>
            <a:ext cx="2318675" cy="2647008"/>
          </a:xfrm>
          <a:prstGeom prst="rect">
            <a:avLst/>
          </a:prstGeom>
          <a:noFill/>
          <a:ln>
            <a:noFill/>
          </a:ln>
        </p:spPr>
      </p:pic>
      <p:pic>
        <p:nvPicPr>
          <p:cNvPr id="346" name="Google Shape;346;p32" title="Screenshot 2025-09-07 at 7.44.56 PM.png"/>
          <p:cNvPicPr preferRelativeResize="0"/>
          <p:nvPr/>
        </p:nvPicPr>
        <p:blipFill>
          <a:blip r:embed="rId5">
            <a:alphaModFix/>
          </a:blip>
          <a:stretch>
            <a:fillRect/>
          </a:stretch>
        </p:blipFill>
        <p:spPr>
          <a:xfrm>
            <a:off x="4143825" y="3094375"/>
            <a:ext cx="4551230" cy="1688700"/>
          </a:xfrm>
          <a:prstGeom prst="rect">
            <a:avLst/>
          </a:prstGeom>
          <a:noFill/>
          <a:ln>
            <a:noFill/>
          </a:ln>
        </p:spPr>
      </p:pic>
      <p:sp>
        <p:nvSpPr>
          <p:cNvPr id="347" name="Google Shape;347;p32"/>
          <p:cNvSpPr txBox="1"/>
          <p:nvPr/>
        </p:nvSpPr>
        <p:spPr>
          <a:xfrm>
            <a:off x="3063225" y="894075"/>
            <a:ext cx="3288600" cy="19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ibre Franklin"/>
                <a:ea typeface="Libre Franklin"/>
                <a:cs typeface="Libre Franklin"/>
                <a:sym typeface="Libre Franklin"/>
              </a:rPr>
              <a:t>Lexical labels predetermine legal and moral obligations: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Refugee/displaced</a:t>
            </a:r>
            <a:r>
              <a:rPr lang="en">
                <a:solidFill>
                  <a:schemeClr val="dk1"/>
                </a:solidFill>
                <a:latin typeface="Libre Franklin"/>
                <a:ea typeface="Libre Franklin"/>
                <a:cs typeface="Libre Franklin"/>
                <a:sym typeface="Libre Franklin"/>
              </a:rPr>
              <a:t> invokes protection under international humanitarian law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Migrant/illegal </a:t>
            </a:r>
            <a:r>
              <a:rPr lang="en">
                <a:solidFill>
                  <a:schemeClr val="dk1"/>
                </a:solidFill>
                <a:latin typeface="Libre Franklin"/>
                <a:ea typeface="Libre Franklin"/>
                <a:cs typeface="Libre Franklin"/>
                <a:sym typeface="Libre Franklin"/>
              </a:rPr>
              <a:t>implies choice or criminality, </a:t>
            </a:r>
            <a:r>
              <a:rPr lang="en">
                <a:solidFill>
                  <a:schemeClr val="dk1"/>
                </a:solidFill>
                <a:latin typeface="Libre Franklin"/>
                <a:ea typeface="Libre Franklin"/>
                <a:cs typeface="Libre Franklin"/>
                <a:sym typeface="Libre Franklin"/>
              </a:rPr>
              <a:t>legitimizes</a:t>
            </a:r>
            <a:r>
              <a:rPr lang="en">
                <a:solidFill>
                  <a:schemeClr val="dk1"/>
                </a:solidFill>
                <a:latin typeface="Libre Franklin"/>
                <a:ea typeface="Libre Franklin"/>
                <a:cs typeface="Libre Franklin"/>
                <a:sym typeface="Libre Franklin"/>
              </a:rPr>
              <a:t> restriction </a:t>
            </a:r>
            <a:endParaRPr>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 Collocation Patterns </a:t>
            </a:r>
            <a:endParaRPr/>
          </a:p>
        </p:txBody>
      </p:sp>
      <p:sp>
        <p:nvSpPr>
          <p:cNvPr id="353" name="Google Shape;353;p33"/>
          <p:cNvSpPr txBox="1"/>
          <p:nvPr/>
        </p:nvSpPr>
        <p:spPr>
          <a:xfrm>
            <a:off x="763350" y="1017725"/>
            <a:ext cx="7471200" cy="177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Libre Franklin"/>
                <a:ea typeface="Libre Franklin"/>
                <a:cs typeface="Libre Franklin"/>
                <a:sym typeface="Libre Franklin"/>
              </a:rPr>
              <a:t>Semantic Domains </a:t>
            </a:r>
            <a:endParaRPr b="1" sz="1500">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Palestinians → </a:t>
            </a:r>
            <a:r>
              <a:rPr lang="en">
                <a:solidFill>
                  <a:schemeClr val="dk1"/>
                </a:solidFill>
                <a:latin typeface="Libre Franklin"/>
                <a:ea typeface="Libre Franklin"/>
                <a:cs typeface="Libre Franklin"/>
                <a:sym typeface="Libre Franklin"/>
              </a:rPr>
              <a:t>conflict/violence terms; implies existence in violence without political legitimacy or agency</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Ukrainians → </a:t>
            </a:r>
            <a:r>
              <a:rPr lang="en">
                <a:solidFill>
                  <a:schemeClr val="dk1"/>
                </a:solidFill>
                <a:latin typeface="Libre Franklin"/>
                <a:ea typeface="Libre Franklin"/>
                <a:cs typeface="Libre Franklin"/>
                <a:sym typeface="Libre Franklin"/>
              </a:rPr>
              <a:t>state &amp; strategy terms; legitimized resistance and allied support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Mexicans → </a:t>
            </a:r>
            <a:r>
              <a:rPr lang="en">
                <a:solidFill>
                  <a:schemeClr val="dk1"/>
                </a:solidFill>
                <a:latin typeface="Libre Franklin"/>
                <a:ea typeface="Libre Franklin"/>
                <a:cs typeface="Libre Franklin"/>
                <a:sym typeface="Libre Franklin"/>
              </a:rPr>
              <a:t>geography &amp; enforcement terms; movement as territorial violation </a:t>
            </a:r>
            <a:endParaRPr>
              <a:solidFill>
                <a:schemeClr val="dk1"/>
              </a:solidFill>
              <a:latin typeface="Libre Franklin"/>
              <a:ea typeface="Libre Franklin"/>
              <a:cs typeface="Libre Franklin"/>
              <a:sym typeface="Libre Franklin"/>
            </a:endParaRPr>
          </a:p>
          <a:p>
            <a:pPr indent="-317500" lvl="0" marL="457200" rtl="0" algn="l">
              <a:lnSpc>
                <a:spcPct val="115000"/>
              </a:lnSpc>
              <a:spcBef>
                <a:spcPts val="0"/>
              </a:spcBef>
              <a:spcAft>
                <a:spcPts val="0"/>
              </a:spcAft>
              <a:buClr>
                <a:schemeClr val="dk1"/>
              </a:buClr>
              <a:buSzPts val="1400"/>
              <a:buFont typeface="Libre Franklin"/>
              <a:buChar char="-"/>
            </a:pPr>
            <a:r>
              <a:rPr b="1" lang="en">
                <a:solidFill>
                  <a:schemeClr val="dk1"/>
                </a:solidFill>
                <a:latin typeface="Libre Franklin"/>
                <a:ea typeface="Libre Franklin"/>
                <a:cs typeface="Libre Franklin"/>
                <a:sym typeface="Libre Franklin"/>
              </a:rPr>
              <a:t>Venezuelans → </a:t>
            </a:r>
            <a:r>
              <a:rPr lang="en">
                <a:solidFill>
                  <a:schemeClr val="dk1"/>
                </a:solidFill>
                <a:latin typeface="Libre Franklin"/>
                <a:ea typeface="Libre Franklin"/>
                <a:cs typeface="Libre Franklin"/>
                <a:sym typeface="Libre Franklin"/>
              </a:rPr>
              <a:t>governance terms; administrative objects </a:t>
            </a:r>
            <a:endParaRPr>
              <a:solidFill>
                <a:schemeClr val="dk1"/>
              </a:solidFill>
              <a:latin typeface="Libre Franklin"/>
              <a:ea typeface="Libre Franklin"/>
              <a:cs typeface="Libre Franklin"/>
              <a:sym typeface="Libre Franklin"/>
            </a:endParaRPr>
          </a:p>
        </p:txBody>
      </p:sp>
      <p:pic>
        <p:nvPicPr>
          <p:cNvPr id="354" name="Google Shape;354;p33" title="Screenshot 2025-09-07 at 8.02.02 PM.png"/>
          <p:cNvPicPr preferRelativeResize="0"/>
          <p:nvPr/>
        </p:nvPicPr>
        <p:blipFill>
          <a:blip r:embed="rId3">
            <a:alphaModFix/>
          </a:blip>
          <a:stretch>
            <a:fillRect/>
          </a:stretch>
        </p:blipFill>
        <p:spPr>
          <a:xfrm>
            <a:off x="763338" y="2660100"/>
            <a:ext cx="7617324" cy="209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Findings: Transitivity &amp; Grammatical Agency </a:t>
            </a:r>
            <a:endParaRPr sz="2700"/>
          </a:p>
        </p:txBody>
      </p:sp>
      <p:pic>
        <p:nvPicPr>
          <p:cNvPr id="360" name="Google Shape;360;p34" title="Screenshot 2025-09-07 at 8.08.05 PM.png"/>
          <p:cNvPicPr preferRelativeResize="0"/>
          <p:nvPr/>
        </p:nvPicPr>
        <p:blipFill>
          <a:blip r:embed="rId3">
            <a:alphaModFix/>
          </a:blip>
          <a:stretch>
            <a:fillRect/>
          </a:stretch>
        </p:blipFill>
        <p:spPr>
          <a:xfrm>
            <a:off x="5120275" y="1087075"/>
            <a:ext cx="3303725" cy="2681575"/>
          </a:xfrm>
          <a:prstGeom prst="rect">
            <a:avLst/>
          </a:prstGeom>
          <a:noFill/>
          <a:ln>
            <a:noFill/>
          </a:ln>
        </p:spPr>
      </p:pic>
      <p:pic>
        <p:nvPicPr>
          <p:cNvPr id="361" name="Google Shape;361;p34" title="Screenshot 2025-09-07 at 8.08.51 PM.png"/>
          <p:cNvPicPr preferRelativeResize="0"/>
          <p:nvPr/>
        </p:nvPicPr>
        <p:blipFill>
          <a:blip r:embed="rId4">
            <a:alphaModFix/>
          </a:blip>
          <a:stretch>
            <a:fillRect/>
          </a:stretch>
        </p:blipFill>
        <p:spPr>
          <a:xfrm>
            <a:off x="903525" y="1097175"/>
            <a:ext cx="3916425" cy="1694900"/>
          </a:xfrm>
          <a:prstGeom prst="rect">
            <a:avLst/>
          </a:prstGeom>
          <a:noFill/>
          <a:ln>
            <a:noFill/>
          </a:ln>
        </p:spPr>
      </p:pic>
      <p:sp>
        <p:nvSpPr>
          <p:cNvPr id="362" name="Google Shape;362;p34"/>
          <p:cNvSpPr txBox="1"/>
          <p:nvPr/>
        </p:nvSpPr>
        <p:spPr>
          <a:xfrm>
            <a:off x="5120275" y="3838000"/>
            <a:ext cx="1686900" cy="11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u="sng">
                <a:solidFill>
                  <a:schemeClr val="dk1"/>
                </a:solidFill>
                <a:latin typeface="Libre Franklin"/>
                <a:ea typeface="Libre Franklin"/>
                <a:cs typeface="Libre Franklin"/>
                <a:sym typeface="Libre Franklin"/>
              </a:rPr>
              <a:t>Net Agency Scores: </a:t>
            </a:r>
            <a:endParaRPr b="1" sz="1100" u="sng">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t/>
            </a:r>
            <a:endParaRPr b="1" sz="300" u="sng">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100">
                <a:solidFill>
                  <a:schemeClr val="dk1"/>
                </a:solidFill>
                <a:latin typeface="Libre Franklin"/>
                <a:ea typeface="Libre Franklin"/>
                <a:cs typeface="Libre Franklin"/>
                <a:sym typeface="Libre Franklin"/>
              </a:rPr>
              <a:t>Palestinians: </a:t>
            </a:r>
            <a:r>
              <a:rPr lang="en" sz="1100">
                <a:solidFill>
                  <a:schemeClr val="dk1"/>
                </a:solidFill>
                <a:latin typeface="Libre Franklin"/>
                <a:ea typeface="Libre Franklin"/>
                <a:cs typeface="Libre Franklin"/>
                <a:sym typeface="Libre Franklin"/>
              </a:rPr>
              <a:t>-92</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100">
                <a:solidFill>
                  <a:schemeClr val="dk1"/>
                </a:solidFill>
                <a:latin typeface="Libre Franklin"/>
                <a:ea typeface="Libre Franklin"/>
                <a:cs typeface="Libre Franklin"/>
                <a:sym typeface="Libre Franklin"/>
              </a:rPr>
              <a:t>Ukrainians: </a:t>
            </a:r>
            <a:r>
              <a:rPr lang="en" sz="1100">
                <a:solidFill>
                  <a:schemeClr val="dk1"/>
                </a:solidFill>
                <a:latin typeface="Libre Franklin"/>
                <a:ea typeface="Libre Franklin"/>
                <a:cs typeface="Libre Franklin"/>
                <a:sym typeface="Libre Franklin"/>
              </a:rPr>
              <a:t>-77 </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100">
                <a:solidFill>
                  <a:schemeClr val="dk1"/>
                </a:solidFill>
                <a:latin typeface="Libre Franklin"/>
                <a:ea typeface="Libre Franklin"/>
                <a:cs typeface="Libre Franklin"/>
                <a:sym typeface="Libre Franklin"/>
              </a:rPr>
              <a:t>Mexicans: </a:t>
            </a:r>
            <a:r>
              <a:rPr lang="en" sz="1100">
                <a:solidFill>
                  <a:schemeClr val="dk1"/>
                </a:solidFill>
                <a:latin typeface="Libre Franklin"/>
                <a:ea typeface="Libre Franklin"/>
                <a:cs typeface="Libre Franklin"/>
                <a:sym typeface="Libre Franklin"/>
              </a:rPr>
              <a:t>-83</a:t>
            </a:r>
            <a:endParaRPr sz="11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100">
                <a:solidFill>
                  <a:schemeClr val="dk1"/>
                </a:solidFill>
                <a:latin typeface="Libre Franklin"/>
                <a:ea typeface="Libre Franklin"/>
                <a:cs typeface="Libre Franklin"/>
                <a:sym typeface="Libre Franklin"/>
              </a:rPr>
              <a:t>Venezuelans: </a:t>
            </a:r>
            <a:r>
              <a:rPr lang="en" sz="1100">
                <a:solidFill>
                  <a:schemeClr val="dk1"/>
                </a:solidFill>
                <a:latin typeface="Libre Franklin"/>
                <a:ea typeface="Libre Franklin"/>
                <a:cs typeface="Libre Franklin"/>
                <a:sym typeface="Libre Franklin"/>
              </a:rPr>
              <a:t>-59</a:t>
            </a:r>
            <a:endParaRPr sz="1100">
              <a:solidFill>
                <a:schemeClr val="dk1"/>
              </a:solidFill>
              <a:latin typeface="Libre Franklin"/>
              <a:ea typeface="Libre Franklin"/>
              <a:cs typeface="Libre Franklin"/>
              <a:sym typeface="Libre Franklin"/>
            </a:endParaRPr>
          </a:p>
        </p:txBody>
      </p:sp>
      <p:sp>
        <p:nvSpPr>
          <p:cNvPr id="363" name="Google Shape;363;p34"/>
          <p:cNvSpPr txBox="1"/>
          <p:nvPr/>
        </p:nvSpPr>
        <p:spPr>
          <a:xfrm>
            <a:off x="903525" y="2874175"/>
            <a:ext cx="3865200" cy="81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Libre Franklin"/>
                <a:ea typeface="Libre Franklin"/>
                <a:cs typeface="Libre Franklin"/>
                <a:sym typeface="Libre Franklin"/>
              </a:rPr>
              <a:t>Palestinians → </a:t>
            </a:r>
            <a:r>
              <a:rPr lang="en" sz="1000">
                <a:solidFill>
                  <a:schemeClr val="dk1"/>
                </a:solidFill>
                <a:latin typeface="Libre Franklin"/>
                <a:ea typeface="Libre Franklin"/>
                <a:cs typeface="Libre Franklin"/>
                <a:sym typeface="Libre Franklin"/>
              </a:rPr>
              <a:t>violence &amp; destruction (passive victims) </a:t>
            </a:r>
            <a:endParaRPr sz="10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000">
                <a:solidFill>
                  <a:schemeClr val="dk1"/>
                </a:solidFill>
                <a:latin typeface="Libre Franklin"/>
                <a:ea typeface="Libre Franklin"/>
                <a:cs typeface="Libre Franklin"/>
                <a:sym typeface="Libre Franklin"/>
              </a:rPr>
              <a:t>Ukrainians → </a:t>
            </a:r>
            <a:r>
              <a:rPr lang="en" sz="1000">
                <a:solidFill>
                  <a:schemeClr val="dk1"/>
                </a:solidFill>
                <a:latin typeface="Libre Franklin"/>
                <a:ea typeface="Libre Franklin"/>
                <a:cs typeface="Libre Franklin"/>
                <a:sym typeface="Libre Franklin"/>
              </a:rPr>
              <a:t>active escape &amp; defense (rational actors) </a:t>
            </a:r>
            <a:endParaRPr sz="10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000">
                <a:solidFill>
                  <a:schemeClr val="dk1"/>
                </a:solidFill>
                <a:latin typeface="Libre Franklin"/>
                <a:ea typeface="Libre Franklin"/>
                <a:cs typeface="Libre Franklin"/>
                <a:sym typeface="Libre Franklin"/>
              </a:rPr>
              <a:t>Mexicans → </a:t>
            </a:r>
            <a:r>
              <a:rPr lang="en" sz="1000">
                <a:solidFill>
                  <a:schemeClr val="dk1"/>
                </a:solidFill>
                <a:latin typeface="Libre Franklin"/>
                <a:ea typeface="Libre Franklin"/>
                <a:cs typeface="Libre Franklin"/>
                <a:sym typeface="Libre Franklin"/>
              </a:rPr>
              <a:t>movement &amp; transgression (criminal trespassers) </a:t>
            </a:r>
            <a:endParaRPr sz="1000">
              <a:solidFill>
                <a:schemeClr val="dk1"/>
              </a:solidFill>
              <a:latin typeface="Libre Franklin"/>
              <a:ea typeface="Libre Franklin"/>
              <a:cs typeface="Libre Franklin"/>
              <a:sym typeface="Libre Franklin"/>
            </a:endParaRPr>
          </a:p>
          <a:p>
            <a:pPr indent="0" lvl="0" marL="0" rtl="0" algn="l">
              <a:spcBef>
                <a:spcPts val="0"/>
              </a:spcBef>
              <a:spcAft>
                <a:spcPts val="0"/>
              </a:spcAft>
              <a:buNone/>
            </a:pPr>
            <a:r>
              <a:rPr b="1" lang="en" sz="1000">
                <a:solidFill>
                  <a:schemeClr val="dk1"/>
                </a:solidFill>
                <a:latin typeface="Libre Franklin"/>
                <a:ea typeface="Libre Franklin"/>
                <a:cs typeface="Libre Franklin"/>
                <a:sym typeface="Libre Franklin"/>
              </a:rPr>
              <a:t>Venezuelans → </a:t>
            </a:r>
            <a:r>
              <a:rPr lang="en" sz="1000">
                <a:solidFill>
                  <a:schemeClr val="dk1"/>
                </a:solidFill>
                <a:latin typeface="Libre Franklin"/>
                <a:ea typeface="Libre Franklin"/>
                <a:cs typeface="Libre Franklin"/>
                <a:sym typeface="Libre Franklin"/>
              </a:rPr>
              <a:t>administrative verbs  (processed by the state) </a:t>
            </a:r>
            <a:endParaRPr sz="1000">
              <a:solidFill>
                <a:schemeClr val="dk1"/>
              </a:solidFill>
              <a:latin typeface="Libre Franklin"/>
              <a:ea typeface="Libre Franklin"/>
              <a:cs typeface="Libre Franklin"/>
              <a:sym typeface="Libre Franklin"/>
            </a:endParaRPr>
          </a:p>
        </p:txBody>
      </p:sp>
      <p:sp>
        <p:nvSpPr>
          <p:cNvPr id="364" name="Google Shape;364;p34"/>
          <p:cNvSpPr txBox="1"/>
          <p:nvPr/>
        </p:nvSpPr>
        <p:spPr>
          <a:xfrm>
            <a:off x="903525" y="3768675"/>
            <a:ext cx="3865200" cy="10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1"/>
                </a:solidFill>
                <a:latin typeface="Libre Franklin"/>
                <a:ea typeface="Libre Franklin"/>
                <a:cs typeface="Libre Franklin"/>
                <a:sym typeface="Libre Franklin"/>
              </a:rPr>
              <a:t>Evaluative Hierarchy </a:t>
            </a:r>
            <a:endParaRPr b="1" sz="1000">
              <a:solidFill>
                <a:schemeClr val="dk1"/>
              </a:solidFill>
              <a:latin typeface="Libre Franklin"/>
              <a:ea typeface="Libre Franklin"/>
              <a:cs typeface="Libre Franklin"/>
              <a:sym typeface="Libre Franklin"/>
            </a:endParaRPr>
          </a:p>
          <a:p>
            <a:pPr indent="-285750" lvl="0" marL="457200" rtl="0" algn="l">
              <a:spcBef>
                <a:spcPts val="0"/>
              </a:spcBef>
              <a:spcAft>
                <a:spcPts val="0"/>
              </a:spcAft>
              <a:buClr>
                <a:schemeClr val="dk1"/>
              </a:buClr>
              <a:buSzPts val="900"/>
              <a:buFont typeface="Libre Franklin"/>
              <a:buAutoNum type="arabicPeriod"/>
            </a:pPr>
            <a:r>
              <a:rPr b="1" lang="en" sz="900">
                <a:solidFill>
                  <a:schemeClr val="dk1"/>
                </a:solidFill>
                <a:latin typeface="Libre Franklin"/>
                <a:ea typeface="Libre Franklin"/>
                <a:cs typeface="Libre Franklin"/>
                <a:sym typeface="Libre Franklin"/>
              </a:rPr>
              <a:t>Palestinians → </a:t>
            </a:r>
            <a:r>
              <a:rPr lang="en" sz="900">
                <a:solidFill>
                  <a:schemeClr val="dk1"/>
                </a:solidFill>
                <a:latin typeface="Libre Franklin"/>
                <a:ea typeface="Libre Franklin"/>
                <a:cs typeface="Libre Franklin"/>
                <a:sym typeface="Libre Franklin"/>
              </a:rPr>
              <a:t>sympathetic victims without agency; pity without empowerment </a:t>
            </a:r>
            <a:endParaRPr sz="900">
              <a:solidFill>
                <a:schemeClr val="dk1"/>
              </a:solidFill>
              <a:latin typeface="Libre Franklin"/>
              <a:ea typeface="Libre Franklin"/>
              <a:cs typeface="Libre Franklin"/>
              <a:sym typeface="Libre Franklin"/>
            </a:endParaRPr>
          </a:p>
          <a:p>
            <a:pPr indent="-285750" lvl="0" marL="457200" rtl="0" algn="l">
              <a:spcBef>
                <a:spcPts val="0"/>
              </a:spcBef>
              <a:spcAft>
                <a:spcPts val="0"/>
              </a:spcAft>
              <a:buClr>
                <a:schemeClr val="dk1"/>
              </a:buClr>
              <a:buSzPts val="900"/>
              <a:buFont typeface="Libre Franklin"/>
              <a:buAutoNum type="arabicPeriod"/>
            </a:pPr>
            <a:r>
              <a:rPr b="1" lang="en" sz="900">
                <a:solidFill>
                  <a:schemeClr val="dk1"/>
                </a:solidFill>
                <a:latin typeface="Libre Franklin"/>
                <a:ea typeface="Libre Franklin"/>
                <a:cs typeface="Libre Franklin"/>
                <a:sym typeface="Libre Franklin"/>
              </a:rPr>
              <a:t>Ukrainians → </a:t>
            </a:r>
            <a:r>
              <a:rPr lang="en" sz="900">
                <a:solidFill>
                  <a:schemeClr val="dk1"/>
                </a:solidFill>
                <a:latin typeface="Libre Franklin"/>
                <a:ea typeface="Libre Franklin"/>
                <a:cs typeface="Libre Franklin"/>
                <a:sym typeface="Libre Franklin"/>
              </a:rPr>
              <a:t>Complex humans, vulnerable and rational</a:t>
            </a:r>
            <a:endParaRPr sz="900">
              <a:solidFill>
                <a:schemeClr val="dk1"/>
              </a:solidFill>
              <a:latin typeface="Libre Franklin"/>
              <a:ea typeface="Libre Franklin"/>
              <a:cs typeface="Libre Franklin"/>
              <a:sym typeface="Libre Franklin"/>
            </a:endParaRPr>
          </a:p>
          <a:p>
            <a:pPr indent="-285750" lvl="0" marL="457200" rtl="0" algn="l">
              <a:spcBef>
                <a:spcPts val="0"/>
              </a:spcBef>
              <a:spcAft>
                <a:spcPts val="0"/>
              </a:spcAft>
              <a:buClr>
                <a:schemeClr val="dk1"/>
              </a:buClr>
              <a:buSzPts val="900"/>
              <a:buFont typeface="Libre Franklin"/>
              <a:buAutoNum type="arabicPeriod"/>
            </a:pPr>
            <a:r>
              <a:rPr b="1" lang="en" sz="900">
                <a:solidFill>
                  <a:schemeClr val="dk1"/>
                </a:solidFill>
                <a:latin typeface="Libre Franklin"/>
                <a:ea typeface="Libre Franklin"/>
                <a:cs typeface="Libre Franklin"/>
                <a:sym typeface="Libre Franklin"/>
              </a:rPr>
              <a:t>Latin Americans → </a:t>
            </a:r>
            <a:r>
              <a:rPr lang="en" sz="900">
                <a:solidFill>
                  <a:schemeClr val="dk1"/>
                </a:solidFill>
                <a:latin typeface="Libre Franklin"/>
                <a:ea typeface="Libre Franklin"/>
                <a:cs typeface="Libre Franklin"/>
                <a:sym typeface="Libre Franklin"/>
              </a:rPr>
              <a:t>Administrative problems, emigration is a logistical problem rather than a humanitarian crisis</a:t>
            </a:r>
            <a:endParaRPr sz="9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Criticism of Religion Thesis Defense by Slidesgo">
  <a:themeElements>
    <a:clrScheme name="Simple Light">
      <a:dk1>
        <a:srgbClr val="262722"/>
      </a:dk1>
      <a:lt1>
        <a:srgbClr val="FFFCF3"/>
      </a:lt1>
      <a:dk2>
        <a:srgbClr val="AE483E"/>
      </a:dk2>
      <a:lt2>
        <a:srgbClr val="BB6A3C"/>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