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7" r:id="rId3"/>
    <p:sldId id="258"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Malory Blake" initials="OMB" lastIdx="1" clrIdx="0">
    <p:extLst>
      <p:ext uri="{19B8F6BF-5375-455C-9EA6-DF929625EA0E}">
        <p15:presenceInfo xmlns:p15="http://schemas.microsoft.com/office/powerpoint/2012/main" userId="Owen, Malory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21" autoAdjust="0"/>
  </p:normalViewPr>
  <p:slideViewPr>
    <p:cSldViewPr snapToGrid="0">
      <p:cViewPr>
        <p:scale>
          <a:sx n="33" d="100"/>
          <a:sy n="33" d="100"/>
        </p:scale>
        <p:origin x="-2184" y="-7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E42E7AA-587A-439E-9913-EA6A9C6E6913}"/>
              </a:ext>
            </a:extLst>
          </p:cNvPr>
          <p:cNvGrpSpPr/>
          <p:nvPr/>
        </p:nvGrpSpPr>
        <p:grpSpPr>
          <a:xfrm>
            <a:off x="1204381" y="21347676"/>
            <a:ext cx="12157254" cy="4871718"/>
            <a:chOff x="5821394" y="8994270"/>
            <a:chExt cx="36344149" cy="16639759"/>
          </a:xfrm>
        </p:grpSpPr>
        <p:pic>
          <p:nvPicPr>
            <p:cNvPr id="59" name="Picture 4" descr="Image result for cactus silhouette">
              <a:extLst>
                <a:ext uri="{FF2B5EF4-FFF2-40B4-BE49-F238E27FC236}">
                  <a16:creationId xmlns:a16="http://schemas.microsoft.com/office/drawing/2014/main" id="{75A655A4-4F99-4118-AC24-06751CDF9E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Image result for cactus silhouette">
              <a:extLst>
                <a:ext uri="{FF2B5EF4-FFF2-40B4-BE49-F238E27FC236}">
                  <a16:creationId xmlns:a16="http://schemas.microsoft.com/office/drawing/2014/main" id="{CAD5A05A-E345-4A98-9BAA-E7C89F481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Image result for cactus silhouette">
              <a:extLst>
                <a:ext uri="{FF2B5EF4-FFF2-40B4-BE49-F238E27FC236}">
                  <a16:creationId xmlns:a16="http://schemas.microsoft.com/office/drawing/2014/main" id="{BE6CCFB9-BF1D-4CA5-9364-D5C91DCB39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Image result for flower clipart">
              <a:extLst>
                <a:ext uri="{FF2B5EF4-FFF2-40B4-BE49-F238E27FC236}">
                  <a16:creationId xmlns:a16="http://schemas.microsoft.com/office/drawing/2014/main" id="{6CD2D87F-C90B-42D2-B5D6-21EF7CE420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2" descr="Image result for flower clipart">
              <a:extLst>
                <a:ext uri="{FF2B5EF4-FFF2-40B4-BE49-F238E27FC236}">
                  <a16:creationId xmlns:a16="http://schemas.microsoft.com/office/drawing/2014/main" id="{D59B8A41-4E02-46B9-8997-4B197DBEC0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2" descr="Image result for flower clipart">
              <a:extLst>
                <a:ext uri="{FF2B5EF4-FFF2-40B4-BE49-F238E27FC236}">
                  <a16:creationId xmlns:a16="http://schemas.microsoft.com/office/drawing/2014/main" id="{F8C8F102-BFC9-4284-8D86-A5832EC4D7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Image result for flower clipart">
              <a:extLst>
                <a:ext uri="{FF2B5EF4-FFF2-40B4-BE49-F238E27FC236}">
                  <a16:creationId xmlns:a16="http://schemas.microsoft.com/office/drawing/2014/main" id="{4F04AB48-2DBC-47E2-80CF-B04C53777B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Image result for flower clipart">
              <a:extLst>
                <a:ext uri="{FF2B5EF4-FFF2-40B4-BE49-F238E27FC236}">
                  <a16:creationId xmlns:a16="http://schemas.microsoft.com/office/drawing/2014/main" id="{B1BD477D-7142-4F5C-8FDD-96984877ED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Image result for flower clipart">
              <a:extLst>
                <a:ext uri="{FF2B5EF4-FFF2-40B4-BE49-F238E27FC236}">
                  <a16:creationId xmlns:a16="http://schemas.microsoft.com/office/drawing/2014/main" id="{9EA6C931-FA2A-4746-855E-9D594FA963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Image result for flower clipart">
              <a:extLst>
                <a:ext uri="{FF2B5EF4-FFF2-40B4-BE49-F238E27FC236}">
                  <a16:creationId xmlns:a16="http://schemas.microsoft.com/office/drawing/2014/main" id="{0BC266BE-964B-47E5-8314-3865E988D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2" descr="Image result for flower clipart">
              <a:extLst>
                <a:ext uri="{FF2B5EF4-FFF2-40B4-BE49-F238E27FC236}">
                  <a16:creationId xmlns:a16="http://schemas.microsoft.com/office/drawing/2014/main" id="{BAD288EE-48CE-444E-9F8C-1EA7500843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hummingbird silhouette">
              <a:extLst>
                <a:ext uri="{FF2B5EF4-FFF2-40B4-BE49-F238E27FC236}">
                  <a16:creationId xmlns:a16="http://schemas.microsoft.com/office/drawing/2014/main" id="{5D59A5DF-FDDE-4A27-9EDB-CB6E3011DF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hummingbird silhouette">
              <a:extLst>
                <a:ext uri="{FF2B5EF4-FFF2-40B4-BE49-F238E27FC236}">
                  <a16:creationId xmlns:a16="http://schemas.microsoft.com/office/drawing/2014/main" id="{FB0ADC6C-ED86-4344-A35D-0696CCBE6C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hummingbird silhouette">
              <a:extLst>
                <a:ext uri="{FF2B5EF4-FFF2-40B4-BE49-F238E27FC236}">
                  <a16:creationId xmlns:a16="http://schemas.microsoft.com/office/drawing/2014/main" id="{511F6452-572A-4300-A941-EE20ABCF10B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Image result for hummingbird silhouette">
              <a:extLst>
                <a:ext uri="{FF2B5EF4-FFF2-40B4-BE49-F238E27FC236}">
                  <a16:creationId xmlns:a16="http://schemas.microsoft.com/office/drawing/2014/main" id="{F95424EE-BF9A-47B0-A8B3-9BA376D4A9B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Image result for hummingbird silhouette">
              <a:extLst>
                <a:ext uri="{FF2B5EF4-FFF2-40B4-BE49-F238E27FC236}">
                  <a16:creationId xmlns:a16="http://schemas.microsoft.com/office/drawing/2014/main" id="{6B898C74-7611-4224-8CA4-08FFAE0863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hummingbird silhouette">
              <a:extLst>
                <a:ext uri="{FF2B5EF4-FFF2-40B4-BE49-F238E27FC236}">
                  <a16:creationId xmlns:a16="http://schemas.microsoft.com/office/drawing/2014/main" id="{FF7CA620-5249-4576-9E6C-C5886309B5C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Image result for hummingbird silhouette">
              <a:extLst>
                <a:ext uri="{FF2B5EF4-FFF2-40B4-BE49-F238E27FC236}">
                  <a16:creationId xmlns:a16="http://schemas.microsoft.com/office/drawing/2014/main" id="{EA7BA93A-BF87-403A-8319-6021BD41FA9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1158240" y="76260"/>
            <a:ext cx="31653360" cy="2971740"/>
          </a:xfrm>
        </p:spPr>
        <p:txBody>
          <a:bodyPr>
            <a:noAutofit/>
          </a:bodyPr>
          <a:lstStyle/>
          <a:p>
            <a:r>
              <a:rPr lang="en-US" sz="8500" dirty="0"/>
              <a:t>Metrics for Avian Double Mutualistic Interactions with </a:t>
            </a:r>
            <a:r>
              <a:rPr lang="en-US" sz="8500" i="1" dirty="0" err="1"/>
              <a:t>Cactaceae</a:t>
            </a:r>
            <a:br>
              <a:rPr lang="en-US" sz="8500" i="1" dirty="0"/>
            </a:br>
            <a:r>
              <a:rPr lang="en-US" sz="6000" dirty="0"/>
              <a:t>A Preliminary Analysis towards Network Interactions in a Desert Ecosystem</a:t>
            </a:r>
          </a:p>
        </p:txBody>
      </p:sp>
      <p:sp>
        <p:nvSpPr>
          <p:cNvPr id="23" name="Text Placeholder 22"/>
          <p:cNvSpPr>
            <a:spLocks noGrp="1"/>
          </p:cNvSpPr>
          <p:nvPr>
            <p:ph type="body" sz="quarter" idx="36"/>
          </p:nvPr>
        </p:nvSpPr>
        <p:spPr/>
        <p:txBody>
          <a:bodyPr/>
          <a:lstStyle/>
          <a:p>
            <a:r>
              <a:rPr lang="en-US" dirty="0"/>
              <a:t>Malory Owen</a:t>
            </a:r>
            <a:r>
              <a:rPr lang="en-US" baseline="30000" dirty="0"/>
              <a:t>1</a:t>
            </a:r>
            <a:r>
              <a:rPr lang="en-US" dirty="0"/>
              <a:t> | Dr. Chris Lortie</a:t>
            </a:r>
            <a:r>
              <a:rPr lang="en-US" baseline="30000" dirty="0"/>
              <a:t>1</a:t>
            </a:r>
            <a:r>
              <a:rPr lang="en-US" dirty="0"/>
              <a:t> | York University</a:t>
            </a:r>
            <a:r>
              <a:rPr lang="en-US" baseline="30000" dirty="0"/>
              <a:t>1 </a:t>
            </a:r>
            <a:endParaRPr lang="en-US" dirty="0"/>
          </a:p>
        </p:txBody>
      </p:sp>
      <p:sp>
        <p:nvSpPr>
          <p:cNvPr id="67" name="Text Placeholder 66"/>
          <p:cNvSpPr>
            <a:spLocks noGrp="1"/>
          </p:cNvSpPr>
          <p:nvPr>
            <p:ph type="body" sz="quarter" idx="13"/>
          </p:nvPr>
        </p:nvSpPr>
        <p:spPr/>
        <p:txBody>
          <a:bodyPr/>
          <a:lstStyle/>
          <a:p>
            <a:r>
              <a:rPr lang="en-US" dirty="0"/>
              <a:t>Question</a:t>
            </a:r>
          </a:p>
        </p:txBody>
      </p:sp>
      <p:sp>
        <p:nvSpPr>
          <p:cNvPr id="69" name="Text Placeholder 68"/>
          <p:cNvSpPr>
            <a:spLocks noGrp="1"/>
          </p:cNvSpPr>
          <p:nvPr>
            <p:ph type="body" sz="quarter" idx="39"/>
          </p:nvPr>
        </p:nvSpPr>
        <p:spPr>
          <a:solidFill>
            <a:schemeClr val="accent4">
              <a:lumMod val="20000"/>
              <a:lumOff val="80000"/>
            </a:schemeClr>
          </a:solidFill>
        </p:spPr>
        <p:txBody>
          <a:bodyPr/>
          <a:lstStyle/>
          <a:p>
            <a:r>
              <a:rPr lang="en-US" b="1" dirty="0"/>
              <a:t>What species of cacti are most likely to facilitate double mutualistic interactions with birds? </a:t>
            </a:r>
          </a:p>
        </p:txBody>
      </p:sp>
      <p:sp>
        <p:nvSpPr>
          <p:cNvPr id="68" name="Text Placeholder 67"/>
          <p:cNvSpPr>
            <a:spLocks noGrp="1"/>
          </p:cNvSpPr>
          <p:nvPr>
            <p:ph type="body" sz="quarter" idx="37"/>
          </p:nvPr>
        </p:nvSpPr>
        <p:spPr>
          <a:xfrm>
            <a:off x="1143000" y="10090912"/>
            <a:ext cx="12801600" cy="1280160"/>
          </a:xfrm>
        </p:spPr>
        <p:txBody>
          <a:bodyPr/>
          <a:lstStyle/>
          <a:p>
            <a:r>
              <a:rPr lang="en-US" dirty="0"/>
              <a:t>Double Mutualism &amp; Facilitation</a:t>
            </a:r>
          </a:p>
        </p:txBody>
      </p:sp>
      <p:sp>
        <p:nvSpPr>
          <p:cNvPr id="11" name="Content Placeholder 10"/>
          <p:cNvSpPr>
            <a:spLocks noGrp="1"/>
          </p:cNvSpPr>
          <p:nvPr>
            <p:ph sz="quarter" idx="38"/>
          </p:nvPr>
        </p:nvSpPr>
        <p:spPr>
          <a:xfrm>
            <a:off x="1143000" y="11564112"/>
            <a:ext cx="12801600" cy="3875922"/>
          </a:xfrm>
          <a:solidFill>
            <a:schemeClr val="accent1">
              <a:lumMod val="20000"/>
              <a:lumOff val="80000"/>
            </a:schemeClr>
          </a:solidFill>
          <a:ln>
            <a:noFill/>
          </a:ln>
        </p:spPr>
        <p:txBody>
          <a:bodyPr>
            <a:normAutofit fontScale="77500" lnSpcReduction="20000"/>
          </a:bodyPr>
          <a:lstStyle/>
          <a:p>
            <a:r>
              <a:rPr lang="en-US" sz="5400" dirty="0"/>
              <a:t>Positive interactions drive ecosystem infrastructure </a:t>
            </a:r>
          </a:p>
          <a:p>
            <a:r>
              <a:rPr lang="en-US" sz="5400" dirty="0"/>
              <a:t>Birds are nectarivores and frugivores of cacti</a:t>
            </a:r>
            <a:r>
              <a:rPr lang="en-US" sz="5400" baseline="30000" dirty="0"/>
              <a:t>1</a:t>
            </a:r>
          </a:p>
          <a:p>
            <a:pPr lvl="1"/>
            <a:r>
              <a:rPr lang="en-US" sz="5000" dirty="0"/>
              <a:t>Double mutualism: two positive interactions between interspecifics</a:t>
            </a:r>
            <a:r>
              <a:rPr lang="en-US" sz="5000" baseline="30000" dirty="0"/>
              <a:t>2</a:t>
            </a:r>
          </a:p>
          <a:p>
            <a:pPr lvl="1"/>
            <a:r>
              <a:rPr lang="en-US" sz="5000" dirty="0"/>
              <a:t>Harsh environments promote double mutualism</a:t>
            </a:r>
            <a:r>
              <a:rPr lang="en-US" sz="5000" baseline="30000" dirty="0"/>
              <a:t>3</a:t>
            </a:r>
          </a:p>
          <a:p>
            <a:r>
              <a:rPr lang="en-US" sz="5400" dirty="0"/>
              <a:t>Cacti are desert foundational species</a:t>
            </a:r>
            <a:r>
              <a:rPr lang="en-US" sz="5400" baseline="30000" dirty="0"/>
              <a:t>4</a:t>
            </a:r>
          </a:p>
          <a:p>
            <a:pPr marL="0" indent="0">
              <a:buNone/>
            </a:pPr>
            <a:endParaRPr lang="en-US" sz="4000" baseline="30000" dirty="0"/>
          </a:p>
        </p:txBody>
      </p:sp>
      <p:sp>
        <p:nvSpPr>
          <p:cNvPr id="12" name="Content Placeholder 11"/>
          <p:cNvSpPr>
            <a:spLocks noGrp="1"/>
          </p:cNvSpPr>
          <p:nvPr>
            <p:ph sz="quarter" idx="25"/>
          </p:nvPr>
        </p:nvSpPr>
        <p:spPr>
          <a:xfrm>
            <a:off x="1193470" y="29231234"/>
            <a:ext cx="12801600" cy="2497147"/>
          </a:xfrm>
          <a:solidFill>
            <a:schemeClr val="accent1">
              <a:lumMod val="20000"/>
              <a:lumOff val="80000"/>
            </a:schemeClr>
          </a:solidFill>
        </p:spPr>
        <p:txBody>
          <a:bodyPr>
            <a:noAutofit/>
          </a:bodyPr>
          <a:lstStyle/>
          <a:p>
            <a:r>
              <a:rPr lang="en-US" b="1" dirty="0"/>
              <a:t>Some cactus species are more attractive to pollinating and frugivorous birds than other</a:t>
            </a:r>
          </a:p>
          <a:p>
            <a:pPr lvl="1"/>
            <a:r>
              <a:rPr lang="en-US" i="1" dirty="0"/>
              <a:t>Different cactuses will have different sizes and health which may impact bird visitation</a:t>
            </a:r>
          </a:p>
        </p:txBody>
      </p:sp>
      <p:sp>
        <p:nvSpPr>
          <p:cNvPr id="8" name="Text Placeholder 7"/>
          <p:cNvSpPr>
            <a:spLocks noGrp="1"/>
          </p:cNvSpPr>
          <p:nvPr>
            <p:ph type="body" sz="quarter" idx="19"/>
          </p:nvPr>
        </p:nvSpPr>
        <p:spPr>
          <a:xfrm>
            <a:off x="1193470" y="27805462"/>
            <a:ext cx="12801600" cy="1219200"/>
          </a:xfrm>
        </p:spPr>
        <p:txBody>
          <a:bodyPr/>
          <a:lstStyle/>
          <a:p>
            <a:r>
              <a:rPr lang="en-US" dirty="0"/>
              <a:t>Hypotheses and Predictions</a:t>
            </a:r>
          </a:p>
        </p:txBody>
      </p:sp>
      <p:sp>
        <p:nvSpPr>
          <p:cNvPr id="70" name="Text Placeholder 69"/>
          <p:cNvSpPr>
            <a:spLocks noGrp="1"/>
          </p:cNvSpPr>
          <p:nvPr>
            <p:ph type="body" sz="quarter" idx="40"/>
          </p:nvPr>
        </p:nvSpPr>
        <p:spPr>
          <a:xfrm>
            <a:off x="15971520" y="5702608"/>
            <a:ext cx="12801600" cy="1219200"/>
          </a:xfrm>
        </p:spPr>
        <p:txBody>
          <a:bodyPr/>
          <a:lstStyle/>
          <a:p>
            <a:r>
              <a:rPr lang="en-US" dirty="0"/>
              <a:t>Methods</a:t>
            </a:r>
          </a:p>
        </p:txBody>
      </p:sp>
      <p:sp>
        <p:nvSpPr>
          <p:cNvPr id="18" name="Text Placeholder 17"/>
          <p:cNvSpPr>
            <a:spLocks noGrp="1"/>
          </p:cNvSpPr>
          <p:nvPr>
            <p:ph type="body" sz="quarter" idx="31"/>
          </p:nvPr>
        </p:nvSpPr>
        <p:spPr>
          <a:xfrm>
            <a:off x="15902941" y="11957547"/>
            <a:ext cx="12801600" cy="1219200"/>
          </a:xfrm>
        </p:spPr>
        <p:txBody>
          <a:bodyPr/>
          <a:lstStyle/>
          <a:p>
            <a:r>
              <a:rPr lang="en-US" dirty="0"/>
              <a:t>Results</a:t>
            </a:r>
          </a:p>
        </p:txBody>
      </p:sp>
      <p:sp>
        <p:nvSpPr>
          <p:cNvPr id="6" name="Content Placeholder 5"/>
          <p:cNvSpPr>
            <a:spLocks noGrp="1"/>
          </p:cNvSpPr>
          <p:nvPr>
            <p:ph sz="quarter" idx="33"/>
          </p:nvPr>
        </p:nvSpPr>
        <p:spPr>
          <a:xfrm>
            <a:off x="15953741" y="29624094"/>
            <a:ext cx="12801600" cy="1950966"/>
          </a:xfrm>
          <a:solidFill>
            <a:schemeClr val="accent1">
              <a:lumMod val="20000"/>
              <a:lumOff val="80000"/>
            </a:schemeClr>
          </a:solidFill>
        </p:spPr>
        <p:txBody>
          <a:bodyPr>
            <a:noAutofit/>
          </a:bodyPr>
          <a:lstStyle/>
          <a:p>
            <a:r>
              <a:rPr lang="en-US" sz="3600" dirty="0"/>
              <a:t>Fish recruitment was 40% lower in degraded soundscapes for all life stages (GLMM, P=0.002, P&lt;0.001), taxa, and trophic levels (LMM, P ≤ 0.001–0.035, P ≤ 0.001–0.029)</a:t>
            </a:r>
          </a:p>
        </p:txBody>
      </p:sp>
      <p:sp>
        <p:nvSpPr>
          <p:cNvPr id="71" name="Text Placeholder 70"/>
          <p:cNvSpPr>
            <a:spLocks noGrp="1"/>
          </p:cNvSpPr>
          <p:nvPr>
            <p:ph type="body" sz="quarter" idx="41"/>
          </p:nvPr>
        </p:nvSpPr>
        <p:spPr>
          <a:xfrm>
            <a:off x="29900880" y="12757196"/>
            <a:ext cx="12801600" cy="1219200"/>
          </a:xfrm>
        </p:spPr>
        <p:txBody>
          <a:bodyPr/>
          <a:lstStyle/>
          <a:p>
            <a:r>
              <a:rPr lang="en-US" dirty="0"/>
              <a:t>Conclusion</a:t>
            </a:r>
          </a:p>
        </p:txBody>
      </p:sp>
      <p:sp>
        <p:nvSpPr>
          <p:cNvPr id="21" name="Text Placeholder 20"/>
          <p:cNvSpPr>
            <a:spLocks noGrp="1"/>
          </p:cNvSpPr>
          <p:nvPr>
            <p:ph type="body" sz="quarter" idx="34"/>
          </p:nvPr>
        </p:nvSpPr>
        <p:spPr>
          <a:xfrm>
            <a:off x="29900880" y="26984816"/>
            <a:ext cx="12801600" cy="1219200"/>
          </a:xfrm>
        </p:spPr>
        <p:txBody>
          <a:bodyPr/>
          <a:lstStyle/>
          <a:p>
            <a:r>
              <a:rPr lang="en-US"/>
              <a:t>Works Cited</a:t>
            </a:r>
            <a:endParaRPr lang="en-US" dirty="0"/>
          </a:p>
        </p:txBody>
      </p:sp>
      <p:sp>
        <p:nvSpPr>
          <p:cNvPr id="22" name="Content Placeholder 21"/>
          <p:cNvSpPr>
            <a:spLocks noGrp="1"/>
          </p:cNvSpPr>
          <p:nvPr>
            <p:ph sz="quarter" idx="35"/>
          </p:nvPr>
        </p:nvSpPr>
        <p:spPr>
          <a:xfrm>
            <a:off x="29900880" y="28429568"/>
            <a:ext cx="12801600" cy="2218501"/>
          </a:xfrm>
          <a:solidFill>
            <a:schemeClr val="accent1">
              <a:lumMod val="20000"/>
              <a:lumOff val="80000"/>
            </a:schemeClr>
          </a:solidFill>
        </p:spPr>
        <p:txBody>
          <a:bodyPr>
            <a:normAutofit/>
          </a:bodyPr>
          <a:lstStyle/>
          <a:p>
            <a:pPr marL="514350" indent="-514350">
              <a:buAutoNum type="arabicPeriod"/>
            </a:pPr>
            <a:r>
              <a:rPr lang="en-US" sz="1800" dirty="0"/>
              <a:t>de Groot, R. </a:t>
            </a:r>
            <a:r>
              <a:rPr lang="en-US" sz="1800" i="1" dirty="0"/>
              <a:t>et al.</a:t>
            </a:r>
            <a:r>
              <a:rPr lang="en-US" sz="1800" dirty="0"/>
              <a:t> Global estimates of the value of ecosystems and their services in monetary units. </a:t>
            </a:r>
            <a:r>
              <a:rPr lang="en-US" sz="1800" i="1" dirty="0" err="1"/>
              <a:t>Ecosyst</a:t>
            </a:r>
            <a:r>
              <a:rPr lang="en-US" sz="1800" i="1" dirty="0"/>
              <a:t>. Serv.</a:t>
            </a:r>
            <a:r>
              <a:rPr lang="en-US" sz="1800" dirty="0"/>
              <a:t> </a:t>
            </a:r>
            <a:r>
              <a:rPr lang="en-US" sz="1800" b="1" dirty="0"/>
              <a:t>1,</a:t>
            </a:r>
            <a:r>
              <a:rPr lang="en-US" sz="1800" dirty="0"/>
              <a:t> 50–61 (2012)</a:t>
            </a:r>
          </a:p>
          <a:p>
            <a:pPr marL="514350" indent="-514350">
              <a:buAutoNum type="arabicPeriod"/>
            </a:pPr>
            <a:r>
              <a:rPr lang="en-US" sz="1800" dirty="0"/>
              <a:t>Baker, A. C., Glynn, P. W. &amp; </a:t>
            </a:r>
            <a:r>
              <a:rPr lang="en-US" sz="1800" dirty="0" err="1"/>
              <a:t>Riegl</a:t>
            </a:r>
            <a:r>
              <a:rPr lang="en-US" sz="1800" dirty="0"/>
              <a:t>, B. Climate change and coral reef bleaching: An ecological assessment of long-term impacts, recovery trends and future outlook. </a:t>
            </a:r>
            <a:r>
              <a:rPr lang="en-US" sz="1800" i="1" dirty="0" err="1"/>
              <a:t>Estuar</a:t>
            </a:r>
            <a:r>
              <a:rPr lang="en-US" sz="1800" i="1" dirty="0"/>
              <a:t>. Coast. Shelf Sci.</a:t>
            </a:r>
            <a:r>
              <a:rPr lang="en-US" sz="1800" dirty="0"/>
              <a:t> </a:t>
            </a:r>
            <a:r>
              <a:rPr lang="en-US" sz="1800" b="1" dirty="0"/>
              <a:t>80,</a:t>
            </a:r>
            <a:r>
              <a:rPr lang="en-US" sz="1800" dirty="0"/>
              <a:t> 435–471 (2008).</a:t>
            </a:r>
          </a:p>
          <a:p>
            <a:pPr marL="514350" indent="-514350">
              <a:buAutoNum type="arabicPeriod"/>
            </a:pPr>
            <a:r>
              <a:rPr lang="en-US" sz="1800" dirty="0"/>
              <a:t>Hughes, T. P. </a:t>
            </a:r>
            <a:r>
              <a:rPr lang="en-US" sz="1800" i="1" dirty="0"/>
              <a:t>et al.</a:t>
            </a:r>
            <a:r>
              <a:rPr lang="en-US" sz="1800" dirty="0"/>
              <a:t> Phase Shifts, Herbivory, and the Resilience of Coral Reefs to Climate Change. </a:t>
            </a:r>
            <a:r>
              <a:rPr lang="en-US" sz="1800" i="1" dirty="0" err="1"/>
              <a:t>Curr</a:t>
            </a:r>
            <a:r>
              <a:rPr lang="en-US" sz="1800" i="1" dirty="0"/>
              <a:t>. Biol.</a:t>
            </a:r>
            <a:r>
              <a:rPr lang="en-US" sz="1800" dirty="0"/>
              <a:t> </a:t>
            </a:r>
            <a:r>
              <a:rPr lang="en-US" sz="1800" b="1" dirty="0"/>
              <a:t>17,</a:t>
            </a:r>
            <a:r>
              <a:rPr lang="en-US" sz="1800" dirty="0"/>
              <a:t> 360–365 (2007).</a:t>
            </a:r>
          </a:p>
          <a:p>
            <a:pPr marL="0" indent="0">
              <a:buNone/>
            </a:pPr>
            <a:endParaRPr lang="en-US" dirty="0"/>
          </a:p>
        </p:txBody>
      </p:sp>
      <p:pic>
        <p:nvPicPr>
          <p:cNvPr id="1028" name="Picture 4" descr="Image result for york university logo">
            <a:extLst>
              <a:ext uri="{FF2B5EF4-FFF2-40B4-BE49-F238E27FC236}">
                <a16:creationId xmlns:a16="http://schemas.microsoft.com/office/drawing/2014/main" id="{DA631DB6-4D6C-4171-A584-9340443F36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30670" y="30930827"/>
            <a:ext cx="1381215" cy="13812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293D5E89-245C-4934-910D-544D9585D70B}"/>
              </a:ext>
            </a:extLst>
          </p:cNvPr>
          <p:cNvPicPr>
            <a:picLocks noChangeAspect="1"/>
          </p:cNvPicPr>
          <p:nvPr/>
        </p:nvPicPr>
        <p:blipFill>
          <a:blip r:embed="rId12"/>
          <a:stretch>
            <a:fillRect/>
          </a:stretch>
        </p:blipFill>
        <p:spPr>
          <a:xfrm>
            <a:off x="37709060" y="10107596"/>
            <a:ext cx="4476750" cy="542925"/>
          </a:xfrm>
          <a:prstGeom prst="rect">
            <a:avLst/>
          </a:prstGeom>
        </p:spPr>
      </p:pic>
      <p:pic>
        <p:nvPicPr>
          <p:cNvPr id="44" name="Picture 43">
            <a:extLst>
              <a:ext uri="{FF2B5EF4-FFF2-40B4-BE49-F238E27FC236}">
                <a16:creationId xmlns:a16="http://schemas.microsoft.com/office/drawing/2014/main" id="{A023E398-358E-47BC-8798-75817B5A1A2F}"/>
              </a:ext>
            </a:extLst>
          </p:cNvPr>
          <p:cNvPicPr>
            <a:picLocks noChangeAspect="1"/>
          </p:cNvPicPr>
          <p:nvPr/>
        </p:nvPicPr>
        <p:blipFill>
          <a:blip r:embed="rId12"/>
          <a:stretch>
            <a:fillRect/>
          </a:stretch>
        </p:blipFill>
        <p:spPr>
          <a:xfrm>
            <a:off x="32661351" y="7070401"/>
            <a:ext cx="1167765" cy="500418"/>
          </a:xfrm>
          <a:prstGeom prst="rect">
            <a:avLst/>
          </a:prstGeom>
        </p:spPr>
      </p:pic>
      <p:pic>
        <p:nvPicPr>
          <p:cNvPr id="45" name="Picture 44">
            <a:extLst>
              <a:ext uri="{FF2B5EF4-FFF2-40B4-BE49-F238E27FC236}">
                <a16:creationId xmlns:a16="http://schemas.microsoft.com/office/drawing/2014/main" id="{43574631-8CFD-41E5-9141-B4F0926BDB52}"/>
              </a:ext>
            </a:extLst>
          </p:cNvPr>
          <p:cNvPicPr>
            <a:picLocks noChangeAspect="1"/>
          </p:cNvPicPr>
          <p:nvPr/>
        </p:nvPicPr>
        <p:blipFill>
          <a:blip r:embed="rId12"/>
          <a:stretch>
            <a:fillRect/>
          </a:stretch>
        </p:blipFill>
        <p:spPr>
          <a:xfrm>
            <a:off x="33096202" y="9337313"/>
            <a:ext cx="237068" cy="500418"/>
          </a:xfrm>
          <a:prstGeom prst="rect">
            <a:avLst/>
          </a:prstGeom>
        </p:spPr>
      </p:pic>
      <p:pic>
        <p:nvPicPr>
          <p:cNvPr id="46" name="Picture 45">
            <a:extLst>
              <a:ext uri="{FF2B5EF4-FFF2-40B4-BE49-F238E27FC236}">
                <a16:creationId xmlns:a16="http://schemas.microsoft.com/office/drawing/2014/main" id="{E88E011B-7042-4DDB-AA47-F7F70031123F}"/>
              </a:ext>
            </a:extLst>
          </p:cNvPr>
          <p:cNvPicPr>
            <a:picLocks noChangeAspect="1"/>
          </p:cNvPicPr>
          <p:nvPr/>
        </p:nvPicPr>
        <p:blipFill>
          <a:blip r:embed="rId12"/>
          <a:stretch>
            <a:fillRect/>
          </a:stretch>
        </p:blipFill>
        <p:spPr>
          <a:xfrm>
            <a:off x="30211776" y="9384816"/>
            <a:ext cx="237068" cy="500418"/>
          </a:xfrm>
          <a:prstGeom prst="rect">
            <a:avLst/>
          </a:prstGeom>
        </p:spPr>
      </p:pic>
      <p:pic>
        <p:nvPicPr>
          <p:cNvPr id="47" name="Picture 46">
            <a:extLst>
              <a:ext uri="{FF2B5EF4-FFF2-40B4-BE49-F238E27FC236}">
                <a16:creationId xmlns:a16="http://schemas.microsoft.com/office/drawing/2014/main" id="{C4D6E689-681D-4A31-91F2-B4E3FBDD8665}"/>
              </a:ext>
            </a:extLst>
          </p:cNvPr>
          <p:cNvPicPr>
            <a:picLocks noChangeAspect="1"/>
          </p:cNvPicPr>
          <p:nvPr/>
        </p:nvPicPr>
        <p:blipFill>
          <a:blip r:embed="rId12"/>
          <a:stretch>
            <a:fillRect/>
          </a:stretch>
        </p:blipFill>
        <p:spPr>
          <a:xfrm>
            <a:off x="30147042" y="7122083"/>
            <a:ext cx="237068" cy="500418"/>
          </a:xfrm>
          <a:prstGeom prst="rect">
            <a:avLst/>
          </a:prstGeom>
        </p:spPr>
      </p:pic>
      <p:pic>
        <p:nvPicPr>
          <p:cNvPr id="52" name="Picture 51">
            <a:extLst>
              <a:ext uri="{FF2B5EF4-FFF2-40B4-BE49-F238E27FC236}">
                <a16:creationId xmlns:a16="http://schemas.microsoft.com/office/drawing/2014/main" id="{F3B2A4F4-FF7A-46F1-9505-F4932B02934E}"/>
              </a:ext>
            </a:extLst>
          </p:cNvPr>
          <p:cNvPicPr>
            <a:picLocks noChangeAspect="1"/>
          </p:cNvPicPr>
          <p:nvPr/>
        </p:nvPicPr>
        <p:blipFill>
          <a:blip r:embed="rId12"/>
          <a:stretch>
            <a:fillRect/>
          </a:stretch>
        </p:blipFill>
        <p:spPr>
          <a:xfrm flipH="1">
            <a:off x="37232538" y="10517543"/>
            <a:ext cx="376605" cy="500418"/>
          </a:xfrm>
          <a:prstGeom prst="rect">
            <a:avLst/>
          </a:prstGeom>
        </p:spPr>
      </p:pic>
      <p:pic>
        <p:nvPicPr>
          <p:cNvPr id="56" name="Picture 55">
            <a:extLst>
              <a:ext uri="{FF2B5EF4-FFF2-40B4-BE49-F238E27FC236}">
                <a16:creationId xmlns:a16="http://schemas.microsoft.com/office/drawing/2014/main" id="{18F1BF55-EDC2-4A45-8423-D5A76ED0B9D4}"/>
              </a:ext>
            </a:extLst>
          </p:cNvPr>
          <p:cNvPicPr>
            <a:picLocks noChangeAspect="1"/>
          </p:cNvPicPr>
          <p:nvPr/>
        </p:nvPicPr>
        <p:blipFill>
          <a:blip r:embed="rId12"/>
          <a:stretch>
            <a:fillRect/>
          </a:stretch>
        </p:blipFill>
        <p:spPr>
          <a:xfrm flipH="1">
            <a:off x="37629288" y="10581173"/>
            <a:ext cx="376605" cy="500418"/>
          </a:xfrm>
          <a:prstGeom prst="rect">
            <a:avLst/>
          </a:prstGeom>
        </p:spPr>
      </p:pic>
      <p:sp>
        <p:nvSpPr>
          <p:cNvPr id="15" name="Content Placeholder 14"/>
          <p:cNvSpPr>
            <a:spLocks noGrp="1"/>
          </p:cNvSpPr>
          <p:nvPr>
            <p:ph sz="quarter" idx="42"/>
          </p:nvPr>
        </p:nvSpPr>
        <p:spPr>
          <a:xfrm>
            <a:off x="29928259" y="14257450"/>
            <a:ext cx="12838826" cy="4748816"/>
          </a:xfrm>
          <a:solidFill>
            <a:schemeClr val="accent1">
              <a:lumMod val="20000"/>
              <a:lumOff val="80000"/>
            </a:schemeClr>
          </a:solidFill>
        </p:spPr>
        <p:txBody>
          <a:bodyPr>
            <a:noAutofit/>
          </a:bodyPr>
          <a:lstStyle/>
          <a:p>
            <a:r>
              <a:rPr lang="en-US" sz="3600" dirty="0"/>
              <a:t>Fish recruitment is influenced by degradation</a:t>
            </a:r>
          </a:p>
          <a:p>
            <a:r>
              <a:rPr lang="en-US" sz="3600" dirty="0"/>
              <a:t>The positive-feedback loop, triggered by disturbance events and perpetuated by habitat degradation, acoustic change, and reduced recruitment, presents challenge for reef recovery</a:t>
            </a:r>
          </a:p>
          <a:p>
            <a:r>
              <a:rPr lang="en-US" sz="3600" dirty="0"/>
              <a:t>But also a potential solution for restoration</a:t>
            </a:r>
          </a:p>
          <a:p>
            <a:pPr lvl="1"/>
            <a:r>
              <a:rPr lang="en-US" sz="3600" dirty="0"/>
              <a:t>Audio playbacks ethical for bringing fish back to reef?</a:t>
            </a:r>
          </a:p>
        </p:txBody>
      </p:sp>
      <p:sp>
        <p:nvSpPr>
          <p:cNvPr id="73" name="Content Placeholder 10">
            <a:extLst>
              <a:ext uri="{FF2B5EF4-FFF2-40B4-BE49-F238E27FC236}">
                <a16:creationId xmlns:a16="http://schemas.microsoft.com/office/drawing/2014/main" id="{61907000-927B-4AAC-8E42-0D7A42F781AF}"/>
              </a:ext>
            </a:extLst>
          </p:cNvPr>
          <p:cNvSpPr txBox="1">
            <a:spLocks/>
          </p:cNvSpPr>
          <p:nvPr/>
        </p:nvSpPr>
        <p:spPr>
          <a:xfrm>
            <a:off x="15949964" y="7146009"/>
            <a:ext cx="12801600" cy="3875921"/>
          </a:xfrm>
          <a:prstGeom prst="rect">
            <a:avLst/>
          </a:prstGeom>
          <a:solidFill>
            <a:schemeClr val="accent1">
              <a:lumMod val="20000"/>
              <a:lumOff val="80000"/>
            </a:schemeClr>
          </a:solidFill>
        </p:spPr>
        <p:txBody>
          <a:bodyPr vert="horz" lIns="91440" tIns="182880" rIns="91440" bIns="45720" rtlCol="0">
            <a:normAutofit fontScale="92500" lnSpcReduction="20000"/>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i="1" dirty="0" err="1"/>
              <a:t>Cylindropuntia</a:t>
            </a:r>
            <a:r>
              <a:rPr lang="en-US" sz="3600" i="1" dirty="0"/>
              <a:t> </a:t>
            </a:r>
            <a:r>
              <a:rPr lang="en-US" sz="3600" i="1" dirty="0" err="1"/>
              <a:t>acanthocarpa</a:t>
            </a:r>
            <a:r>
              <a:rPr lang="en-US" sz="3600" i="1" dirty="0"/>
              <a:t> </a:t>
            </a:r>
            <a:r>
              <a:rPr lang="en-US" sz="3600" dirty="0"/>
              <a:t>&amp; </a:t>
            </a:r>
            <a:r>
              <a:rPr lang="en-US" sz="3600" i="1" dirty="0" err="1"/>
              <a:t>Cylindropuntia</a:t>
            </a:r>
            <a:r>
              <a:rPr lang="en-US" sz="3600" i="1" dirty="0"/>
              <a:t> </a:t>
            </a:r>
            <a:r>
              <a:rPr lang="en-US" sz="3600" i="1" dirty="0" err="1"/>
              <a:t>enchinocarpa</a:t>
            </a:r>
            <a:r>
              <a:rPr lang="en-US" sz="3600" dirty="0"/>
              <a:t>: walk 6 and 9 transects, respectively</a:t>
            </a:r>
          </a:p>
          <a:p>
            <a:r>
              <a:rPr lang="en-US" sz="3600" i="1" dirty="0"/>
              <a:t>Opuntia </a:t>
            </a:r>
            <a:r>
              <a:rPr lang="en-US" sz="3600" i="1" dirty="0" err="1"/>
              <a:t>basilaris</a:t>
            </a:r>
            <a:r>
              <a:rPr lang="en-US" sz="3600" dirty="0"/>
              <a:t>: haphazard</a:t>
            </a:r>
          </a:p>
          <a:p>
            <a:r>
              <a:rPr lang="en-US" sz="3600" dirty="0"/>
              <a:t>Major axis, minor axis, vertical axis</a:t>
            </a:r>
          </a:p>
          <a:p>
            <a:r>
              <a:rPr lang="en-US" sz="3600" dirty="0"/>
              <a:t>Health index 1-5</a:t>
            </a:r>
          </a:p>
          <a:p>
            <a:pPr lvl="1"/>
            <a:r>
              <a:rPr lang="en-US" sz="3200" dirty="0"/>
              <a:t>Scarification, rot, branch death</a:t>
            </a:r>
          </a:p>
          <a:p>
            <a:r>
              <a:rPr lang="en-US" sz="3600" dirty="0"/>
              <a:t>Geotag</a:t>
            </a:r>
          </a:p>
          <a:p>
            <a:pPr lvl="1"/>
            <a:endParaRPr lang="en-US" dirty="0"/>
          </a:p>
          <a:p>
            <a:pPr lvl="1"/>
            <a:endParaRPr lang="en-US" dirty="0"/>
          </a:p>
          <a:p>
            <a:pPr lvl="1"/>
            <a:endParaRPr lang="en-US" dirty="0"/>
          </a:p>
          <a:p>
            <a:pPr lvl="1"/>
            <a:endParaRPr lang="en-US" dirty="0"/>
          </a:p>
          <a:p>
            <a:pPr lvl="1"/>
            <a:endParaRPr lang="en-US" dirty="0"/>
          </a:p>
          <a:p>
            <a:pPr marL="640080" lvl="1" indent="0">
              <a:buNone/>
            </a:pPr>
            <a:endParaRPr lang="en-US" dirty="0"/>
          </a:p>
        </p:txBody>
      </p:sp>
      <p:sp>
        <p:nvSpPr>
          <p:cNvPr id="76" name="Content Placeholder 10">
            <a:extLst>
              <a:ext uri="{FF2B5EF4-FFF2-40B4-BE49-F238E27FC236}">
                <a16:creationId xmlns:a16="http://schemas.microsoft.com/office/drawing/2014/main" id="{1BE0FD30-C937-4EB9-890D-69AA51B0E91B}"/>
              </a:ext>
            </a:extLst>
          </p:cNvPr>
          <p:cNvSpPr txBox="1">
            <a:spLocks/>
          </p:cNvSpPr>
          <p:nvPr/>
        </p:nvSpPr>
        <p:spPr>
          <a:xfrm>
            <a:off x="15382847" y="25047774"/>
            <a:ext cx="12801600" cy="4256353"/>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lvl="1"/>
            <a:endParaRPr lang="en-US" dirty="0"/>
          </a:p>
        </p:txBody>
      </p:sp>
      <p:sp>
        <p:nvSpPr>
          <p:cNvPr id="85" name="Content Placeholder 5">
            <a:extLst>
              <a:ext uri="{FF2B5EF4-FFF2-40B4-BE49-F238E27FC236}">
                <a16:creationId xmlns:a16="http://schemas.microsoft.com/office/drawing/2014/main" id="{0E8B75CE-47CE-4B67-86CB-FA3F43EE0396}"/>
              </a:ext>
            </a:extLst>
          </p:cNvPr>
          <p:cNvSpPr txBox="1">
            <a:spLocks/>
          </p:cNvSpPr>
          <p:nvPr/>
        </p:nvSpPr>
        <p:spPr>
          <a:xfrm>
            <a:off x="15953742" y="18331509"/>
            <a:ext cx="12801599" cy="1978334"/>
          </a:xfrm>
          <a:prstGeom prst="rect">
            <a:avLst/>
          </a:prstGeom>
          <a:solidFill>
            <a:schemeClr val="accent1">
              <a:lumMod val="20000"/>
              <a:lumOff val="80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dirty="0"/>
              <a:t>Significantly quieter soundscape for all indices (Wilcoxon Signed-Rank, ACI, AC, SR, SPL, P=0.010, 0.002, 0.010, 0.002, PERMANOVA, P=0.005)</a:t>
            </a:r>
          </a:p>
        </p:txBody>
      </p:sp>
      <p:sp>
        <p:nvSpPr>
          <p:cNvPr id="91" name="Rectangle 90">
            <a:extLst>
              <a:ext uri="{FF2B5EF4-FFF2-40B4-BE49-F238E27FC236}">
                <a16:creationId xmlns:a16="http://schemas.microsoft.com/office/drawing/2014/main" id="{6012776E-E3FE-414C-A17A-20846402E537}"/>
              </a:ext>
            </a:extLst>
          </p:cNvPr>
          <p:cNvSpPr/>
          <p:nvPr/>
        </p:nvSpPr>
        <p:spPr>
          <a:xfrm>
            <a:off x="36692899" y="26119683"/>
            <a:ext cx="3321679" cy="68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7" name="Picture Placeholder 6">
            <a:extLst>
              <a:ext uri="{FF2B5EF4-FFF2-40B4-BE49-F238E27FC236}">
                <a16:creationId xmlns:a16="http://schemas.microsoft.com/office/drawing/2014/main" id="{249102E7-6D62-4F6C-9DBD-E544EED9B9B2}"/>
              </a:ext>
            </a:extLst>
          </p:cNvPr>
          <p:cNvPicPr>
            <a:picLocks noGrp="1" noChangeAspect="1"/>
          </p:cNvPicPr>
          <p:nvPr>
            <p:ph type="pic" sz="quarter" idx="43"/>
          </p:nvPr>
        </p:nvPicPr>
        <p:blipFill>
          <a:blip r:embed="rId13" cstate="print">
            <a:extLst>
              <a:ext uri="{28A0092B-C50C-407E-A947-70E740481C1C}">
                <a14:useLocalDpi xmlns:a14="http://schemas.microsoft.com/office/drawing/2010/main" val="0"/>
              </a:ext>
            </a:extLst>
          </a:blip>
          <a:srcRect t="27960" b="27960"/>
          <a:stretch>
            <a:fillRect/>
          </a:stretch>
        </p:blipFill>
        <p:spPr>
          <a:xfrm>
            <a:off x="32270700" y="-5270"/>
            <a:ext cx="11620500" cy="3842445"/>
          </a:xfrm>
        </p:spPr>
      </p:pic>
      <p:sp>
        <p:nvSpPr>
          <p:cNvPr id="20" name="TextBox 19">
            <a:extLst>
              <a:ext uri="{FF2B5EF4-FFF2-40B4-BE49-F238E27FC236}">
                <a16:creationId xmlns:a16="http://schemas.microsoft.com/office/drawing/2014/main" id="{A1595AFC-3B71-4147-8F61-1322172C1D0F}"/>
              </a:ext>
            </a:extLst>
          </p:cNvPr>
          <p:cNvSpPr txBox="1"/>
          <p:nvPr/>
        </p:nvSpPr>
        <p:spPr>
          <a:xfrm>
            <a:off x="1309109" y="20179598"/>
            <a:ext cx="14073738" cy="1200329"/>
          </a:xfrm>
          <a:prstGeom prst="rect">
            <a:avLst/>
          </a:prstGeom>
          <a:noFill/>
        </p:spPr>
        <p:txBody>
          <a:bodyPr wrap="square" rtlCol="0">
            <a:spAutoFit/>
          </a:bodyPr>
          <a:lstStyle/>
          <a:p>
            <a:r>
              <a:rPr lang="en-US" sz="3600" dirty="0"/>
              <a:t>Figure 1: Do birds pollinate and disperse seeds of foundational plants?</a:t>
            </a:r>
          </a:p>
        </p:txBody>
      </p:sp>
      <p:grpSp>
        <p:nvGrpSpPr>
          <p:cNvPr id="32" name="Group 31">
            <a:extLst>
              <a:ext uri="{FF2B5EF4-FFF2-40B4-BE49-F238E27FC236}">
                <a16:creationId xmlns:a16="http://schemas.microsoft.com/office/drawing/2014/main" id="{EF938810-CC83-46FA-B02B-58A8C50760A6}"/>
              </a:ext>
            </a:extLst>
          </p:cNvPr>
          <p:cNvGrpSpPr/>
          <p:nvPr/>
        </p:nvGrpSpPr>
        <p:grpSpPr>
          <a:xfrm>
            <a:off x="914983" y="15942433"/>
            <a:ext cx="13029617" cy="3954774"/>
            <a:chOff x="636797" y="13997983"/>
            <a:chExt cx="40777096" cy="12376742"/>
          </a:xfrm>
        </p:grpSpPr>
        <p:pic>
          <p:nvPicPr>
            <p:cNvPr id="33" name="Picture 4" descr="Image result for cactus silhouette">
              <a:extLst>
                <a:ext uri="{FF2B5EF4-FFF2-40B4-BE49-F238E27FC236}">
                  <a16:creationId xmlns:a16="http://schemas.microsoft.com/office/drawing/2014/main" id="{1357BB84-C416-4358-B909-86054E437D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cactus silhouette">
              <a:extLst>
                <a:ext uri="{FF2B5EF4-FFF2-40B4-BE49-F238E27FC236}">
                  <a16:creationId xmlns:a16="http://schemas.microsoft.com/office/drawing/2014/main" id="{0EDB6562-6B07-4BDA-8DD6-3C2600E8D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4E54939F-FCD7-42E6-9B6A-596E8AEEA6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6DE2EA9-D965-458C-9BAA-6E1974E57355}"/>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7" name="Picture 12" descr="Image result for flower clipart">
              <a:extLst>
                <a:ext uri="{FF2B5EF4-FFF2-40B4-BE49-F238E27FC236}">
                  <a16:creationId xmlns:a16="http://schemas.microsoft.com/office/drawing/2014/main" id="{E1EC4FC4-0388-498D-BE1D-E4BA62EE4B3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93831873-47AA-4269-B24D-4D0FC31D981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Pineapple 4 by Firkin">
              <a:extLst>
                <a:ext uri="{FF2B5EF4-FFF2-40B4-BE49-F238E27FC236}">
                  <a16:creationId xmlns:a16="http://schemas.microsoft.com/office/drawing/2014/main" id="{A68AAD39-DD60-4AB9-B1F8-576062D5F351}"/>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bird silhouette">
              <a:extLst>
                <a:ext uri="{FF2B5EF4-FFF2-40B4-BE49-F238E27FC236}">
                  <a16:creationId xmlns:a16="http://schemas.microsoft.com/office/drawing/2014/main" id="{1722A5D9-14E1-4934-A16C-A99C3132DF3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Circular 40">
              <a:extLst>
                <a:ext uri="{FF2B5EF4-FFF2-40B4-BE49-F238E27FC236}">
                  <a16:creationId xmlns:a16="http://schemas.microsoft.com/office/drawing/2014/main" id="{AAF4DA06-8B44-4ED9-87D5-B33A5EFDD78C}"/>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42" name="Arrow: Right 41">
              <a:extLst>
                <a:ext uri="{FF2B5EF4-FFF2-40B4-BE49-F238E27FC236}">
                  <a16:creationId xmlns:a16="http://schemas.microsoft.com/office/drawing/2014/main" id="{2EC4C0EA-099C-41E3-9A0B-CAED95CB7CF3}"/>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3" name="Picture 16" descr="Image result for bird silhouette">
              <a:extLst>
                <a:ext uri="{FF2B5EF4-FFF2-40B4-BE49-F238E27FC236}">
                  <a16:creationId xmlns:a16="http://schemas.microsoft.com/office/drawing/2014/main" id="{C1B11FF3-D3FE-47E6-95D4-4ACDAE310B0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48" name="Teardrop 47">
              <a:extLst>
                <a:ext uri="{FF2B5EF4-FFF2-40B4-BE49-F238E27FC236}">
                  <a16:creationId xmlns:a16="http://schemas.microsoft.com/office/drawing/2014/main" id="{00941B57-A8D3-4323-85CF-22AA53A4A682}"/>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9" name="Teardrop 48">
              <a:extLst>
                <a:ext uri="{FF2B5EF4-FFF2-40B4-BE49-F238E27FC236}">
                  <a16:creationId xmlns:a16="http://schemas.microsoft.com/office/drawing/2014/main" id="{1D9485A3-E47D-4E13-81B5-852BDFC38FEF}"/>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Teardrop 49">
              <a:extLst>
                <a:ext uri="{FF2B5EF4-FFF2-40B4-BE49-F238E27FC236}">
                  <a16:creationId xmlns:a16="http://schemas.microsoft.com/office/drawing/2014/main" id="{F7167E89-9058-4FA5-8FA3-1320F8D69EEB}"/>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1" name="Teardrop 50">
              <a:extLst>
                <a:ext uri="{FF2B5EF4-FFF2-40B4-BE49-F238E27FC236}">
                  <a16:creationId xmlns:a16="http://schemas.microsoft.com/office/drawing/2014/main" id="{CC88885F-A2C2-4054-A3F6-203FF9DD2AC3}"/>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53" name="Picture 4" descr="Image result for cactus silhouette">
              <a:extLst>
                <a:ext uri="{FF2B5EF4-FFF2-40B4-BE49-F238E27FC236}">
                  <a16:creationId xmlns:a16="http://schemas.microsoft.com/office/drawing/2014/main" id="{7C5DCBDD-F152-49D1-8228-CD91E227FED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Right 53">
              <a:extLst>
                <a:ext uri="{FF2B5EF4-FFF2-40B4-BE49-F238E27FC236}">
                  <a16:creationId xmlns:a16="http://schemas.microsoft.com/office/drawing/2014/main" id="{BFD15604-7D09-46A5-A9CD-1FBFABCF6CC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Arrow: Right 54">
              <a:extLst>
                <a:ext uri="{FF2B5EF4-FFF2-40B4-BE49-F238E27FC236}">
                  <a16:creationId xmlns:a16="http://schemas.microsoft.com/office/drawing/2014/main" id="{8C64E1B9-7CEA-4A55-B82B-D7A123504E63}"/>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Arrow: Right 56">
              <a:extLst>
                <a:ext uri="{FF2B5EF4-FFF2-40B4-BE49-F238E27FC236}">
                  <a16:creationId xmlns:a16="http://schemas.microsoft.com/office/drawing/2014/main" id="{C202253B-DEF9-45E7-A75B-A59998E3C4A9}"/>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2" name="Rectangle 1">
            <a:extLst>
              <a:ext uri="{FF2B5EF4-FFF2-40B4-BE49-F238E27FC236}">
                <a16:creationId xmlns:a16="http://schemas.microsoft.com/office/drawing/2014/main" id="{FD17930B-5CDA-4544-9061-E79BCB6A5409}"/>
              </a:ext>
            </a:extLst>
          </p:cNvPr>
          <p:cNvSpPr/>
          <p:nvPr/>
        </p:nvSpPr>
        <p:spPr>
          <a:xfrm>
            <a:off x="1102781" y="26723852"/>
            <a:ext cx="12898083" cy="646331"/>
          </a:xfrm>
          <a:prstGeom prst="rect">
            <a:avLst/>
          </a:prstGeom>
        </p:spPr>
        <p:txBody>
          <a:bodyPr wrap="none">
            <a:spAutoFit/>
          </a:bodyPr>
          <a:lstStyle/>
          <a:p>
            <a:r>
              <a:rPr lang="en-US" sz="3600" dirty="0"/>
              <a:t>Figure 2: Nectarivores visit higher and showier floral displays.</a:t>
            </a:r>
            <a:r>
              <a:rPr lang="en-US" sz="3600" baseline="30000" dirty="0"/>
              <a:t>5</a:t>
            </a:r>
          </a:p>
        </p:txBody>
      </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Image result for cactus silhouette">
            <a:extLst>
              <a:ext uri="{FF2B5EF4-FFF2-40B4-BE49-F238E27FC236}">
                <a16:creationId xmlns:a16="http://schemas.microsoft.com/office/drawing/2014/main" id="{29DA1960-1738-4FBA-8DD6-68AFB3E12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cactus silhouette">
            <a:extLst>
              <a:ext uri="{FF2B5EF4-FFF2-40B4-BE49-F238E27FC236}">
                <a16:creationId xmlns:a16="http://schemas.microsoft.com/office/drawing/2014/main" id="{ED1FF232-C256-44DF-A71A-C1CFA76E9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ctus silhouette">
            <a:extLst>
              <a:ext uri="{FF2B5EF4-FFF2-40B4-BE49-F238E27FC236}">
                <a16:creationId xmlns:a16="http://schemas.microsoft.com/office/drawing/2014/main" id="{BDA59993-B9B8-4217-8D8C-D30ED4B3D4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C025A872-1143-4500-A9B0-100EB5254213}"/>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6" name="Picture 12" descr="Image result for flower clipart">
            <a:extLst>
              <a:ext uri="{FF2B5EF4-FFF2-40B4-BE49-F238E27FC236}">
                <a16:creationId xmlns:a16="http://schemas.microsoft.com/office/drawing/2014/main" id="{07F34F0E-555D-4B88-A799-02EDAB042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ummingbird silhouette">
            <a:extLst>
              <a:ext uri="{FF2B5EF4-FFF2-40B4-BE49-F238E27FC236}">
                <a16:creationId xmlns:a16="http://schemas.microsoft.com/office/drawing/2014/main" id="{0739773E-AFB3-4F25-A35A-55488325D9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ineapple 4 by Firkin">
            <a:extLst>
              <a:ext uri="{FF2B5EF4-FFF2-40B4-BE49-F238E27FC236}">
                <a16:creationId xmlns:a16="http://schemas.microsoft.com/office/drawing/2014/main" id="{F8809C38-0745-4AA9-BD2E-F4CCC1AF5C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ird silhouette">
            <a:extLst>
              <a:ext uri="{FF2B5EF4-FFF2-40B4-BE49-F238E27FC236}">
                <a16:creationId xmlns:a16="http://schemas.microsoft.com/office/drawing/2014/main" id="{E6F73843-E77B-4A82-AA47-EF5E34AC0F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Circular 27">
            <a:extLst>
              <a:ext uri="{FF2B5EF4-FFF2-40B4-BE49-F238E27FC236}">
                <a16:creationId xmlns:a16="http://schemas.microsoft.com/office/drawing/2014/main" id="{E8D65A3A-6B19-4C87-B389-05EADAD70D9B}"/>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29" name="Arrow: Right 28">
            <a:extLst>
              <a:ext uri="{FF2B5EF4-FFF2-40B4-BE49-F238E27FC236}">
                <a16:creationId xmlns:a16="http://schemas.microsoft.com/office/drawing/2014/main" id="{CE5B45AC-8A5E-4359-ACD4-817E48552D15}"/>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9" name="Picture 16" descr="Image result for bird silhouette">
            <a:extLst>
              <a:ext uri="{FF2B5EF4-FFF2-40B4-BE49-F238E27FC236}">
                <a16:creationId xmlns:a16="http://schemas.microsoft.com/office/drawing/2014/main" id="{90435ED9-36D3-4950-A9CA-C517FDF7E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30" name="Teardrop 29">
            <a:extLst>
              <a:ext uri="{FF2B5EF4-FFF2-40B4-BE49-F238E27FC236}">
                <a16:creationId xmlns:a16="http://schemas.microsoft.com/office/drawing/2014/main" id="{99F9927F-715F-4073-9FD7-328A3C8001F5}"/>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1" name="Teardrop 40">
            <a:extLst>
              <a:ext uri="{FF2B5EF4-FFF2-40B4-BE49-F238E27FC236}">
                <a16:creationId xmlns:a16="http://schemas.microsoft.com/office/drawing/2014/main" id="{7EA15E0C-B79E-44D8-96EE-EF3085F4ED7D}"/>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Teardrop 41">
            <a:extLst>
              <a:ext uri="{FF2B5EF4-FFF2-40B4-BE49-F238E27FC236}">
                <a16:creationId xmlns:a16="http://schemas.microsoft.com/office/drawing/2014/main" id="{AA022541-DF71-433D-9557-04E5DB01F643}"/>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Teardrop 43">
            <a:extLst>
              <a:ext uri="{FF2B5EF4-FFF2-40B4-BE49-F238E27FC236}">
                <a16:creationId xmlns:a16="http://schemas.microsoft.com/office/drawing/2014/main" id="{CCEF1E56-713A-4382-8E17-7166CBDC322F}"/>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5" name="Picture 4" descr="Image result for cactus silhouette">
            <a:extLst>
              <a:ext uri="{FF2B5EF4-FFF2-40B4-BE49-F238E27FC236}">
                <a16:creationId xmlns:a16="http://schemas.microsoft.com/office/drawing/2014/main" id="{EEEE5DAC-7382-4334-A608-963055EA3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FE4BC837-BFCC-4C9D-9651-64308B0135D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3" name="Arrow: Right 52">
            <a:extLst>
              <a:ext uri="{FF2B5EF4-FFF2-40B4-BE49-F238E27FC236}">
                <a16:creationId xmlns:a16="http://schemas.microsoft.com/office/drawing/2014/main" id="{D5273F64-C6F7-45AF-A56B-B43EEF9CB241}"/>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4" name="Arrow: Right 53">
            <a:extLst>
              <a:ext uri="{FF2B5EF4-FFF2-40B4-BE49-F238E27FC236}">
                <a16:creationId xmlns:a16="http://schemas.microsoft.com/office/drawing/2014/main" id="{7679C2E3-CA53-4109-AE47-DC7F62A631A8}"/>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13301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92EE597-ABD2-4489-A0C0-0BB7A5C0A91B}"/>
              </a:ext>
            </a:extLst>
          </p:cNvPr>
          <p:cNvGrpSpPr/>
          <p:nvPr/>
        </p:nvGrpSpPr>
        <p:grpSpPr>
          <a:xfrm>
            <a:off x="5821394" y="8994270"/>
            <a:ext cx="36344149" cy="16639759"/>
            <a:chOff x="5821394" y="8994270"/>
            <a:chExt cx="36344149" cy="16639759"/>
          </a:xfrm>
        </p:grpSpPr>
        <p:pic>
          <p:nvPicPr>
            <p:cNvPr id="35" name="Picture 4" descr="Image result for cactus silhouette">
              <a:extLst>
                <a:ext uri="{FF2B5EF4-FFF2-40B4-BE49-F238E27FC236}">
                  <a16:creationId xmlns:a16="http://schemas.microsoft.com/office/drawing/2014/main" id="{A4411D78-0D8F-4C09-A2E3-73EA8DAB05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result for cactus silhouette">
              <a:extLst>
                <a:ext uri="{FF2B5EF4-FFF2-40B4-BE49-F238E27FC236}">
                  <a16:creationId xmlns:a16="http://schemas.microsoft.com/office/drawing/2014/main" id="{5D60CDA4-6C86-498C-9932-B8E8CA207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actus silhouette">
              <a:extLst>
                <a:ext uri="{FF2B5EF4-FFF2-40B4-BE49-F238E27FC236}">
                  <a16:creationId xmlns:a16="http://schemas.microsoft.com/office/drawing/2014/main" id="{0A3EC5BF-FD4D-4D04-BFBD-9AEB5C8A6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Image result for flower clipart">
              <a:extLst>
                <a:ext uri="{FF2B5EF4-FFF2-40B4-BE49-F238E27FC236}">
                  <a16:creationId xmlns:a16="http://schemas.microsoft.com/office/drawing/2014/main" id="{DA0BDF84-FA6D-41C4-9259-2A87F4DB8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Image result for flower clipart">
              <a:extLst>
                <a:ext uri="{FF2B5EF4-FFF2-40B4-BE49-F238E27FC236}">
                  <a16:creationId xmlns:a16="http://schemas.microsoft.com/office/drawing/2014/main" id="{1D781930-F120-4689-9F9E-CDD8CF70F6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Image result for flower clipart">
              <a:extLst>
                <a:ext uri="{FF2B5EF4-FFF2-40B4-BE49-F238E27FC236}">
                  <a16:creationId xmlns:a16="http://schemas.microsoft.com/office/drawing/2014/main" id="{5DD73330-1302-43B8-AE8B-2221A86BDD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Image result for flower clipart">
              <a:extLst>
                <a:ext uri="{FF2B5EF4-FFF2-40B4-BE49-F238E27FC236}">
                  <a16:creationId xmlns:a16="http://schemas.microsoft.com/office/drawing/2014/main" id="{D239C208-C725-454C-8794-EE61FC413A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Image result for flower clipart">
              <a:extLst>
                <a:ext uri="{FF2B5EF4-FFF2-40B4-BE49-F238E27FC236}">
                  <a16:creationId xmlns:a16="http://schemas.microsoft.com/office/drawing/2014/main" id="{3C47C6DC-65D8-4C1E-80C0-7384D14031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flower clipart">
              <a:extLst>
                <a:ext uri="{FF2B5EF4-FFF2-40B4-BE49-F238E27FC236}">
                  <a16:creationId xmlns:a16="http://schemas.microsoft.com/office/drawing/2014/main" id="{F5D8C8E0-FAF3-43D6-B1C6-24CF7C84C8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Image result for flower clipart">
              <a:extLst>
                <a:ext uri="{FF2B5EF4-FFF2-40B4-BE49-F238E27FC236}">
                  <a16:creationId xmlns:a16="http://schemas.microsoft.com/office/drawing/2014/main" id="{53F93AFA-63FC-42B4-A338-8D7CBC183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Image result for flower clipart">
              <a:extLst>
                <a:ext uri="{FF2B5EF4-FFF2-40B4-BE49-F238E27FC236}">
                  <a16:creationId xmlns:a16="http://schemas.microsoft.com/office/drawing/2014/main" id="{1D29CCFF-6E85-41D5-8669-37895803D0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hummingbird silhouette">
              <a:extLst>
                <a:ext uri="{FF2B5EF4-FFF2-40B4-BE49-F238E27FC236}">
                  <a16:creationId xmlns:a16="http://schemas.microsoft.com/office/drawing/2014/main" id="{96830D91-B6DD-4AF9-9C8E-D421ECF08F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3B548C25-412A-4214-B76E-C70958DB94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hummingbird silhouette">
              <a:extLst>
                <a:ext uri="{FF2B5EF4-FFF2-40B4-BE49-F238E27FC236}">
                  <a16:creationId xmlns:a16="http://schemas.microsoft.com/office/drawing/2014/main" id="{2AD58D56-E00A-4B46-9CA4-2B3E29A61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hummingbird silhouette">
              <a:extLst>
                <a:ext uri="{FF2B5EF4-FFF2-40B4-BE49-F238E27FC236}">
                  <a16:creationId xmlns:a16="http://schemas.microsoft.com/office/drawing/2014/main" id="{6F0559C3-1082-44F5-B147-480D8C0708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ummingbird silhouette">
              <a:extLst>
                <a:ext uri="{FF2B5EF4-FFF2-40B4-BE49-F238E27FC236}">
                  <a16:creationId xmlns:a16="http://schemas.microsoft.com/office/drawing/2014/main" id="{60ACF3CA-295F-445B-BE52-BE89EF835B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hummingbird silhouette">
              <a:extLst>
                <a:ext uri="{FF2B5EF4-FFF2-40B4-BE49-F238E27FC236}">
                  <a16:creationId xmlns:a16="http://schemas.microsoft.com/office/drawing/2014/main" id="{A2D4DEA6-5B06-4506-B02E-6D9A8DB0AF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hummingbird silhouette">
              <a:extLst>
                <a:ext uri="{FF2B5EF4-FFF2-40B4-BE49-F238E27FC236}">
                  <a16:creationId xmlns:a16="http://schemas.microsoft.com/office/drawing/2014/main" id="{90B9C344-A89D-4B16-96C2-91F1236B1B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7358668"/>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18501</TotalTime>
  <Words>480</Words>
  <Application>Microsoft Office PowerPoint</Application>
  <PresentationFormat>Custom</PresentationFormat>
  <Paragraphs>40</Paragraphs>
  <Slides>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Science Poster</vt:lpstr>
      <vt:lpstr>Metrics for Avian Double Mutualistic Interactions with Cactaceae A Preliminary Analysis towards Network Interactions in a Desert Ecosystem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Malory</cp:lastModifiedBy>
  <cp:revision>53</cp:revision>
  <dcterms:created xsi:type="dcterms:W3CDTF">2013-01-20T21:20:28Z</dcterms:created>
  <dcterms:modified xsi:type="dcterms:W3CDTF">2019-03-25T15:24:58Z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