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handoutMasterIdLst>
    <p:handoutMasterId r:id="rId6"/>
  </p:handoutMasterIdLst>
  <p:sldIdLst>
    <p:sldId id="256" r:id="rId2"/>
    <p:sldId id="257" r:id="rId3"/>
    <p:sldId id="258"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en, Malory Blake" initials="OMB" lastIdx="1" clrIdx="0">
    <p:extLst>
      <p:ext uri="{19B8F6BF-5375-455C-9EA6-DF929625EA0E}">
        <p15:presenceInfo xmlns:p15="http://schemas.microsoft.com/office/powerpoint/2012/main" userId="Owen, Malory Bla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721" autoAdjust="0"/>
  </p:normalViewPr>
  <p:slideViewPr>
    <p:cSldViewPr snapToGrid="0">
      <p:cViewPr varScale="1">
        <p:scale>
          <a:sx n="11" d="100"/>
          <a:sy n="11" d="100"/>
        </p:scale>
        <p:origin x="1484" y="1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3/26/2019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doi.org/10.1371/journal.pone.0044657" TargetMode="External"/><Relationship Id="rId18" Type="http://schemas.openxmlformats.org/officeDocument/2006/relationships/image" Target="../media/image13.png"/><Relationship Id="rId3" Type="http://schemas.openxmlformats.org/officeDocument/2006/relationships/image" Target="../media/image1.jpeg"/><Relationship Id="rId21" Type="http://schemas.openxmlformats.org/officeDocument/2006/relationships/image" Target="../media/image16.jpeg"/><Relationship Id="rId7" Type="http://schemas.openxmlformats.org/officeDocument/2006/relationships/image" Target="../media/image5.png"/><Relationship Id="rId12" Type="http://schemas.openxmlformats.org/officeDocument/2006/relationships/hyperlink" Target="https://doi.org/10.1080/0028825X.2004.9512892" TargetMode="External"/><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doi.org/10.1111/plb.12297" TargetMode="External"/><Relationship Id="rId24" Type="http://schemas.openxmlformats.org/officeDocument/2006/relationships/image" Target="../media/image19.png"/><Relationship Id="rId5" Type="http://schemas.openxmlformats.org/officeDocument/2006/relationships/image" Target="../media/image3.png"/><Relationship Id="rId15" Type="http://schemas.openxmlformats.org/officeDocument/2006/relationships/image" Target="../media/image10.jpg"/><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9.png"/><Relationship Id="rId22"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1E42E7AA-587A-439E-9913-EA6A9C6E6913}"/>
              </a:ext>
            </a:extLst>
          </p:cNvPr>
          <p:cNvGrpSpPr/>
          <p:nvPr/>
        </p:nvGrpSpPr>
        <p:grpSpPr>
          <a:xfrm>
            <a:off x="1204381" y="21347676"/>
            <a:ext cx="12157254" cy="4871718"/>
            <a:chOff x="5821394" y="8994270"/>
            <a:chExt cx="36344149" cy="16639759"/>
          </a:xfrm>
        </p:grpSpPr>
        <p:pic>
          <p:nvPicPr>
            <p:cNvPr id="59" name="Picture 4" descr="Image result for cactus silhouette">
              <a:extLst>
                <a:ext uri="{FF2B5EF4-FFF2-40B4-BE49-F238E27FC236}">
                  <a16:creationId xmlns:a16="http://schemas.microsoft.com/office/drawing/2014/main" id="{75A655A4-4F99-4118-AC24-06751CDF9E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a:off x="35241326" y="18038680"/>
              <a:ext cx="5078423" cy="703874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Image result for cactus silhouette">
              <a:extLst>
                <a:ext uri="{FF2B5EF4-FFF2-40B4-BE49-F238E27FC236}">
                  <a16:creationId xmlns:a16="http://schemas.microsoft.com/office/drawing/2014/main" id="{CAD5A05A-E345-4A98-9BAA-E7C89F4817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flipH="1">
              <a:off x="8481182" y="1723646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Image result for cactus silhouette">
              <a:extLst>
                <a:ext uri="{FF2B5EF4-FFF2-40B4-BE49-F238E27FC236}">
                  <a16:creationId xmlns:a16="http://schemas.microsoft.com/office/drawing/2014/main" id="{BE6CCFB9-BF1D-4CA5-9364-D5C91DCB39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a:off x="20992291" y="10791412"/>
              <a:ext cx="7100109" cy="14842617"/>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2" descr="Image result for flower clipart">
              <a:extLst>
                <a:ext uri="{FF2B5EF4-FFF2-40B4-BE49-F238E27FC236}">
                  <a16:creationId xmlns:a16="http://schemas.microsoft.com/office/drawing/2014/main" id="{6CD2D87F-C90B-42D2-B5D6-21EF7CE420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6164">
              <a:off x="10864393" y="1674802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2" descr="Image result for flower clipart">
              <a:extLst>
                <a:ext uri="{FF2B5EF4-FFF2-40B4-BE49-F238E27FC236}">
                  <a16:creationId xmlns:a16="http://schemas.microsoft.com/office/drawing/2014/main" id="{D59B8A41-4E02-46B9-8997-4B197DBEC0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688639">
              <a:off x="36764403" y="18957840"/>
              <a:ext cx="2309057" cy="228823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2" descr="Image result for flower clipart">
              <a:extLst>
                <a:ext uri="{FF2B5EF4-FFF2-40B4-BE49-F238E27FC236}">
                  <a16:creationId xmlns:a16="http://schemas.microsoft.com/office/drawing/2014/main" id="{F8C8F102-BFC9-4284-8D86-A5832EC4D7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96164">
              <a:off x="21430701" y="1042556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2" descr="Image result for flower clipart">
              <a:extLst>
                <a:ext uri="{FF2B5EF4-FFF2-40B4-BE49-F238E27FC236}">
                  <a16:creationId xmlns:a16="http://schemas.microsoft.com/office/drawing/2014/main" id="{4F04AB48-2DBC-47E2-80CF-B04C53777B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973761">
              <a:off x="36034342" y="1736789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2" descr="Image result for flower clipart">
              <a:extLst>
                <a:ext uri="{FF2B5EF4-FFF2-40B4-BE49-F238E27FC236}">
                  <a16:creationId xmlns:a16="http://schemas.microsoft.com/office/drawing/2014/main" id="{B1BD477D-7142-4F5C-8FDD-96984877ED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320354">
              <a:off x="34363585" y="1938025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2" descr="Image result for flower clipart">
              <a:extLst>
                <a:ext uri="{FF2B5EF4-FFF2-40B4-BE49-F238E27FC236}">
                  <a16:creationId xmlns:a16="http://schemas.microsoft.com/office/drawing/2014/main" id="{9EA6C931-FA2A-4746-855E-9D594FA963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88776">
              <a:off x="34496403" y="1742337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2" descr="Image result for flower clipart">
              <a:extLst>
                <a:ext uri="{FF2B5EF4-FFF2-40B4-BE49-F238E27FC236}">
                  <a16:creationId xmlns:a16="http://schemas.microsoft.com/office/drawing/2014/main" id="{0BC266BE-964B-47E5-8314-3865E988DF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824274">
              <a:off x="25344932" y="1547865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2" descr="Image result for flower clipart">
              <a:extLst>
                <a:ext uri="{FF2B5EF4-FFF2-40B4-BE49-F238E27FC236}">
                  <a16:creationId xmlns:a16="http://schemas.microsoft.com/office/drawing/2014/main" id="{BAD288EE-48CE-444E-9F8C-1EA7500843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203234">
              <a:off x="38218947" y="19927917"/>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Image result for hummingbird silhouette">
              <a:extLst>
                <a:ext uri="{FF2B5EF4-FFF2-40B4-BE49-F238E27FC236}">
                  <a16:creationId xmlns:a16="http://schemas.microsoft.com/office/drawing/2014/main" id="{5D59A5DF-FDDE-4A27-9EDB-CB6E3011DF3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792186" flipH="1">
              <a:off x="17656426" y="990382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Image result for hummingbird silhouette">
              <a:extLst>
                <a:ext uri="{FF2B5EF4-FFF2-40B4-BE49-F238E27FC236}">
                  <a16:creationId xmlns:a16="http://schemas.microsoft.com/office/drawing/2014/main" id="{FB0ADC6C-ED86-4344-A35D-0696CCBE6C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126746" y="8994270"/>
              <a:ext cx="3776007" cy="224509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Image result for hummingbird silhouette">
              <a:extLst>
                <a:ext uri="{FF2B5EF4-FFF2-40B4-BE49-F238E27FC236}">
                  <a16:creationId xmlns:a16="http://schemas.microsoft.com/office/drawing/2014/main" id="{511F6452-572A-4300-A941-EE20ABCF10B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0942693" flipH="1">
              <a:off x="24912455" y="12753084"/>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Image result for hummingbird silhouette">
              <a:extLst>
                <a:ext uri="{FF2B5EF4-FFF2-40B4-BE49-F238E27FC236}">
                  <a16:creationId xmlns:a16="http://schemas.microsoft.com/office/drawing/2014/main" id="{F95424EE-BF9A-47B0-A8B3-9BA376D4A9B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0985050">
              <a:off x="38107277" y="17387396"/>
              <a:ext cx="4058266"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 descr="Image result for hummingbird silhouette">
              <a:extLst>
                <a:ext uri="{FF2B5EF4-FFF2-40B4-BE49-F238E27FC236}">
                  <a16:creationId xmlns:a16="http://schemas.microsoft.com/office/drawing/2014/main" id="{6B898C74-7611-4224-8CA4-08FFAE0863C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873617" flipH="1">
              <a:off x="32435513" y="1824736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2" descr="Image result for hummingbird silhouette">
              <a:extLst>
                <a:ext uri="{FF2B5EF4-FFF2-40B4-BE49-F238E27FC236}">
                  <a16:creationId xmlns:a16="http://schemas.microsoft.com/office/drawing/2014/main" id="{FF7CA620-5249-4576-9E6C-C5886309B5C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9119069">
              <a:off x="34905347" y="14574152"/>
              <a:ext cx="3738524" cy="224509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2" descr="Image result for hummingbird silhouette">
              <a:extLst>
                <a:ext uri="{FF2B5EF4-FFF2-40B4-BE49-F238E27FC236}">
                  <a16:creationId xmlns:a16="http://schemas.microsoft.com/office/drawing/2014/main" id="{EA7BA93A-BF87-403A-8319-6021BD41FA9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143832" flipH="1">
              <a:off x="5821394" y="17758037"/>
              <a:ext cx="3878302" cy="224509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itle 3"/>
          <p:cNvSpPr>
            <a:spLocks noGrp="1"/>
          </p:cNvSpPr>
          <p:nvPr>
            <p:ph type="title"/>
          </p:nvPr>
        </p:nvSpPr>
        <p:spPr>
          <a:xfrm>
            <a:off x="1158240" y="76260"/>
            <a:ext cx="31653360" cy="2971740"/>
          </a:xfrm>
        </p:spPr>
        <p:txBody>
          <a:bodyPr>
            <a:noAutofit/>
          </a:bodyPr>
          <a:lstStyle/>
          <a:p>
            <a:r>
              <a:rPr lang="en-US" sz="8500" dirty="0"/>
              <a:t>Metrics for Avian Double Mutualistic Interactions with </a:t>
            </a:r>
            <a:r>
              <a:rPr lang="en-US" sz="8500" i="1" dirty="0" err="1"/>
              <a:t>Cactaceae</a:t>
            </a:r>
            <a:br>
              <a:rPr lang="en-US" sz="8500" i="1" dirty="0"/>
            </a:br>
            <a:r>
              <a:rPr lang="en-US" sz="6000" dirty="0"/>
              <a:t>A Preliminary Analysis towards Network Interactions in a Desert Ecosystem</a:t>
            </a:r>
          </a:p>
        </p:txBody>
      </p:sp>
      <p:sp>
        <p:nvSpPr>
          <p:cNvPr id="23" name="Text Placeholder 22"/>
          <p:cNvSpPr>
            <a:spLocks noGrp="1"/>
          </p:cNvSpPr>
          <p:nvPr>
            <p:ph type="body" sz="quarter" idx="36"/>
          </p:nvPr>
        </p:nvSpPr>
        <p:spPr/>
        <p:txBody>
          <a:bodyPr/>
          <a:lstStyle/>
          <a:p>
            <a:r>
              <a:rPr lang="en-US" dirty="0"/>
              <a:t>Malory Owen</a:t>
            </a:r>
            <a:r>
              <a:rPr lang="en-US" baseline="30000" dirty="0"/>
              <a:t>1</a:t>
            </a:r>
            <a:r>
              <a:rPr lang="en-US" dirty="0"/>
              <a:t> | Dr. Chris Lortie</a:t>
            </a:r>
            <a:r>
              <a:rPr lang="en-US" baseline="30000" dirty="0"/>
              <a:t>1</a:t>
            </a:r>
            <a:r>
              <a:rPr lang="en-US" dirty="0"/>
              <a:t> | York University</a:t>
            </a:r>
            <a:r>
              <a:rPr lang="en-US" baseline="30000" dirty="0"/>
              <a:t>1 </a:t>
            </a:r>
            <a:endParaRPr lang="en-US" dirty="0"/>
          </a:p>
        </p:txBody>
      </p:sp>
      <p:sp>
        <p:nvSpPr>
          <p:cNvPr id="67" name="Text Placeholder 66"/>
          <p:cNvSpPr>
            <a:spLocks noGrp="1"/>
          </p:cNvSpPr>
          <p:nvPr>
            <p:ph type="body" sz="quarter" idx="13"/>
          </p:nvPr>
        </p:nvSpPr>
        <p:spPr/>
        <p:txBody>
          <a:bodyPr/>
          <a:lstStyle/>
          <a:p>
            <a:r>
              <a:rPr lang="en-US" dirty="0"/>
              <a:t>Question</a:t>
            </a:r>
          </a:p>
        </p:txBody>
      </p:sp>
      <p:sp>
        <p:nvSpPr>
          <p:cNvPr id="69" name="Text Placeholder 68"/>
          <p:cNvSpPr>
            <a:spLocks noGrp="1"/>
          </p:cNvSpPr>
          <p:nvPr>
            <p:ph type="body" sz="quarter" idx="39"/>
          </p:nvPr>
        </p:nvSpPr>
        <p:spPr>
          <a:solidFill>
            <a:schemeClr val="accent4">
              <a:lumMod val="20000"/>
              <a:lumOff val="80000"/>
            </a:schemeClr>
          </a:solidFill>
        </p:spPr>
        <p:txBody>
          <a:bodyPr/>
          <a:lstStyle/>
          <a:p>
            <a:r>
              <a:rPr lang="en-US" b="1" dirty="0"/>
              <a:t>What species of cacti are most likely to facilitate double mutualistic interactions with birds? </a:t>
            </a:r>
          </a:p>
        </p:txBody>
      </p:sp>
      <p:sp>
        <p:nvSpPr>
          <p:cNvPr id="68" name="Text Placeholder 67"/>
          <p:cNvSpPr>
            <a:spLocks noGrp="1"/>
          </p:cNvSpPr>
          <p:nvPr>
            <p:ph type="body" sz="quarter" idx="37"/>
          </p:nvPr>
        </p:nvSpPr>
        <p:spPr>
          <a:xfrm>
            <a:off x="1143000" y="10090912"/>
            <a:ext cx="12801600" cy="1280160"/>
          </a:xfrm>
        </p:spPr>
        <p:txBody>
          <a:bodyPr/>
          <a:lstStyle/>
          <a:p>
            <a:r>
              <a:rPr lang="en-US" dirty="0"/>
              <a:t>Double Mutualism &amp; Facilitation</a:t>
            </a:r>
          </a:p>
        </p:txBody>
      </p:sp>
      <p:sp>
        <p:nvSpPr>
          <p:cNvPr id="11" name="Content Placeholder 10"/>
          <p:cNvSpPr>
            <a:spLocks noGrp="1"/>
          </p:cNvSpPr>
          <p:nvPr>
            <p:ph sz="quarter" idx="38"/>
          </p:nvPr>
        </p:nvSpPr>
        <p:spPr>
          <a:xfrm>
            <a:off x="1143000" y="11564112"/>
            <a:ext cx="12801600" cy="3875922"/>
          </a:xfrm>
          <a:solidFill>
            <a:schemeClr val="accent1">
              <a:lumMod val="20000"/>
              <a:lumOff val="80000"/>
            </a:schemeClr>
          </a:solidFill>
          <a:ln>
            <a:noFill/>
          </a:ln>
        </p:spPr>
        <p:txBody>
          <a:bodyPr>
            <a:normAutofit fontScale="70000" lnSpcReduction="20000"/>
          </a:bodyPr>
          <a:lstStyle/>
          <a:p>
            <a:r>
              <a:rPr lang="en-US" sz="5400" dirty="0"/>
              <a:t>Positive interactions drive ecosystem infrastructure</a:t>
            </a:r>
            <a:r>
              <a:rPr lang="en-US" sz="5400" baseline="30000" dirty="0"/>
              <a:t>1</a:t>
            </a:r>
            <a:r>
              <a:rPr lang="en-US" sz="5400" dirty="0"/>
              <a:t> </a:t>
            </a:r>
          </a:p>
          <a:p>
            <a:r>
              <a:rPr lang="en-US" sz="5400" dirty="0"/>
              <a:t>Birds are nectarivores and frugivores of cacti</a:t>
            </a:r>
            <a:r>
              <a:rPr lang="en-US" sz="5400" baseline="30000" dirty="0"/>
              <a:t>2, 3</a:t>
            </a:r>
          </a:p>
          <a:p>
            <a:pPr lvl="1"/>
            <a:r>
              <a:rPr lang="en-US" sz="5000" dirty="0"/>
              <a:t>Double mutualism: two positive interactions between interspecifics</a:t>
            </a:r>
            <a:r>
              <a:rPr lang="en-US" sz="5000" baseline="30000" dirty="0"/>
              <a:t>4</a:t>
            </a:r>
          </a:p>
          <a:p>
            <a:pPr lvl="1"/>
            <a:r>
              <a:rPr lang="en-US" sz="5000" dirty="0"/>
              <a:t>Harsh environments promote double mutualism</a:t>
            </a:r>
            <a:r>
              <a:rPr lang="en-US" sz="5000" baseline="30000" dirty="0"/>
              <a:t>5</a:t>
            </a:r>
          </a:p>
          <a:p>
            <a:r>
              <a:rPr lang="en-US" sz="5400" dirty="0"/>
              <a:t>Cacti are desert foundational species</a:t>
            </a:r>
            <a:r>
              <a:rPr lang="en-US" sz="5400" baseline="30000" dirty="0"/>
              <a:t>6</a:t>
            </a:r>
          </a:p>
          <a:p>
            <a:pPr marL="0" indent="0">
              <a:buNone/>
            </a:pPr>
            <a:endParaRPr lang="en-US" sz="4000" baseline="30000" dirty="0"/>
          </a:p>
        </p:txBody>
      </p:sp>
      <p:sp>
        <p:nvSpPr>
          <p:cNvPr id="12" name="Content Placeholder 11"/>
          <p:cNvSpPr>
            <a:spLocks noGrp="1"/>
          </p:cNvSpPr>
          <p:nvPr>
            <p:ph sz="quarter" idx="25"/>
          </p:nvPr>
        </p:nvSpPr>
        <p:spPr>
          <a:xfrm>
            <a:off x="1193470" y="29231234"/>
            <a:ext cx="12801600" cy="2497147"/>
          </a:xfrm>
          <a:solidFill>
            <a:schemeClr val="accent1">
              <a:lumMod val="20000"/>
              <a:lumOff val="80000"/>
            </a:schemeClr>
          </a:solidFill>
        </p:spPr>
        <p:txBody>
          <a:bodyPr>
            <a:noAutofit/>
          </a:bodyPr>
          <a:lstStyle/>
          <a:p>
            <a:r>
              <a:rPr lang="en-US" b="1" dirty="0"/>
              <a:t>Some cactus species are more attractive to pollinating and frugivorous birds than other</a:t>
            </a:r>
          </a:p>
          <a:p>
            <a:pPr lvl="1"/>
            <a:r>
              <a:rPr lang="en-US" i="1" dirty="0"/>
              <a:t>Different cactuses will have different sizes and health which may impact bird visitation</a:t>
            </a:r>
          </a:p>
        </p:txBody>
      </p:sp>
      <p:sp>
        <p:nvSpPr>
          <p:cNvPr id="8" name="Text Placeholder 7"/>
          <p:cNvSpPr>
            <a:spLocks noGrp="1"/>
          </p:cNvSpPr>
          <p:nvPr>
            <p:ph type="body" sz="quarter" idx="19"/>
          </p:nvPr>
        </p:nvSpPr>
        <p:spPr>
          <a:xfrm>
            <a:off x="1193470" y="27805462"/>
            <a:ext cx="12801600" cy="1219200"/>
          </a:xfrm>
        </p:spPr>
        <p:txBody>
          <a:bodyPr/>
          <a:lstStyle/>
          <a:p>
            <a:r>
              <a:rPr lang="en-US" dirty="0"/>
              <a:t>Hypotheses and Predictions</a:t>
            </a:r>
          </a:p>
        </p:txBody>
      </p:sp>
      <p:sp>
        <p:nvSpPr>
          <p:cNvPr id="70" name="Text Placeholder 69"/>
          <p:cNvSpPr>
            <a:spLocks noGrp="1"/>
          </p:cNvSpPr>
          <p:nvPr>
            <p:ph type="body" sz="quarter" idx="40"/>
          </p:nvPr>
        </p:nvSpPr>
        <p:spPr>
          <a:xfrm>
            <a:off x="15971520" y="5702608"/>
            <a:ext cx="12801600" cy="1219200"/>
          </a:xfrm>
        </p:spPr>
        <p:txBody>
          <a:bodyPr/>
          <a:lstStyle/>
          <a:p>
            <a:r>
              <a:rPr lang="en-US" dirty="0"/>
              <a:t>Methods</a:t>
            </a:r>
          </a:p>
        </p:txBody>
      </p:sp>
      <p:sp>
        <p:nvSpPr>
          <p:cNvPr id="18" name="Text Placeholder 17"/>
          <p:cNvSpPr>
            <a:spLocks noGrp="1"/>
          </p:cNvSpPr>
          <p:nvPr>
            <p:ph type="body" sz="quarter" idx="31"/>
          </p:nvPr>
        </p:nvSpPr>
        <p:spPr>
          <a:xfrm>
            <a:off x="15902941" y="11304407"/>
            <a:ext cx="12801600" cy="1219200"/>
          </a:xfrm>
        </p:spPr>
        <p:txBody>
          <a:bodyPr/>
          <a:lstStyle/>
          <a:p>
            <a:r>
              <a:rPr lang="en-US" dirty="0"/>
              <a:t>Results</a:t>
            </a:r>
          </a:p>
        </p:txBody>
      </p:sp>
      <p:sp>
        <p:nvSpPr>
          <p:cNvPr id="6" name="Content Placeholder 5"/>
          <p:cNvSpPr>
            <a:spLocks noGrp="1"/>
          </p:cNvSpPr>
          <p:nvPr>
            <p:ph sz="quarter" idx="33"/>
          </p:nvPr>
        </p:nvSpPr>
        <p:spPr>
          <a:xfrm>
            <a:off x="15902941" y="29568745"/>
            <a:ext cx="12801600" cy="2013329"/>
          </a:xfrm>
          <a:solidFill>
            <a:schemeClr val="accent1">
              <a:lumMod val="20000"/>
              <a:lumOff val="80000"/>
            </a:schemeClr>
          </a:solidFill>
        </p:spPr>
        <p:txBody>
          <a:bodyPr>
            <a:noAutofit/>
          </a:bodyPr>
          <a:lstStyle/>
          <a:p>
            <a:r>
              <a:rPr lang="en-US" sz="3600" i="1" dirty="0"/>
              <a:t>C. acanthocarpa </a:t>
            </a:r>
            <a:r>
              <a:rPr lang="en-US" sz="3600" dirty="0"/>
              <a:t>and </a:t>
            </a:r>
            <a:r>
              <a:rPr lang="en-US" sz="3600" i="1" dirty="0"/>
              <a:t>C. echinocarpa </a:t>
            </a:r>
            <a:r>
              <a:rPr lang="en-US" sz="3600" dirty="0"/>
              <a:t>are healthier than </a:t>
            </a:r>
            <a:r>
              <a:rPr lang="en-US" sz="3600" i="1" dirty="0"/>
              <a:t>O. basilaris (Pearson’s Chi-squared Test, </a:t>
            </a:r>
            <a:r>
              <a:rPr lang="en-US" sz="3600" dirty="0"/>
              <a:t>X-squared = 27.325, </a:t>
            </a:r>
            <a:r>
              <a:rPr lang="en-US" sz="3600" i="1" dirty="0"/>
              <a:t> </a:t>
            </a:r>
            <a:r>
              <a:rPr lang="en-US" sz="3600" dirty="0"/>
              <a:t>df = 8, p &gt; 0.001).</a:t>
            </a:r>
            <a:endParaRPr lang="en-US" sz="3600" i="1" dirty="0"/>
          </a:p>
        </p:txBody>
      </p:sp>
      <p:sp>
        <p:nvSpPr>
          <p:cNvPr id="71" name="Text Placeholder 70"/>
          <p:cNvSpPr>
            <a:spLocks noGrp="1"/>
          </p:cNvSpPr>
          <p:nvPr>
            <p:ph type="body" sz="quarter" idx="41"/>
          </p:nvPr>
        </p:nvSpPr>
        <p:spPr>
          <a:xfrm>
            <a:off x="29900880" y="19716796"/>
            <a:ext cx="12801600" cy="1219200"/>
          </a:xfrm>
        </p:spPr>
        <p:txBody>
          <a:bodyPr/>
          <a:lstStyle/>
          <a:p>
            <a:r>
              <a:rPr lang="en-US" dirty="0"/>
              <a:t>Conclusion</a:t>
            </a:r>
          </a:p>
        </p:txBody>
      </p:sp>
      <p:sp>
        <p:nvSpPr>
          <p:cNvPr id="21" name="Text Placeholder 20"/>
          <p:cNvSpPr>
            <a:spLocks noGrp="1"/>
          </p:cNvSpPr>
          <p:nvPr>
            <p:ph type="body" sz="quarter" idx="34"/>
          </p:nvPr>
        </p:nvSpPr>
        <p:spPr>
          <a:xfrm>
            <a:off x="29900880" y="26342793"/>
            <a:ext cx="12801600" cy="1219200"/>
          </a:xfrm>
        </p:spPr>
        <p:txBody>
          <a:bodyPr/>
          <a:lstStyle/>
          <a:p>
            <a:r>
              <a:rPr lang="en-US"/>
              <a:t>Works Cited</a:t>
            </a:r>
            <a:endParaRPr lang="en-US" dirty="0"/>
          </a:p>
        </p:txBody>
      </p:sp>
      <p:sp>
        <p:nvSpPr>
          <p:cNvPr id="22" name="Content Placeholder 21"/>
          <p:cNvSpPr>
            <a:spLocks noGrp="1"/>
          </p:cNvSpPr>
          <p:nvPr>
            <p:ph sz="quarter" idx="35"/>
          </p:nvPr>
        </p:nvSpPr>
        <p:spPr>
          <a:xfrm>
            <a:off x="29900880" y="27785104"/>
            <a:ext cx="12801600" cy="3796970"/>
          </a:xfrm>
          <a:solidFill>
            <a:schemeClr val="accent1">
              <a:lumMod val="20000"/>
              <a:lumOff val="80000"/>
            </a:schemeClr>
          </a:solidFill>
        </p:spPr>
        <p:txBody>
          <a:bodyPr>
            <a:normAutofit fontScale="70000" lnSpcReduction="20000"/>
          </a:bodyPr>
          <a:lstStyle/>
          <a:p>
            <a:pPr marL="514350" indent="-514350">
              <a:buFont typeface="Arial" panose="020B0604020202020204" pitchFamily="34" charset="0"/>
              <a:buAutoNum type="arabicPeriod"/>
            </a:pPr>
            <a:r>
              <a:rPr lang="en-US" sz="2200" dirty="0"/>
              <a:t>Callaway, Ragan M. 1997. “Positive interactions in plant communities and the individualistic-continuum concept.” </a:t>
            </a:r>
            <a:r>
              <a:rPr lang="en-US" sz="2200" i="1" dirty="0" err="1"/>
              <a:t>Oecologia</a:t>
            </a:r>
            <a:r>
              <a:rPr lang="en-US" sz="2200" dirty="0"/>
              <a:t> 112: 143–49.</a:t>
            </a:r>
          </a:p>
          <a:p>
            <a:pPr marL="514350" indent="-514350">
              <a:buFont typeface="Arial" panose="020B0604020202020204" pitchFamily="34" charset="0"/>
              <a:buAutoNum type="arabicPeriod"/>
            </a:pPr>
            <a:r>
              <a:rPr lang="en-US" sz="2200" dirty="0"/>
              <a:t>Montiel, Salvador, and Carlos Montaña. 2000. “Vertebrate Frugivory and Seed Dispersal of a </a:t>
            </a:r>
            <a:r>
              <a:rPr lang="en-US" sz="2200" dirty="0" err="1"/>
              <a:t>Chihuahuan</a:t>
            </a:r>
            <a:r>
              <a:rPr lang="en-US" sz="2200" dirty="0"/>
              <a:t> Desert Cactus” 146 (2): 221–29.</a:t>
            </a:r>
          </a:p>
          <a:p>
            <a:pPr marL="514350" indent="-514350">
              <a:buFont typeface="Arial" panose="020B0604020202020204" pitchFamily="34" charset="0"/>
              <a:buAutoNum type="arabicPeriod"/>
            </a:pPr>
            <a:r>
              <a:rPr lang="en-US" sz="2200" dirty="0" err="1"/>
              <a:t>Gorostiague</a:t>
            </a:r>
            <a:r>
              <a:rPr lang="en-US" sz="2200" dirty="0"/>
              <a:t>, P., and P. Ortega-Baes. 2016. “How </a:t>
            </a:r>
            <a:r>
              <a:rPr lang="en-US" sz="2200" dirty="0" err="1"/>
              <a:t>specialised</a:t>
            </a:r>
            <a:r>
              <a:rPr lang="en-US" sz="2200" dirty="0"/>
              <a:t> is bird pollination in the Cactaceae?” </a:t>
            </a:r>
            <a:r>
              <a:rPr lang="en-US" sz="2200" i="1" dirty="0"/>
              <a:t>Plant Biology</a:t>
            </a:r>
            <a:r>
              <a:rPr lang="en-US" sz="2200" dirty="0"/>
              <a:t> 18 (1): 63–72. doi:</a:t>
            </a:r>
            <a:r>
              <a:rPr lang="en-US" sz="2200" dirty="0">
                <a:hlinkClick r:id="rId11"/>
              </a:rPr>
              <a:t>10.1111/plb.12297</a:t>
            </a:r>
            <a:r>
              <a:rPr lang="en-US" sz="2200" dirty="0"/>
              <a:t>.</a:t>
            </a:r>
          </a:p>
          <a:p>
            <a:pPr marL="514350" indent="-514350">
              <a:buFont typeface="Arial" panose="020B0604020202020204" pitchFamily="34" charset="0"/>
              <a:buAutoNum type="arabicPeriod"/>
            </a:pPr>
            <a:r>
              <a:rPr lang="en-US" sz="2200" dirty="0"/>
              <a:t>Kelly, Dave, Jenny J </a:t>
            </a:r>
            <a:r>
              <a:rPr lang="en-US" sz="2200" dirty="0" err="1"/>
              <a:t>Ladley</a:t>
            </a:r>
            <a:r>
              <a:rPr lang="en-US" sz="2200" dirty="0"/>
              <a:t>, Alastair W Robertson, and Jenny J </a:t>
            </a:r>
            <a:r>
              <a:rPr lang="en-US" sz="2200" dirty="0" err="1"/>
              <a:t>Ladley</a:t>
            </a:r>
            <a:r>
              <a:rPr lang="en-US" sz="2200" dirty="0"/>
              <a:t>. 2004. “Is dispersal easier than pollination ? Two tests in New Zealand </a:t>
            </a:r>
            <a:r>
              <a:rPr lang="en-US" sz="2200" dirty="0" err="1"/>
              <a:t>Loranthaceae</a:t>
            </a:r>
            <a:r>
              <a:rPr lang="en-US" sz="2200" dirty="0"/>
              <a:t>.” </a:t>
            </a:r>
            <a:r>
              <a:rPr lang="en-US" sz="2200" i="1" dirty="0"/>
              <a:t>New Zealand Journal of Botany</a:t>
            </a:r>
            <a:r>
              <a:rPr lang="en-US" sz="2200" dirty="0"/>
              <a:t> 42: 89–103. doi:</a:t>
            </a:r>
            <a:r>
              <a:rPr lang="en-US" sz="2200" dirty="0">
                <a:hlinkClick r:id="rId12"/>
              </a:rPr>
              <a:t>10.1080/0028825X.2004.9512892</a:t>
            </a:r>
            <a:r>
              <a:rPr lang="en-US" sz="2200" dirty="0"/>
              <a:t>.</a:t>
            </a:r>
          </a:p>
          <a:p>
            <a:pPr marL="514350" indent="-514350">
              <a:buFont typeface="Arial" panose="020B0604020202020204" pitchFamily="34" charset="0"/>
              <a:buAutoNum type="arabicPeriod"/>
            </a:pPr>
            <a:r>
              <a:rPr lang="en-US" sz="2200" dirty="0"/>
              <a:t>Garcia, Maria B., Xavier </a:t>
            </a:r>
            <a:r>
              <a:rPr lang="en-US" sz="2200" dirty="0" err="1"/>
              <a:t>Espadaler</a:t>
            </a:r>
            <a:r>
              <a:rPr lang="en-US" sz="2200" dirty="0"/>
              <a:t>, and Jens M. Olesen. 2012. “Extreme Reproduction and Survival of a True Cliffhanger : The Endangered Plant </a:t>
            </a:r>
            <a:r>
              <a:rPr lang="en-US" sz="2200" dirty="0" err="1"/>
              <a:t>Borderea</a:t>
            </a:r>
            <a:r>
              <a:rPr lang="en-US" sz="2200" dirty="0"/>
              <a:t> </a:t>
            </a:r>
            <a:r>
              <a:rPr lang="en-US" sz="2200" dirty="0" err="1"/>
              <a:t>chouardii</a:t>
            </a:r>
            <a:r>
              <a:rPr lang="en-US" sz="2200" dirty="0"/>
              <a:t>.” </a:t>
            </a:r>
            <a:r>
              <a:rPr lang="en-US" sz="2200" i="1" dirty="0"/>
              <a:t>PLOS One</a:t>
            </a:r>
            <a:r>
              <a:rPr lang="en-US" sz="2200" dirty="0"/>
              <a:t> 7 (9): 1–7. doi:</a:t>
            </a:r>
            <a:r>
              <a:rPr lang="en-US" sz="2200" dirty="0">
                <a:hlinkClick r:id="rId13"/>
              </a:rPr>
              <a:t>10.1371/journal.pone.0044657</a:t>
            </a:r>
            <a:r>
              <a:rPr lang="en-US" sz="2200" dirty="0"/>
              <a:t>.</a:t>
            </a:r>
          </a:p>
          <a:p>
            <a:pPr marL="514350" indent="-514350">
              <a:buFont typeface="Arial" panose="020B0604020202020204" pitchFamily="34" charset="0"/>
              <a:buAutoNum type="arabicPeriod"/>
            </a:pPr>
            <a:r>
              <a:rPr lang="en-US" sz="2200" dirty="0" err="1"/>
              <a:t>Filazzola</a:t>
            </a:r>
            <a:r>
              <a:rPr lang="en-US" sz="2200" dirty="0"/>
              <a:t>, A., </a:t>
            </a:r>
            <a:r>
              <a:rPr lang="en-US" sz="2200" dirty="0" err="1"/>
              <a:t>Lortie</a:t>
            </a:r>
            <a:r>
              <a:rPr lang="en-US" sz="2200" dirty="0"/>
              <a:t>, C. J. 2014. “A systematic review and conceptual framework for the mechanistic pathways of nurse plants.” </a:t>
            </a:r>
            <a:r>
              <a:rPr lang="en-US" sz="2200" i="1" dirty="0"/>
              <a:t>Global Ecology and Biogeography</a:t>
            </a:r>
            <a:r>
              <a:rPr lang="en-US" sz="2200" dirty="0"/>
              <a:t> 23 (12): 1335-1345.</a:t>
            </a:r>
          </a:p>
          <a:p>
            <a:pPr marL="514350" indent="-514350">
              <a:buFont typeface="Arial" panose="020B0604020202020204" pitchFamily="34" charset="0"/>
              <a:buAutoNum type="arabicPeriod"/>
            </a:pPr>
            <a:r>
              <a:rPr lang="en-US" sz="2200" dirty="0"/>
              <a:t>Wolf, L. L., and Hainsworth, A.R. 1990. “Non-Random Foraging by Hummingbirds : Patterns of Movement Between </a:t>
            </a:r>
            <a:r>
              <a:rPr lang="en-US" sz="2200" dirty="0" err="1"/>
              <a:t>Ipomopsis</a:t>
            </a:r>
            <a:r>
              <a:rPr lang="en-US" sz="2200" dirty="0"/>
              <a:t>.” </a:t>
            </a:r>
            <a:r>
              <a:rPr lang="en-US" sz="2200" i="1" dirty="0"/>
              <a:t>Functional Ecology</a:t>
            </a:r>
            <a:r>
              <a:rPr lang="en-US" sz="2200" dirty="0"/>
              <a:t> 4 (2): 149–57.</a:t>
            </a:r>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a:p>
            <a:pPr marL="514350" indent="-514350">
              <a:buFont typeface="Arial" panose="020B0604020202020204" pitchFamily="34" charset="0"/>
              <a:buAutoNum type="arabicPeriod"/>
            </a:pPr>
            <a:endParaRPr lang="en-US" dirty="0"/>
          </a:p>
        </p:txBody>
      </p:sp>
      <p:pic>
        <p:nvPicPr>
          <p:cNvPr id="27" name="Picture 26">
            <a:extLst>
              <a:ext uri="{FF2B5EF4-FFF2-40B4-BE49-F238E27FC236}">
                <a16:creationId xmlns:a16="http://schemas.microsoft.com/office/drawing/2014/main" id="{293D5E89-245C-4934-910D-544D9585D70B}"/>
              </a:ext>
            </a:extLst>
          </p:cNvPr>
          <p:cNvPicPr>
            <a:picLocks noChangeAspect="1"/>
          </p:cNvPicPr>
          <p:nvPr/>
        </p:nvPicPr>
        <p:blipFill>
          <a:blip r:embed="rId14"/>
          <a:stretch>
            <a:fillRect/>
          </a:stretch>
        </p:blipFill>
        <p:spPr>
          <a:xfrm>
            <a:off x="37709060" y="10107596"/>
            <a:ext cx="4476750" cy="542925"/>
          </a:xfrm>
          <a:prstGeom prst="rect">
            <a:avLst/>
          </a:prstGeom>
        </p:spPr>
      </p:pic>
      <p:pic>
        <p:nvPicPr>
          <p:cNvPr id="45" name="Picture 44">
            <a:extLst>
              <a:ext uri="{FF2B5EF4-FFF2-40B4-BE49-F238E27FC236}">
                <a16:creationId xmlns:a16="http://schemas.microsoft.com/office/drawing/2014/main" id="{43574631-8CFD-41E5-9141-B4F0926BDB52}"/>
              </a:ext>
            </a:extLst>
          </p:cNvPr>
          <p:cNvPicPr>
            <a:picLocks noChangeAspect="1"/>
          </p:cNvPicPr>
          <p:nvPr/>
        </p:nvPicPr>
        <p:blipFill>
          <a:blip r:embed="rId14"/>
          <a:stretch>
            <a:fillRect/>
          </a:stretch>
        </p:blipFill>
        <p:spPr>
          <a:xfrm>
            <a:off x="33096202" y="9337313"/>
            <a:ext cx="237068" cy="500418"/>
          </a:xfrm>
          <a:prstGeom prst="rect">
            <a:avLst/>
          </a:prstGeom>
        </p:spPr>
      </p:pic>
      <p:pic>
        <p:nvPicPr>
          <p:cNvPr id="46" name="Picture 45">
            <a:extLst>
              <a:ext uri="{FF2B5EF4-FFF2-40B4-BE49-F238E27FC236}">
                <a16:creationId xmlns:a16="http://schemas.microsoft.com/office/drawing/2014/main" id="{E88E011B-7042-4DDB-AA47-F7F70031123F}"/>
              </a:ext>
            </a:extLst>
          </p:cNvPr>
          <p:cNvPicPr>
            <a:picLocks noChangeAspect="1"/>
          </p:cNvPicPr>
          <p:nvPr/>
        </p:nvPicPr>
        <p:blipFill>
          <a:blip r:embed="rId14"/>
          <a:stretch>
            <a:fillRect/>
          </a:stretch>
        </p:blipFill>
        <p:spPr>
          <a:xfrm>
            <a:off x="30211776" y="9384816"/>
            <a:ext cx="237068" cy="500418"/>
          </a:xfrm>
          <a:prstGeom prst="rect">
            <a:avLst/>
          </a:prstGeom>
        </p:spPr>
      </p:pic>
      <p:pic>
        <p:nvPicPr>
          <p:cNvPr id="47" name="Picture 46">
            <a:extLst>
              <a:ext uri="{FF2B5EF4-FFF2-40B4-BE49-F238E27FC236}">
                <a16:creationId xmlns:a16="http://schemas.microsoft.com/office/drawing/2014/main" id="{C4D6E689-681D-4A31-91F2-B4E3FBDD8665}"/>
              </a:ext>
            </a:extLst>
          </p:cNvPr>
          <p:cNvPicPr>
            <a:picLocks noChangeAspect="1"/>
          </p:cNvPicPr>
          <p:nvPr/>
        </p:nvPicPr>
        <p:blipFill>
          <a:blip r:embed="rId14"/>
          <a:stretch>
            <a:fillRect/>
          </a:stretch>
        </p:blipFill>
        <p:spPr>
          <a:xfrm>
            <a:off x="30147042" y="7122083"/>
            <a:ext cx="237068" cy="500418"/>
          </a:xfrm>
          <a:prstGeom prst="rect">
            <a:avLst/>
          </a:prstGeom>
        </p:spPr>
      </p:pic>
      <p:pic>
        <p:nvPicPr>
          <p:cNvPr id="52" name="Picture 51">
            <a:extLst>
              <a:ext uri="{FF2B5EF4-FFF2-40B4-BE49-F238E27FC236}">
                <a16:creationId xmlns:a16="http://schemas.microsoft.com/office/drawing/2014/main" id="{F3B2A4F4-FF7A-46F1-9505-F4932B02934E}"/>
              </a:ext>
            </a:extLst>
          </p:cNvPr>
          <p:cNvPicPr>
            <a:picLocks noChangeAspect="1"/>
          </p:cNvPicPr>
          <p:nvPr/>
        </p:nvPicPr>
        <p:blipFill>
          <a:blip r:embed="rId14"/>
          <a:stretch>
            <a:fillRect/>
          </a:stretch>
        </p:blipFill>
        <p:spPr>
          <a:xfrm flipH="1">
            <a:off x="37232538" y="10517543"/>
            <a:ext cx="376605" cy="500418"/>
          </a:xfrm>
          <a:prstGeom prst="rect">
            <a:avLst/>
          </a:prstGeom>
        </p:spPr>
      </p:pic>
      <p:pic>
        <p:nvPicPr>
          <p:cNvPr id="56" name="Picture 55">
            <a:extLst>
              <a:ext uri="{FF2B5EF4-FFF2-40B4-BE49-F238E27FC236}">
                <a16:creationId xmlns:a16="http://schemas.microsoft.com/office/drawing/2014/main" id="{18F1BF55-EDC2-4A45-8423-D5A76ED0B9D4}"/>
              </a:ext>
            </a:extLst>
          </p:cNvPr>
          <p:cNvPicPr>
            <a:picLocks noChangeAspect="1"/>
          </p:cNvPicPr>
          <p:nvPr/>
        </p:nvPicPr>
        <p:blipFill>
          <a:blip r:embed="rId14"/>
          <a:stretch>
            <a:fillRect/>
          </a:stretch>
        </p:blipFill>
        <p:spPr>
          <a:xfrm flipH="1">
            <a:off x="37629288" y="10581173"/>
            <a:ext cx="376605" cy="500418"/>
          </a:xfrm>
          <a:prstGeom prst="rect">
            <a:avLst/>
          </a:prstGeom>
        </p:spPr>
      </p:pic>
      <p:sp>
        <p:nvSpPr>
          <p:cNvPr id="15" name="Content Placeholder 14"/>
          <p:cNvSpPr>
            <a:spLocks noGrp="1"/>
          </p:cNvSpPr>
          <p:nvPr>
            <p:ph sz="quarter" idx="42"/>
          </p:nvPr>
        </p:nvSpPr>
        <p:spPr>
          <a:xfrm>
            <a:off x="29928259" y="21217050"/>
            <a:ext cx="12838826" cy="4748816"/>
          </a:xfrm>
          <a:solidFill>
            <a:schemeClr val="accent1">
              <a:lumMod val="20000"/>
              <a:lumOff val="80000"/>
            </a:schemeClr>
          </a:solidFill>
        </p:spPr>
        <p:txBody>
          <a:bodyPr>
            <a:noAutofit/>
          </a:bodyPr>
          <a:lstStyle/>
          <a:p>
            <a:r>
              <a:rPr lang="en-US" sz="3600" dirty="0"/>
              <a:t>Frequency, size, and health were all strongest in </a:t>
            </a:r>
            <a:r>
              <a:rPr lang="en-US" sz="3600" i="1" dirty="0"/>
              <a:t>C. acanthocarpa</a:t>
            </a:r>
          </a:p>
          <a:p>
            <a:r>
              <a:rPr lang="en-US" sz="3600" dirty="0"/>
              <a:t>Health will determine reproductive output, so healthiest species will have most success blooming/fruiting</a:t>
            </a:r>
          </a:p>
          <a:p>
            <a:r>
              <a:rPr lang="en-US" sz="3600" dirty="0"/>
              <a:t>Larger, more distinct differences in height between individuals more likely to translate to bird behavior</a:t>
            </a:r>
          </a:p>
          <a:p>
            <a:r>
              <a:rPr lang="en-US" sz="3600" dirty="0"/>
              <a:t>C. acanthocarpa will be study species in further experiments</a:t>
            </a:r>
          </a:p>
        </p:txBody>
      </p:sp>
      <p:sp>
        <p:nvSpPr>
          <p:cNvPr id="73" name="Content Placeholder 10">
            <a:extLst>
              <a:ext uri="{FF2B5EF4-FFF2-40B4-BE49-F238E27FC236}">
                <a16:creationId xmlns:a16="http://schemas.microsoft.com/office/drawing/2014/main" id="{61907000-927B-4AAC-8E42-0D7A42F781AF}"/>
              </a:ext>
            </a:extLst>
          </p:cNvPr>
          <p:cNvSpPr txBox="1">
            <a:spLocks/>
          </p:cNvSpPr>
          <p:nvPr/>
        </p:nvSpPr>
        <p:spPr>
          <a:xfrm>
            <a:off x="15949964" y="7146009"/>
            <a:ext cx="12801600" cy="3875921"/>
          </a:xfrm>
          <a:prstGeom prst="rect">
            <a:avLst/>
          </a:prstGeom>
          <a:solidFill>
            <a:schemeClr val="accent1">
              <a:lumMod val="20000"/>
              <a:lumOff val="80000"/>
            </a:schemeClr>
          </a:solidFill>
        </p:spPr>
        <p:txBody>
          <a:bodyPr vert="horz" lIns="91440" tIns="182880" rIns="91440" bIns="45720" rtlCol="0">
            <a:normAutofit fontScale="92500" lnSpcReduction="20000"/>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r>
              <a:rPr lang="en-US" sz="3600" i="1" dirty="0" err="1"/>
              <a:t>Cylindropuntia</a:t>
            </a:r>
            <a:r>
              <a:rPr lang="en-US" sz="3600" i="1" dirty="0"/>
              <a:t> </a:t>
            </a:r>
            <a:r>
              <a:rPr lang="en-US" sz="3600" i="1" dirty="0" err="1"/>
              <a:t>acanthocarpa</a:t>
            </a:r>
            <a:r>
              <a:rPr lang="en-US" sz="3600" i="1" dirty="0"/>
              <a:t> </a:t>
            </a:r>
            <a:r>
              <a:rPr lang="en-US" sz="3600" dirty="0"/>
              <a:t>&amp; </a:t>
            </a:r>
            <a:r>
              <a:rPr lang="en-US" sz="3600" i="1" dirty="0" err="1"/>
              <a:t>Cylindropuntia</a:t>
            </a:r>
            <a:r>
              <a:rPr lang="en-US" sz="3600" i="1" dirty="0"/>
              <a:t> </a:t>
            </a:r>
            <a:r>
              <a:rPr lang="en-US" sz="3600" i="1" dirty="0" err="1"/>
              <a:t>enchinocarpa</a:t>
            </a:r>
            <a:r>
              <a:rPr lang="en-US" sz="3600" dirty="0"/>
              <a:t>: walk 6 and 9 transects, respectively</a:t>
            </a:r>
          </a:p>
          <a:p>
            <a:r>
              <a:rPr lang="en-US" sz="3600" i="1" dirty="0"/>
              <a:t>Opuntia </a:t>
            </a:r>
            <a:r>
              <a:rPr lang="en-US" sz="3600" i="1" dirty="0" err="1"/>
              <a:t>basilaris</a:t>
            </a:r>
            <a:r>
              <a:rPr lang="en-US" sz="3600" dirty="0"/>
              <a:t>: haphazard</a:t>
            </a:r>
          </a:p>
          <a:p>
            <a:r>
              <a:rPr lang="en-US" sz="3600" dirty="0"/>
              <a:t>Major axis, minor axis, vertical axis</a:t>
            </a:r>
          </a:p>
          <a:p>
            <a:r>
              <a:rPr lang="en-US" sz="3600" dirty="0"/>
              <a:t>Health index 1-5</a:t>
            </a:r>
          </a:p>
          <a:p>
            <a:pPr lvl="1"/>
            <a:r>
              <a:rPr lang="en-US" sz="3200" dirty="0"/>
              <a:t>Scarification, rot, branch death</a:t>
            </a:r>
          </a:p>
          <a:p>
            <a:r>
              <a:rPr lang="en-US" sz="3600" dirty="0"/>
              <a:t>Geotag</a:t>
            </a:r>
          </a:p>
          <a:p>
            <a:pPr lvl="1"/>
            <a:endParaRPr lang="en-US" dirty="0"/>
          </a:p>
          <a:p>
            <a:pPr lvl="1"/>
            <a:endParaRPr lang="en-US" dirty="0"/>
          </a:p>
          <a:p>
            <a:pPr lvl="1"/>
            <a:endParaRPr lang="en-US" dirty="0"/>
          </a:p>
          <a:p>
            <a:pPr lvl="1"/>
            <a:endParaRPr lang="en-US" dirty="0"/>
          </a:p>
          <a:p>
            <a:pPr lvl="1"/>
            <a:endParaRPr lang="en-US" dirty="0"/>
          </a:p>
          <a:p>
            <a:pPr marL="640080" lvl="1" indent="0">
              <a:buNone/>
            </a:pPr>
            <a:endParaRPr lang="en-US" dirty="0"/>
          </a:p>
        </p:txBody>
      </p:sp>
      <p:sp>
        <p:nvSpPr>
          <p:cNvPr id="76" name="Content Placeholder 10">
            <a:extLst>
              <a:ext uri="{FF2B5EF4-FFF2-40B4-BE49-F238E27FC236}">
                <a16:creationId xmlns:a16="http://schemas.microsoft.com/office/drawing/2014/main" id="{1BE0FD30-C937-4EB9-890D-69AA51B0E91B}"/>
              </a:ext>
            </a:extLst>
          </p:cNvPr>
          <p:cNvSpPr txBox="1">
            <a:spLocks/>
          </p:cNvSpPr>
          <p:nvPr/>
        </p:nvSpPr>
        <p:spPr>
          <a:xfrm>
            <a:off x="15382847" y="25047774"/>
            <a:ext cx="12801600" cy="4256353"/>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pPr lvl="1"/>
            <a:endParaRPr lang="en-US" dirty="0"/>
          </a:p>
        </p:txBody>
      </p:sp>
      <p:sp>
        <p:nvSpPr>
          <p:cNvPr id="85" name="Content Placeholder 5">
            <a:extLst>
              <a:ext uri="{FF2B5EF4-FFF2-40B4-BE49-F238E27FC236}">
                <a16:creationId xmlns:a16="http://schemas.microsoft.com/office/drawing/2014/main" id="{0E8B75CE-47CE-4B67-86CB-FA3F43EE0396}"/>
              </a:ext>
            </a:extLst>
          </p:cNvPr>
          <p:cNvSpPr txBox="1">
            <a:spLocks/>
          </p:cNvSpPr>
          <p:nvPr/>
        </p:nvSpPr>
        <p:spPr>
          <a:xfrm>
            <a:off x="15949965" y="20117934"/>
            <a:ext cx="12801599" cy="1323656"/>
          </a:xfrm>
          <a:prstGeom prst="rect">
            <a:avLst/>
          </a:prstGeom>
          <a:solidFill>
            <a:schemeClr val="accent1">
              <a:lumMod val="20000"/>
              <a:lumOff val="80000"/>
            </a:schemeClr>
          </a:solidFill>
        </p:spPr>
        <p:txBody>
          <a:bodyPr vert="horz" lIns="91440" tIns="182880" rIns="91440" bIns="45720" rtlCol="0">
            <a:noAutofit/>
          </a:bodyPr>
          <a:lst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32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9pPr>
          </a:lstStyle>
          <a:p>
            <a:r>
              <a:rPr lang="en-US" dirty="0"/>
              <a:t>Each cactus species had significantly different mean heights </a:t>
            </a:r>
            <a:r>
              <a:rPr lang="it-IT" dirty="0"/>
              <a:t>(</a:t>
            </a:r>
            <a:r>
              <a:rPr lang="it-IT" i="1" dirty="0"/>
              <a:t>Kruskal-Wallis</a:t>
            </a:r>
            <a:r>
              <a:rPr lang="it-IT" dirty="0"/>
              <a:t>, Chi-square = 3.71, p &gt; 0.0001, df = 52). </a:t>
            </a:r>
            <a:endParaRPr lang="en-US" sz="3600" dirty="0"/>
          </a:p>
        </p:txBody>
      </p:sp>
      <p:pic>
        <p:nvPicPr>
          <p:cNvPr id="7" name="Picture Placeholder 6">
            <a:extLst>
              <a:ext uri="{FF2B5EF4-FFF2-40B4-BE49-F238E27FC236}">
                <a16:creationId xmlns:a16="http://schemas.microsoft.com/office/drawing/2014/main" id="{249102E7-6D62-4F6C-9DBD-E544EED9B9B2}"/>
              </a:ext>
            </a:extLst>
          </p:cNvPr>
          <p:cNvPicPr>
            <a:picLocks noGrp="1" noChangeAspect="1"/>
          </p:cNvPicPr>
          <p:nvPr>
            <p:ph type="pic" sz="quarter" idx="43"/>
          </p:nvPr>
        </p:nvPicPr>
        <p:blipFill>
          <a:blip r:embed="rId15" cstate="print">
            <a:extLst>
              <a:ext uri="{28A0092B-C50C-407E-A947-70E740481C1C}">
                <a14:useLocalDpi xmlns:a14="http://schemas.microsoft.com/office/drawing/2010/main" val="0"/>
              </a:ext>
            </a:extLst>
          </a:blip>
          <a:srcRect t="27960" b="27960"/>
          <a:stretch>
            <a:fillRect/>
          </a:stretch>
        </p:blipFill>
        <p:spPr>
          <a:xfrm>
            <a:off x="32270700" y="-5270"/>
            <a:ext cx="11620500" cy="3842445"/>
          </a:xfrm>
        </p:spPr>
      </p:pic>
      <p:sp>
        <p:nvSpPr>
          <p:cNvPr id="20" name="TextBox 19">
            <a:extLst>
              <a:ext uri="{FF2B5EF4-FFF2-40B4-BE49-F238E27FC236}">
                <a16:creationId xmlns:a16="http://schemas.microsoft.com/office/drawing/2014/main" id="{A1595AFC-3B71-4147-8F61-1322172C1D0F}"/>
              </a:ext>
            </a:extLst>
          </p:cNvPr>
          <p:cNvSpPr txBox="1"/>
          <p:nvPr/>
        </p:nvSpPr>
        <p:spPr>
          <a:xfrm>
            <a:off x="1309109" y="20179598"/>
            <a:ext cx="14073738" cy="1200329"/>
          </a:xfrm>
          <a:prstGeom prst="rect">
            <a:avLst/>
          </a:prstGeom>
          <a:noFill/>
        </p:spPr>
        <p:txBody>
          <a:bodyPr wrap="square" rtlCol="0">
            <a:spAutoFit/>
          </a:bodyPr>
          <a:lstStyle/>
          <a:p>
            <a:r>
              <a:rPr lang="en-US" sz="3600" dirty="0"/>
              <a:t>Figure 1: Do birds pollinate and disperse seeds of foundational plants?</a:t>
            </a:r>
          </a:p>
        </p:txBody>
      </p:sp>
      <p:grpSp>
        <p:nvGrpSpPr>
          <p:cNvPr id="32" name="Group 31">
            <a:extLst>
              <a:ext uri="{FF2B5EF4-FFF2-40B4-BE49-F238E27FC236}">
                <a16:creationId xmlns:a16="http://schemas.microsoft.com/office/drawing/2014/main" id="{EF938810-CC83-46FA-B02B-58A8C50760A6}"/>
              </a:ext>
            </a:extLst>
          </p:cNvPr>
          <p:cNvGrpSpPr/>
          <p:nvPr/>
        </p:nvGrpSpPr>
        <p:grpSpPr>
          <a:xfrm>
            <a:off x="914983" y="15942433"/>
            <a:ext cx="13029617" cy="3954774"/>
            <a:chOff x="636797" y="13997983"/>
            <a:chExt cx="40777096" cy="12376742"/>
          </a:xfrm>
        </p:grpSpPr>
        <p:pic>
          <p:nvPicPr>
            <p:cNvPr id="33" name="Picture 4" descr="Image result for cactus silhouette">
              <a:extLst>
                <a:ext uri="{FF2B5EF4-FFF2-40B4-BE49-F238E27FC236}">
                  <a16:creationId xmlns:a16="http://schemas.microsoft.com/office/drawing/2014/main" id="{1357BB84-C416-4358-B909-86054E437D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84" r="26093"/>
            <a:stretch/>
          </p:blipFill>
          <p:spPr bwMode="auto">
            <a:xfrm flipH="1">
              <a:off x="36133462" y="1692624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Image result for cactus silhouette">
              <a:extLst>
                <a:ext uri="{FF2B5EF4-FFF2-40B4-BE49-F238E27FC236}">
                  <a16:creationId xmlns:a16="http://schemas.microsoft.com/office/drawing/2014/main" id="{0EDB6562-6B07-4BDA-8DD6-3C2600E8D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723" r="23750"/>
            <a:stretch/>
          </p:blipFill>
          <p:spPr bwMode="auto">
            <a:xfrm flipH="1">
              <a:off x="29795779" y="18584931"/>
              <a:ext cx="4960171" cy="594494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cactus silhouette">
              <a:extLst>
                <a:ext uri="{FF2B5EF4-FFF2-40B4-BE49-F238E27FC236}">
                  <a16:creationId xmlns:a16="http://schemas.microsoft.com/office/drawing/2014/main" id="{4E54939F-FCD7-42E6-9B6A-596E8AEEA6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31" r="23635"/>
            <a:stretch/>
          </p:blipFill>
          <p:spPr bwMode="auto">
            <a:xfrm>
              <a:off x="1958143" y="17272000"/>
              <a:ext cx="6747828" cy="9102725"/>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6DE2EA9-D965-458C-9BAA-6E1974E57355}"/>
                </a:ext>
              </a:extLst>
            </p:cNvPr>
            <p:cNvSpPr/>
            <p:nvPr/>
          </p:nvSpPr>
          <p:spPr>
            <a:xfrm rot="3137432">
              <a:off x="6636914" y="19311557"/>
              <a:ext cx="2329587" cy="3143139"/>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37" name="Picture 12" descr="Image result for flower clipart">
              <a:extLst>
                <a:ext uri="{FF2B5EF4-FFF2-40B4-BE49-F238E27FC236}">
                  <a16:creationId xmlns:a16="http://schemas.microsoft.com/office/drawing/2014/main" id="{E1EC4FC4-0388-498D-BE1D-E4BA62EE4B3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958143" y="16510648"/>
              <a:ext cx="3141703" cy="31133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hummingbird silhouette">
              <a:extLst>
                <a:ext uri="{FF2B5EF4-FFF2-40B4-BE49-F238E27FC236}">
                  <a16:creationId xmlns:a16="http://schemas.microsoft.com/office/drawing/2014/main" id="{93831873-47AA-4269-B24D-4D0FC31D981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flipH="1">
              <a:off x="636797" y="1797354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2" descr="Pineapple 4 by Firkin">
              <a:extLst>
                <a:ext uri="{FF2B5EF4-FFF2-40B4-BE49-F238E27FC236}">
                  <a16:creationId xmlns:a16="http://schemas.microsoft.com/office/drawing/2014/main" id="{A68AAD39-DD60-4AB9-B1F8-576062D5F351}"/>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t="30211"/>
            <a:stretch/>
          </p:blipFill>
          <p:spPr bwMode="auto">
            <a:xfrm rot="13779835">
              <a:off x="6576075" y="19418727"/>
              <a:ext cx="2363395" cy="303426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6" descr="Image result for bird silhouette">
              <a:extLst>
                <a:ext uri="{FF2B5EF4-FFF2-40B4-BE49-F238E27FC236}">
                  <a16:creationId xmlns:a16="http://schemas.microsoft.com/office/drawing/2014/main" id="{1722A5D9-14E1-4934-A16C-A99C3132DF33}"/>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flipH="1">
              <a:off x="8164136" y="19053103"/>
              <a:ext cx="2711279" cy="2616200"/>
            </a:xfrm>
            <a:prstGeom prst="rect">
              <a:avLst/>
            </a:prstGeom>
            <a:noFill/>
            <a:extLst>
              <a:ext uri="{909E8E84-426E-40DD-AFC4-6F175D3DCCD1}">
                <a14:hiddenFill xmlns:a14="http://schemas.microsoft.com/office/drawing/2010/main">
                  <a:solidFill>
                    <a:srgbClr val="FFFFFF"/>
                  </a:solidFill>
                </a14:hiddenFill>
              </a:ext>
            </a:extLst>
          </p:spPr>
        </p:pic>
        <p:sp>
          <p:nvSpPr>
            <p:cNvPr id="41" name="Arrow: Circular 40">
              <a:extLst>
                <a:ext uri="{FF2B5EF4-FFF2-40B4-BE49-F238E27FC236}">
                  <a16:creationId xmlns:a16="http://schemas.microsoft.com/office/drawing/2014/main" id="{AAF4DA06-8B44-4ED9-87D5-B33A5EFDD78C}"/>
                </a:ext>
              </a:extLst>
            </p:cNvPr>
            <p:cNvSpPr/>
            <p:nvPr/>
          </p:nvSpPr>
          <p:spPr>
            <a:xfrm rot="1627447">
              <a:off x="3161057" y="13997983"/>
              <a:ext cx="6669374" cy="6885680"/>
            </a:xfrm>
            <a:prstGeom prst="circular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solidFill>
                  <a:schemeClr val="tx1"/>
                </a:solidFill>
              </a:endParaRPr>
            </a:p>
          </p:txBody>
        </p:sp>
        <p:sp>
          <p:nvSpPr>
            <p:cNvPr id="42" name="Arrow: Right 41">
              <a:extLst>
                <a:ext uri="{FF2B5EF4-FFF2-40B4-BE49-F238E27FC236}">
                  <a16:creationId xmlns:a16="http://schemas.microsoft.com/office/drawing/2014/main" id="{2EC4C0EA-099C-41E3-9A0B-CAED95CB7CF3}"/>
                </a:ext>
              </a:extLst>
            </p:cNvPr>
            <p:cNvSpPr/>
            <p:nvPr/>
          </p:nvSpPr>
          <p:spPr>
            <a:xfrm>
              <a:off x="11946549" y="21753656"/>
              <a:ext cx="8185380" cy="1545828"/>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43" name="Picture 16" descr="Image result for bird silhouette">
              <a:extLst>
                <a:ext uri="{FF2B5EF4-FFF2-40B4-BE49-F238E27FC236}">
                  <a16:creationId xmlns:a16="http://schemas.microsoft.com/office/drawing/2014/main" id="{C1B11FF3-D3FE-47E6-95D4-4ACDAE310B0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rot="20899275">
              <a:off x="21441814" y="17550834"/>
              <a:ext cx="2370163" cy="2616200"/>
            </a:xfrm>
            <a:prstGeom prst="rect">
              <a:avLst/>
            </a:prstGeom>
            <a:noFill/>
            <a:extLst>
              <a:ext uri="{909E8E84-426E-40DD-AFC4-6F175D3DCCD1}">
                <a14:hiddenFill xmlns:a14="http://schemas.microsoft.com/office/drawing/2010/main">
                  <a:solidFill>
                    <a:srgbClr val="FFFFFF"/>
                  </a:solidFill>
                </a14:hiddenFill>
              </a:ext>
            </a:extLst>
          </p:spPr>
        </p:pic>
        <p:sp>
          <p:nvSpPr>
            <p:cNvPr id="48" name="Teardrop 47">
              <a:extLst>
                <a:ext uri="{FF2B5EF4-FFF2-40B4-BE49-F238E27FC236}">
                  <a16:creationId xmlns:a16="http://schemas.microsoft.com/office/drawing/2014/main" id="{00941B57-A8D3-4323-85CF-22AA53A4A682}"/>
                </a:ext>
              </a:extLst>
            </p:cNvPr>
            <p:cNvSpPr/>
            <p:nvPr/>
          </p:nvSpPr>
          <p:spPr>
            <a:xfrm>
              <a:off x="22204662" y="22017379"/>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9" name="Teardrop 48">
              <a:extLst>
                <a:ext uri="{FF2B5EF4-FFF2-40B4-BE49-F238E27FC236}">
                  <a16:creationId xmlns:a16="http://schemas.microsoft.com/office/drawing/2014/main" id="{1D9485A3-E47D-4E13-81B5-852BDFC38FEF}"/>
                </a:ext>
              </a:extLst>
            </p:cNvPr>
            <p:cNvSpPr/>
            <p:nvPr/>
          </p:nvSpPr>
          <p:spPr>
            <a:xfrm>
              <a:off x="22896396" y="2315680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0" name="Teardrop 49">
              <a:extLst>
                <a:ext uri="{FF2B5EF4-FFF2-40B4-BE49-F238E27FC236}">
                  <a16:creationId xmlns:a16="http://schemas.microsoft.com/office/drawing/2014/main" id="{F7167E89-9058-4FA5-8FA3-1320F8D69EEB}"/>
                </a:ext>
              </a:extLst>
            </p:cNvPr>
            <p:cNvSpPr/>
            <p:nvPr/>
          </p:nvSpPr>
          <p:spPr>
            <a:xfrm>
              <a:off x="21027175" y="2276631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1" name="Teardrop 50">
              <a:extLst>
                <a:ext uri="{FF2B5EF4-FFF2-40B4-BE49-F238E27FC236}">
                  <a16:creationId xmlns:a16="http://schemas.microsoft.com/office/drawing/2014/main" id="{CC88885F-A2C2-4054-A3F6-203FF9DD2AC3}"/>
                </a:ext>
              </a:extLst>
            </p:cNvPr>
            <p:cNvSpPr/>
            <p:nvPr/>
          </p:nvSpPr>
          <p:spPr>
            <a:xfrm>
              <a:off x="21340086" y="2034588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53" name="Picture 4" descr="Image result for cactus silhouette">
              <a:extLst>
                <a:ext uri="{FF2B5EF4-FFF2-40B4-BE49-F238E27FC236}">
                  <a16:creationId xmlns:a16="http://schemas.microsoft.com/office/drawing/2014/main" id="{7C5DCBDD-F152-49D1-8228-CD91E227FED9}"/>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flipH="1">
              <a:off x="25287356" y="21589579"/>
              <a:ext cx="3693478" cy="2458073"/>
            </a:xfrm>
            <a:prstGeom prst="rect">
              <a:avLst/>
            </a:prstGeom>
            <a:noFill/>
            <a:extLst>
              <a:ext uri="{909E8E84-426E-40DD-AFC4-6F175D3DCCD1}">
                <a14:hiddenFill xmlns:a14="http://schemas.microsoft.com/office/drawing/2010/main">
                  <a:solidFill>
                    <a:srgbClr val="FFFFFF"/>
                  </a:solidFill>
                </a14:hiddenFill>
              </a:ext>
            </a:extLst>
          </p:spPr>
        </p:pic>
        <p:sp>
          <p:nvSpPr>
            <p:cNvPr id="54" name="Arrow: Right 53">
              <a:extLst>
                <a:ext uri="{FF2B5EF4-FFF2-40B4-BE49-F238E27FC236}">
                  <a16:creationId xmlns:a16="http://schemas.microsoft.com/office/drawing/2014/main" id="{BFD15604-7D09-46A5-A9CD-1FBFABCF6CCB}"/>
                </a:ext>
              </a:extLst>
            </p:cNvPr>
            <p:cNvSpPr/>
            <p:nvPr/>
          </p:nvSpPr>
          <p:spPr>
            <a:xfrm>
              <a:off x="28492336" y="21823362"/>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5" name="Arrow: Right 54">
              <a:extLst>
                <a:ext uri="{FF2B5EF4-FFF2-40B4-BE49-F238E27FC236}">
                  <a16:creationId xmlns:a16="http://schemas.microsoft.com/office/drawing/2014/main" id="{8C64E1B9-7CEA-4A55-B82B-D7A123504E63}"/>
                </a:ext>
              </a:extLst>
            </p:cNvPr>
            <p:cNvSpPr/>
            <p:nvPr/>
          </p:nvSpPr>
          <p:spPr>
            <a:xfrm>
              <a:off x="34366178" y="2166930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7" name="Arrow: Right 56">
              <a:extLst>
                <a:ext uri="{FF2B5EF4-FFF2-40B4-BE49-F238E27FC236}">
                  <a16:creationId xmlns:a16="http://schemas.microsoft.com/office/drawing/2014/main" id="{C202253B-DEF9-45E7-A75B-A59998E3C4A9}"/>
                </a:ext>
              </a:extLst>
            </p:cNvPr>
            <p:cNvSpPr/>
            <p:nvPr/>
          </p:nvSpPr>
          <p:spPr>
            <a:xfrm>
              <a:off x="24402956" y="2189633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2" name="Rectangle 1">
            <a:extLst>
              <a:ext uri="{FF2B5EF4-FFF2-40B4-BE49-F238E27FC236}">
                <a16:creationId xmlns:a16="http://schemas.microsoft.com/office/drawing/2014/main" id="{FD17930B-5CDA-4544-9061-E79BCB6A5409}"/>
              </a:ext>
            </a:extLst>
          </p:cNvPr>
          <p:cNvSpPr/>
          <p:nvPr/>
        </p:nvSpPr>
        <p:spPr>
          <a:xfrm>
            <a:off x="1102781" y="26723852"/>
            <a:ext cx="12898083" cy="646331"/>
          </a:xfrm>
          <a:prstGeom prst="rect">
            <a:avLst/>
          </a:prstGeom>
        </p:spPr>
        <p:txBody>
          <a:bodyPr wrap="none">
            <a:spAutoFit/>
          </a:bodyPr>
          <a:lstStyle/>
          <a:p>
            <a:r>
              <a:rPr lang="en-US" sz="3600" dirty="0"/>
              <a:t>Figure 2: Nectarivores visit higher and showier floral displays.</a:t>
            </a:r>
            <a:r>
              <a:rPr lang="en-US" sz="3600" baseline="30000" dirty="0"/>
              <a:t>7</a:t>
            </a:r>
          </a:p>
        </p:txBody>
      </p:sp>
      <p:pic>
        <p:nvPicPr>
          <p:cNvPr id="3" name="Picture 2">
            <a:extLst>
              <a:ext uri="{FF2B5EF4-FFF2-40B4-BE49-F238E27FC236}">
                <a16:creationId xmlns:a16="http://schemas.microsoft.com/office/drawing/2014/main" id="{DB40B034-0A1C-4CA3-B7D8-E56B739C859D}"/>
              </a:ext>
            </a:extLst>
          </p:cNvPr>
          <p:cNvPicPr>
            <a:picLocks noChangeAspect="1"/>
          </p:cNvPicPr>
          <p:nvPr/>
        </p:nvPicPr>
        <p:blipFill>
          <a:blip r:embed="rId22"/>
          <a:stretch>
            <a:fillRect/>
          </a:stretch>
        </p:blipFill>
        <p:spPr>
          <a:xfrm>
            <a:off x="16984920" y="12753804"/>
            <a:ext cx="10118093" cy="5751088"/>
          </a:xfrm>
          <a:prstGeom prst="rect">
            <a:avLst/>
          </a:prstGeom>
        </p:spPr>
      </p:pic>
      <p:sp>
        <p:nvSpPr>
          <p:cNvPr id="16" name="TextBox 15">
            <a:extLst>
              <a:ext uri="{FF2B5EF4-FFF2-40B4-BE49-F238E27FC236}">
                <a16:creationId xmlns:a16="http://schemas.microsoft.com/office/drawing/2014/main" id="{A69A005C-5874-4ED6-9791-EE70810BEE73}"/>
              </a:ext>
            </a:extLst>
          </p:cNvPr>
          <p:cNvSpPr txBox="1"/>
          <p:nvPr/>
        </p:nvSpPr>
        <p:spPr>
          <a:xfrm>
            <a:off x="16248989" y="18699739"/>
            <a:ext cx="12801599" cy="1077218"/>
          </a:xfrm>
          <a:prstGeom prst="rect">
            <a:avLst/>
          </a:prstGeom>
          <a:noFill/>
        </p:spPr>
        <p:txBody>
          <a:bodyPr wrap="square" rtlCol="0">
            <a:spAutoFit/>
          </a:bodyPr>
          <a:lstStyle/>
          <a:p>
            <a:r>
              <a:rPr lang="en-US" sz="3200" dirty="0"/>
              <a:t>Figure 4: </a:t>
            </a:r>
            <a:r>
              <a:rPr lang="it-IT" sz="3200" i="1" dirty="0"/>
              <a:t>C. acanthocarpa </a:t>
            </a:r>
            <a:r>
              <a:rPr lang="it-IT" sz="3200" dirty="0"/>
              <a:t>(</a:t>
            </a:r>
            <a:r>
              <a:rPr lang="en-US" sz="3200" dirty="0">
                <a:solidFill>
                  <a:srgbClr val="333333"/>
                </a:solidFill>
                <a:latin typeface="+mj-lt"/>
              </a:rPr>
              <a:t>1.04 meters</a:t>
            </a:r>
            <a:r>
              <a:rPr lang="it-IT" sz="3200" dirty="0"/>
              <a:t>) &gt; </a:t>
            </a:r>
            <a:r>
              <a:rPr lang="it-IT" sz="3200" i="1" dirty="0"/>
              <a:t>C. echinocarpa</a:t>
            </a:r>
            <a:r>
              <a:rPr lang="it-IT" sz="3200" dirty="0"/>
              <a:t> (</a:t>
            </a:r>
            <a:r>
              <a:rPr lang="en-US" sz="3200" dirty="0"/>
              <a:t>0.55 meters</a:t>
            </a:r>
            <a:r>
              <a:rPr lang="it-IT" sz="3200" dirty="0"/>
              <a:t>) &gt; </a:t>
            </a:r>
            <a:r>
              <a:rPr lang="it-IT" sz="3200" i="1" dirty="0"/>
              <a:t>O. basilaris</a:t>
            </a:r>
            <a:r>
              <a:rPr lang="it-IT" sz="3200" dirty="0"/>
              <a:t> (</a:t>
            </a:r>
            <a:r>
              <a:rPr lang="en-US" sz="3200" dirty="0"/>
              <a:t>0.17 meters</a:t>
            </a:r>
            <a:r>
              <a:rPr lang="it-IT" sz="3200" dirty="0"/>
              <a:t>)</a:t>
            </a:r>
            <a:endParaRPr lang="en-US" sz="3200" dirty="0"/>
          </a:p>
        </p:txBody>
      </p:sp>
      <p:grpSp>
        <p:nvGrpSpPr>
          <p:cNvPr id="24" name="Group 23">
            <a:extLst>
              <a:ext uri="{FF2B5EF4-FFF2-40B4-BE49-F238E27FC236}">
                <a16:creationId xmlns:a16="http://schemas.microsoft.com/office/drawing/2014/main" id="{3B3FD857-BE6B-4656-B40D-08933A061462}"/>
              </a:ext>
            </a:extLst>
          </p:cNvPr>
          <p:cNvGrpSpPr/>
          <p:nvPr/>
        </p:nvGrpSpPr>
        <p:grpSpPr>
          <a:xfrm>
            <a:off x="29928259" y="5469706"/>
            <a:ext cx="12583626" cy="7408093"/>
            <a:chOff x="16004208" y="12581935"/>
            <a:chExt cx="7776644" cy="5073872"/>
          </a:xfrm>
        </p:grpSpPr>
        <p:grpSp>
          <p:nvGrpSpPr>
            <p:cNvPr id="10" name="Group 9">
              <a:extLst>
                <a:ext uri="{FF2B5EF4-FFF2-40B4-BE49-F238E27FC236}">
                  <a16:creationId xmlns:a16="http://schemas.microsoft.com/office/drawing/2014/main" id="{D7B649AC-F92A-43FA-8F74-8AE1D94879D2}"/>
                </a:ext>
              </a:extLst>
            </p:cNvPr>
            <p:cNvGrpSpPr/>
            <p:nvPr/>
          </p:nvGrpSpPr>
          <p:grpSpPr>
            <a:xfrm>
              <a:off x="16004208" y="12581935"/>
              <a:ext cx="7776644" cy="5073872"/>
              <a:chOff x="13873551" y="15081178"/>
              <a:chExt cx="17745744" cy="11903638"/>
            </a:xfrm>
          </p:grpSpPr>
          <p:pic>
            <p:nvPicPr>
              <p:cNvPr id="5" name="Picture 4">
                <a:extLst>
                  <a:ext uri="{FF2B5EF4-FFF2-40B4-BE49-F238E27FC236}">
                    <a16:creationId xmlns:a16="http://schemas.microsoft.com/office/drawing/2014/main" id="{0516D3BE-D37B-4F49-828D-98EF559035D5}"/>
                  </a:ext>
                </a:extLst>
              </p:cNvPr>
              <p:cNvPicPr>
                <a:picLocks noChangeAspect="1"/>
              </p:cNvPicPr>
              <p:nvPr/>
            </p:nvPicPr>
            <p:blipFill>
              <a:blip r:embed="rId23"/>
              <a:stretch>
                <a:fillRect/>
              </a:stretch>
            </p:blipFill>
            <p:spPr>
              <a:xfrm>
                <a:off x="13873551" y="15081178"/>
                <a:ext cx="17745744" cy="11903638"/>
              </a:xfrm>
              <a:prstGeom prst="rect">
                <a:avLst/>
              </a:prstGeom>
            </p:spPr>
          </p:pic>
          <p:sp>
            <p:nvSpPr>
              <p:cNvPr id="9" name="Rectangle: Rounded Corners 8">
                <a:extLst>
                  <a:ext uri="{FF2B5EF4-FFF2-40B4-BE49-F238E27FC236}">
                    <a16:creationId xmlns:a16="http://schemas.microsoft.com/office/drawing/2014/main" id="{FE40A048-5198-4487-A1BE-C641E2D7C294}"/>
                  </a:ext>
                </a:extLst>
              </p:cNvPr>
              <p:cNvSpPr/>
              <p:nvPr/>
            </p:nvSpPr>
            <p:spPr>
              <a:xfrm>
                <a:off x="25955490" y="21754638"/>
                <a:ext cx="1969916" cy="113831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19" name="Rectangle: Rounded Corners 18">
              <a:extLst>
                <a:ext uri="{FF2B5EF4-FFF2-40B4-BE49-F238E27FC236}">
                  <a16:creationId xmlns:a16="http://schemas.microsoft.com/office/drawing/2014/main" id="{F579F3D5-64E5-431F-9AED-E2ED824084B8}"/>
                </a:ext>
              </a:extLst>
            </p:cNvPr>
            <p:cNvSpPr/>
            <p:nvPr/>
          </p:nvSpPr>
          <p:spPr>
            <a:xfrm>
              <a:off x="16852900" y="12640263"/>
              <a:ext cx="393700" cy="26208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pSp>
      <p:sp>
        <p:nvSpPr>
          <p:cNvPr id="14" name="TextBox 13">
            <a:extLst>
              <a:ext uri="{FF2B5EF4-FFF2-40B4-BE49-F238E27FC236}">
                <a16:creationId xmlns:a16="http://schemas.microsoft.com/office/drawing/2014/main" id="{41BDB12D-F078-4BF6-B773-B63F07AD7399}"/>
              </a:ext>
            </a:extLst>
          </p:cNvPr>
          <p:cNvSpPr txBox="1"/>
          <p:nvPr/>
        </p:nvSpPr>
        <p:spPr>
          <a:xfrm>
            <a:off x="29631697" y="12717243"/>
            <a:ext cx="12990900" cy="1077218"/>
          </a:xfrm>
          <a:prstGeom prst="rect">
            <a:avLst/>
          </a:prstGeom>
          <a:noFill/>
        </p:spPr>
        <p:txBody>
          <a:bodyPr wrap="square" rtlCol="0">
            <a:spAutoFit/>
          </a:bodyPr>
          <a:lstStyle/>
          <a:p>
            <a:r>
              <a:rPr lang="en-US" sz="3200" dirty="0"/>
              <a:t>Figure 3: </a:t>
            </a:r>
            <a:r>
              <a:rPr lang="en-US" sz="3200" i="1" dirty="0"/>
              <a:t>C. acanthocarpa </a:t>
            </a:r>
            <a:r>
              <a:rPr lang="en-US" sz="3200" dirty="0"/>
              <a:t>was the most abundant and </a:t>
            </a:r>
            <a:r>
              <a:rPr lang="en-US" sz="3200" i="1" dirty="0"/>
              <a:t>O. basilaris</a:t>
            </a:r>
            <a:r>
              <a:rPr lang="en-US" sz="3200" dirty="0"/>
              <a:t> was the least abundant</a:t>
            </a:r>
          </a:p>
        </p:txBody>
      </p:sp>
      <p:sp>
        <p:nvSpPr>
          <p:cNvPr id="25" name="TextBox 24">
            <a:extLst>
              <a:ext uri="{FF2B5EF4-FFF2-40B4-BE49-F238E27FC236}">
                <a16:creationId xmlns:a16="http://schemas.microsoft.com/office/drawing/2014/main" id="{E2D127C0-B261-434B-999C-42FC9F248A6D}"/>
              </a:ext>
            </a:extLst>
          </p:cNvPr>
          <p:cNvSpPr txBox="1"/>
          <p:nvPr/>
        </p:nvSpPr>
        <p:spPr>
          <a:xfrm>
            <a:off x="15902941" y="27849250"/>
            <a:ext cx="13138374" cy="1569660"/>
          </a:xfrm>
          <a:prstGeom prst="rect">
            <a:avLst/>
          </a:prstGeom>
          <a:noFill/>
        </p:spPr>
        <p:txBody>
          <a:bodyPr wrap="square" rtlCol="0">
            <a:spAutoFit/>
          </a:bodyPr>
          <a:lstStyle/>
          <a:p>
            <a:r>
              <a:rPr lang="en-US" sz="3200" dirty="0"/>
              <a:t>Figure 5: </a:t>
            </a:r>
            <a:r>
              <a:rPr lang="en-US" sz="3200" i="1" dirty="0"/>
              <a:t>C. acanthocarpa </a:t>
            </a:r>
            <a:r>
              <a:rPr lang="en-US" sz="3200" dirty="0"/>
              <a:t>and </a:t>
            </a:r>
            <a:r>
              <a:rPr lang="en-US" sz="3200" i="1" dirty="0"/>
              <a:t>C. echinocarpa </a:t>
            </a:r>
            <a:r>
              <a:rPr lang="en-US" sz="3200" dirty="0"/>
              <a:t>had more individuals with health scores of 4 or 5, whereas </a:t>
            </a:r>
            <a:r>
              <a:rPr lang="en-US" sz="3200" i="1" dirty="0"/>
              <a:t>O. basilaris </a:t>
            </a:r>
            <a:r>
              <a:rPr lang="en-US" sz="3200" dirty="0"/>
              <a:t>had a even distribution of health scores.</a:t>
            </a:r>
          </a:p>
        </p:txBody>
      </p:sp>
      <p:sp>
        <p:nvSpPr>
          <p:cNvPr id="26" name="Rectangle 1">
            <a:extLst>
              <a:ext uri="{FF2B5EF4-FFF2-40B4-BE49-F238E27FC236}">
                <a16:creationId xmlns:a16="http://schemas.microsoft.com/office/drawing/2014/main" id="{018C70EA-9DDA-42B2-8710-FD08A909CEE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9" name="Table 28">
            <a:extLst>
              <a:ext uri="{FF2B5EF4-FFF2-40B4-BE49-F238E27FC236}">
                <a16:creationId xmlns:a16="http://schemas.microsoft.com/office/drawing/2014/main" id="{E9E2C38B-670D-453B-9E20-638B31B1C1E3}"/>
              </a:ext>
            </a:extLst>
          </p:cNvPr>
          <p:cNvGraphicFramePr>
            <a:graphicFrameLocks noGrp="1"/>
          </p:cNvGraphicFramePr>
          <p:nvPr>
            <p:extLst>
              <p:ext uri="{D42A27DB-BD31-4B8C-83A1-F6EECF244321}">
                <p14:modId xmlns:p14="http://schemas.microsoft.com/office/powerpoint/2010/main" val="2022899273"/>
              </p:ext>
            </p:extLst>
          </p:nvPr>
        </p:nvGraphicFramePr>
        <p:xfrm>
          <a:off x="29784097" y="14913396"/>
          <a:ext cx="12838500" cy="3723019"/>
        </p:xfrm>
        <a:graphic>
          <a:graphicData uri="http://schemas.openxmlformats.org/drawingml/2006/table">
            <a:tbl>
              <a:tblPr firstRow="1" bandRow="1">
                <a:tableStyleId>{2D5ABB26-0587-4C30-8999-92F81FD0307C}</a:tableStyleId>
              </a:tblPr>
              <a:tblGrid>
                <a:gridCol w="3209625">
                  <a:extLst>
                    <a:ext uri="{9D8B030D-6E8A-4147-A177-3AD203B41FA5}">
                      <a16:colId xmlns:a16="http://schemas.microsoft.com/office/drawing/2014/main" val="1637586847"/>
                    </a:ext>
                  </a:extLst>
                </a:gridCol>
                <a:gridCol w="3209625">
                  <a:extLst>
                    <a:ext uri="{9D8B030D-6E8A-4147-A177-3AD203B41FA5}">
                      <a16:colId xmlns:a16="http://schemas.microsoft.com/office/drawing/2014/main" val="3911495954"/>
                    </a:ext>
                  </a:extLst>
                </a:gridCol>
                <a:gridCol w="3209625">
                  <a:extLst>
                    <a:ext uri="{9D8B030D-6E8A-4147-A177-3AD203B41FA5}">
                      <a16:colId xmlns:a16="http://schemas.microsoft.com/office/drawing/2014/main" val="1407702846"/>
                    </a:ext>
                  </a:extLst>
                </a:gridCol>
                <a:gridCol w="3209625">
                  <a:extLst>
                    <a:ext uri="{9D8B030D-6E8A-4147-A177-3AD203B41FA5}">
                      <a16:colId xmlns:a16="http://schemas.microsoft.com/office/drawing/2014/main" val="3767225015"/>
                    </a:ext>
                  </a:extLst>
                </a:gridCol>
              </a:tblGrid>
              <a:tr h="742173">
                <a:tc>
                  <a:txBody>
                    <a:bodyPr/>
                    <a:lstStyle/>
                    <a:p>
                      <a:pPr algn="ctr"/>
                      <a:r>
                        <a:rPr lang="en-US" sz="4000" dirty="0"/>
                        <a:t>Species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Small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Medium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dirty="0"/>
                        <a:t>Large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0233116"/>
                  </a:ext>
                </a:extLst>
              </a:tr>
              <a:tr h="1129394">
                <a:tc>
                  <a:txBody>
                    <a:bodyPr/>
                    <a:lstStyle/>
                    <a:p>
                      <a:pPr algn="ctr"/>
                      <a:r>
                        <a:rPr lang="en-US" sz="3200" dirty="0"/>
                        <a:t>Cylindropuntia acanthocarpa</a:t>
                      </a:r>
                      <a:endParaRPr lang="en-US" sz="3200" i="1" dirty="0"/>
                    </a:p>
                  </a:txBody>
                  <a:tcPr>
                    <a:lnT w="12700" cap="flat" cmpd="sng" algn="ctr">
                      <a:solidFill>
                        <a:schemeClr val="tx1"/>
                      </a:solidFill>
                      <a:prstDash val="solid"/>
                      <a:round/>
                      <a:headEnd type="none" w="med" len="med"/>
                      <a:tailEnd type="none" w="med" len="med"/>
                    </a:lnT>
                  </a:tcPr>
                </a:tc>
                <a:tc>
                  <a:txBody>
                    <a:bodyPr/>
                    <a:lstStyle/>
                    <a:p>
                      <a:pPr algn="ctr" fontAlgn="t"/>
                      <a:r>
                        <a:rPr lang="en-US" sz="3200" dirty="0">
                          <a:effectLst/>
                        </a:rPr>
                        <a:t>&lt;85cm</a:t>
                      </a:r>
                    </a:p>
                  </a:txBody>
                  <a:tcPr marL="31750" marR="31750" marT="31750" marB="31750">
                    <a:lnT w="12700" cap="flat" cmpd="sng" algn="ctr">
                      <a:solidFill>
                        <a:schemeClr val="tx1"/>
                      </a:solidFill>
                      <a:prstDash val="solid"/>
                      <a:round/>
                      <a:headEnd type="none" w="med" len="med"/>
                      <a:tailEnd type="none" w="med" len="med"/>
                    </a:lnT>
                  </a:tcPr>
                </a:tc>
                <a:tc>
                  <a:txBody>
                    <a:bodyPr/>
                    <a:lstStyle/>
                    <a:p>
                      <a:pPr algn="ctr" fontAlgn="t"/>
                      <a:r>
                        <a:rPr lang="en-US" sz="3200" dirty="0">
                          <a:effectLst/>
                        </a:rPr>
                        <a:t>86cm - 152cm</a:t>
                      </a:r>
                    </a:p>
                  </a:txBody>
                  <a:tcPr marL="31750" marR="31750" marT="31750" marB="31750">
                    <a:lnT w="12700" cap="flat" cmpd="sng" algn="ctr">
                      <a:solidFill>
                        <a:schemeClr val="tx1"/>
                      </a:solidFill>
                      <a:prstDash val="solid"/>
                      <a:round/>
                      <a:headEnd type="none" w="med" len="med"/>
                      <a:tailEnd type="none" w="med" len="med"/>
                    </a:lnT>
                  </a:tcPr>
                </a:tc>
                <a:tc>
                  <a:txBody>
                    <a:bodyPr/>
                    <a:lstStyle/>
                    <a:p>
                      <a:pPr algn="ctr" fontAlgn="t"/>
                      <a:r>
                        <a:rPr lang="en-US" sz="3200" dirty="0">
                          <a:effectLst/>
                        </a:rPr>
                        <a:t>&gt;153cm</a:t>
                      </a:r>
                    </a:p>
                  </a:txBody>
                  <a:tcPr marL="31750" marR="31750" marT="31750" marB="3175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2481600"/>
                  </a:ext>
                </a:extLst>
              </a:tr>
              <a:tr h="1129394">
                <a:tc>
                  <a:txBody>
                    <a:bodyPr/>
                    <a:lstStyle/>
                    <a:p>
                      <a:pPr algn="ctr"/>
                      <a:r>
                        <a:rPr lang="en-US" sz="3200" dirty="0"/>
                        <a:t>Cylindropuntia echinocarpa</a:t>
                      </a:r>
                      <a:endParaRPr lang="en-US" sz="3200" i="1" dirty="0"/>
                    </a:p>
                  </a:txBody>
                  <a:tcPr/>
                </a:tc>
                <a:tc>
                  <a:txBody>
                    <a:bodyPr/>
                    <a:lstStyle/>
                    <a:p>
                      <a:pPr algn="ctr" fontAlgn="t"/>
                      <a:r>
                        <a:rPr lang="en-US" sz="3200" dirty="0">
                          <a:effectLst/>
                        </a:rPr>
                        <a:t>&lt;45cm</a:t>
                      </a:r>
                    </a:p>
                  </a:txBody>
                  <a:tcPr marL="31750" marR="31750" marT="31750" marB="31750"/>
                </a:tc>
                <a:tc>
                  <a:txBody>
                    <a:bodyPr/>
                    <a:lstStyle/>
                    <a:p>
                      <a:pPr algn="ctr" fontAlgn="t"/>
                      <a:r>
                        <a:rPr lang="en-US" sz="3200">
                          <a:effectLst/>
                        </a:rPr>
                        <a:t>46cm - 72cm</a:t>
                      </a:r>
                    </a:p>
                  </a:txBody>
                  <a:tcPr marL="31750" marR="31750" marT="31750" marB="31750"/>
                </a:tc>
                <a:tc>
                  <a:txBody>
                    <a:bodyPr/>
                    <a:lstStyle/>
                    <a:p>
                      <a:pPr algn="ctr" fontAlgn="t"/>
                      <a:r>
                        <a:rPr lang="en-US" sz="3200" dirty="0">
                          <a:effectLst/>
                        </a:rPr>
                        <a:t>&gt;73cm</a:t>
                      </a:r>
                    </a:p>
                  </a:txBody>
                  <a:tcPr marL="31750" marR="31750" marT="31750" marB="31750"/>
                </a:tc>
                <a:extLst>
                  <a:ext uri="{0D108BD9-81ED-4DB2-BD59-A6C34878D82A}">
                    <a16:rowId xmlns:a16="http://schemas.microsoft.com/office/drawing/2014/main" val="2690479127"/>
                  </a:ext>
                </a:extLst>
              </a:tr>
              <a:tr h="722058">
                <a:tc>
                  <a:txBody>
                    <a:bodyPr/>
                    <a:lstStyle/>
                    <a:p>
                      <a:pPr algn="ctr"/>
                      <a:r>
                        <a:rPr lang="en-US" sz="3200" dirty="0"/>
                        <a:t>Opuntia basilaris</a:t>
                      </a:r>
                      <a:endParaRPr lang="en-US" sz="3200" i="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fontAlgn="t"/>
                      <a:r>
                        <a:rPr lang="en-US" sz="3200" dirty="0">
                          <a:effectLst/>
                        </a:rPr>
                        <a:t>&lt;15cm</a:t>
                      </a:r>
                    </a:p>
                  </a:txBody>
                  <a:tcPr marL="31750" marR="31750" marT="31750" marB="31750">
                    <a:lnB w="12700" cap="flat" cmpd="sng" algn="ctr">
                      <a:solidFill>
                        <a:schemeClr val="tx1"/>
                      </a:solidFill>
                      <a:prstDash val="solid"/>
                      <a:round/>
                      <a:headEnd type="none" w="med" len="med"/>
                      <a:tailEnd type="none" w="med" len="med"/>
                    </a:lnB>
                  </a:tcPr>
                </a:tc>
                <a:tc>
                  <a:txBody>
                    <a:bodyPr/>
                    <a:lstStyle/>
                    <a:p>
                      <a:pPr algn="ctr" fontAlgn="t"/>
                      <a:r>
                        <a:rPr lang="en-US" sz="3200" dirty="0">
                          <a:effectLst/>
                        </a:rPr>
                        <a:t>16cm - 22cm</a:t>
                      </a:r>
                    </a:p>
                  </a:txBody>
                  <a:tcPr marL="31750" marR="31750" marT="31750" marB="31750">
                    <a:lnB w="12700" cap="flat" cmpd="sng" algn="ctr">
                      <a:solidFill>
                        <a:schemeClr val="tx1"/>
                      </a:solidFill>
                      <a:prstDash val="solid"/>
                      <a:round/>
                      <a:headEnd type="none" w="med" len="med"/>
                      <a:tailEnd type="none" w="med" len="med"/>
                    </a:lnB>
                  </a:tcPr>
                </a:tc>
                <a:tc>
                  <a:txBody>
                    <a:bodyPr/>
                    <a:lstStyle/>
                    <a:p>
                      <a:pPr algn="ctr" fontAlgn="t"/>
                      <a:r>
                        <a:rPr lang="en-US" sz="3200" dirty="0">
                          <a:effectLst/>
                        </a:rPr>
                        <a:t>&gt;23cm</a:t>
                      </a:r>
                    </a:p>
                  </a:txBody>
                  <a:tcPr marL="31750" marR="31750" marT="31750" marB="3175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7592249"/>
                  </a:ext>
                </a:extLst>
              </a:tr>
            </a:tbl>
          </a:graphicData>
        </a:graphic>
      </p:graphicFrame>
      <p:sp>
        <p:nvSpPr>
          <p:cNvPr id="30" name="TextBox 29">
            <a:extLst>
              <a:ext uri="{FF2B5EF4-FFF2-40B4-BE49-F238E27FC236}">
                <a16:creationId xmlns:a16="http://schemas.microsoft.com/office/drawing/2014/main" id="{EC82DE2C-9B5E-47C3-A088-EE4F4292766B}"/>
              </a:ext>
            </a:extLst>
          </p:cNvPr>
          <p:cNvSpPr txBox="1"/>
          <p:nvPr/>
        </p:nvSpPr>
        <p:spPr>
          <a:xfrm>
            <a:off x="29631697" y="14279880"/>
            <a:ext cx="10797079" cy="584775"/>
          </a:xfrm>
          <a:prstGeom prst="rect">
            <a:avLst/>
          </a:prstGeom>
          <a:noFill/>
        </p:spPr>
        <p:txBody>
          <a:bodyPr wrap="square" rtlCol="0">
            <a:spAutoFit/>
          </a:bodyPr>
          <a:lstStyle/>
          <a:p>
            <a:r>
              <a:rPr lang="en-US" sz="3200" dirty="0"/>
              <a:t>Table 1: C. acanthocarpa had the largest size class bins.</a:t>
            </a:r>
          </a:p>
        </p:txBody>
      </p:sp>
      <p:pic>
        <p:nvPicPr>
          <p:cNvPr id="31" name="Picture 30">
            <a:extLst>
              <a:ext uri="{FF2B5EF4-FFF2-40B4-BE49-F238E27FC236}">
                <a16:creationId xmlns:a16="http://schemas.microsoft.com/office/drawing/2014/main" id="{A520BE84-4A02-4CF5-9C1C-728C6F5A4F1D}"/>
              </a:ext>
            </a:extLst>
          </p:cNvPr>
          <p:cNvPicPr>
            <a:picLocks noChangeAspect="1"/>
          </p:cNvPicPr>
          <p:nvPr/>
        </p:nvPicPr>
        <p:blipFill>
          <a:blip r:embed="rId24"/>
          <a:stretch>
            <a:fillRect/>
          </a:stretch>
        </p:blipFill>
        <p:spPr>
          <a:xfrm>
            <a:off x="17186849" y="21681564"/>
            <a:ext cx="9193596" cy="6111592"/>
          </a:xfrm>
          <a:prstGeom prst="rect">
            <a:avLst/>
          </a:prstGeom>
        </p:spPr>
      </p:pic>
      <p:pic>
        <p:nvPicPr>
          <p:cNvPr id="87" name="Picture 4" descr="Image result for york university logo">
            <a:extLst>
              <a:ext uri="{FF2B5EF4-FFF2-40B4-BE49-F238E27FC236}">
                <a16:creationId xmlns:a16="http://schemas.microsoft.com/office/drawing/2014/main" id="{458A3FBB-D5B6-4255-B5FF-7A78A76D687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011872" y="5213289"/>
            <a:ext cx="1381215" cy="138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 descr="Image result for cactus silhouette">
            <a:extLst>
              <a:ext uri="{FF2B5EF4-FFF2-40B4-BE49-F238E27FC236}">
                <a16:creationId xmlns:a16="http://schemas.microsoft.com/office/drawing/2014/main" id="{29DA1960-1738-4FBA-8DD6-68AFB3E123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flipH="1">
            <a:off x="36133462" y="1692624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Image result for cactus silhouette">
            <a:extLst>
              <a:ext uri="{FF2B5EF4-FFF2-40B4-BE49-F238E27FC236}">
                <a16:creationId xmlns:a16="http://schemas.microsoft.com/office/drawing/2014/main" id="{ED1FF232-C256-44DF-A71A-C1CFA76E9E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23" r="23750"/>
          <a:stretch/>
        </p:blipFill>
        <p:spPr bwMode="auto">
          <a:xfrm flipH="1">
            <a:off x="29795779" y="18584931"/>
            <a:ext cx="4960171" cy="5944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ctus silhouette">
            <a:extLst>
              <a:ext uri="{FF2B5EF4-FFF2-40B4-BE49-F238E27FC236}">
                <a16:creationId xmlns:a16="http://schemas.microsoft.com/office/drawing/2014/main" id="{BDA59993-B9B8-4217-8D8C-D30ED4B3D4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031" r="23635"/>
          <a:stretch/>
        </p:blipFill>
        <p:spPr bwMode="auto">
          <a:xfrm>
            <a:off x="1958143" y="17272000"/>
            <a:ext cx="6747828" cy="9102725"/>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C025A872-1143-4500-A9B0-100EB5254213}"/>
              </a:ext>
            </a:extLst>
          </p:cNvPr>
          <p:cNvSpPr/>
          <p:nvPr/>
        </p:nvSpPr>
        <p:spPr>
          <a:xfrm rot="3137432">
            <a:off x="6636914" y="19311557"/>
            <a:ext cx="2329587" cy="3143139"/>
          </a:xfrm>
          <a:prstGeom prst="ellipse">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1036" name="Picture 12" descr="Image result for flower clipart">
            <a:extLst>
              <a:ext uri="{FF2B5EF4-FFF2-40B4-BE49-F238E27FC236}">
                <a16:creationId xmlns:a16="http://schemas.microsoft.com/office/drawing/2014/main" id="{07F34F0E-555D-4B88-A799-02EDAB0428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8143" y="16510648"/>
            <a:ext cx="3141703" cy="31133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ummingbird silhouette">
            <a:extLst>
              <a:ext uri="{FF2B5EF4-FFF2-40B4-BE49-F238E27FC236}">
                <a16:creationId xmlns:a16="http://schemas.microsoft.com/office/drawing/2014/main" id="{0739773E-AFB3-4F25-A35A-55488325D9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36797" y="1797354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ineapple 4 by Firkin">
            <a:extLst>
              <a:ext uri="{FF2B5EF4-FFF2-40B4-BE49-F238E27FC236}">
                <a16:creationId xmlns:a16="http://schemas.microsoft.com/office/drawing/2014/main" id="{F8809C38-0745-4AA9-BD2E-F4CCC1AF5CD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0211"/>
          <a:stretch/>
        </p:blipFill>
        <p:spPr bwMode="auto">
          <a:xfrm rot="13779835">
            <a:off x="6576075" y="19418727"/>
            <a:ext cx="2363395" cy="30342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bird silhouette">
            <a:extLst>
              <a:ext uri="{FF2B5EF4-FFF2-40B4-BE49-F238E27FC236}">
                <a16:creationId xmlns:a16="http://schemas.microsoft.com/office/drawing/2014/main" id="{E6F73843-E77B-4A82-AA47-EF5E34AC0F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8164136" y="19053103"/>
            <a:ext cx="2711279" cy="2616200"/>
          </a:xfrm>
          <a:prstGeom prst="rect">
            <a:avLst/>
          </a:prstGeom>
          <a:noFill/>
          <a:extLst>
            <a:ext uri="{909E8E84-426E-40DD-AFC4-6F175D3DCCD1}">
              <a14:hiddenFill xmlns:a14="http://schemas.microsoft.com/office/drawing/2010/main">
                <a:solidFill>
                  <a:srgbClr val="FFFFFF"/>
                </a:solidFill>
              </a14:hiddenFill>
            </a:ext>
          </a:extLst>
        </p:spPr>
      </p:pic>
      <p:sp>
        <p:nvSpPr>
          <p:cNvPr id="28" name="Arrow: Circular 27">
            <a:extLst>
              <a:ext uri="{FF2B5EF4-FFF2-40B4-BE49-F238E27FC236}">
                <a16:creationId xmlns:a16="http://schemas.microsoft.com/office/drawing/2014/main" id="{E8D65A3A-6B19-4C87-B389-05EADAD70D9B}"/>
              </a:ext>
            </a:extLst>
          </p:cNvPr>
          <p:cNvSpPr/>
          <p:nvPr/>
        </p:nvSpPr>
        <p:spPr>
          <a:xfrm rot="1627447">
            <a:off x="3161057" y="13997983"/>
            <a:ext cx="6669374" cy="6885680"/>
          </a:xfrm>
          <a:prstGeom prst="circular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solidFill>
                <a:schemeClr val="tx1"/>
              </a:solidFill>
            </a:endParaRPr>
          </a:p>
        </p:txBody>
      </p:sp>
      <p:sp>
        <p:nvSpPr>
          <p:cNvPr id="29" name="Arrow: Right 28">
            <a:extLst>
              <a:ext uri="{FF2B5EF4-FFF2-40B4-BE49-F238E27FC236}">
                <a16:creationId xmlns:a16="http://schemas.microsoft.com/office/drawing/2014/main" id="{CE5B45AC-8A5E-4359-ACD4-817E48552D15}"/>
              </a:ext>
            </a:extLst>
          </p:cNvPr>
          <p:cNvSpPr/>
          <p:nvPr/>
        </p:nvSpPr>
        <p:spPr>
          <a:xfrm>
            <a:off x="11946549" y="21753656"/>
            <a:ext cx="8185380" cy="1545828"/>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39" name="Picture 16" descr="Image result for bird silhouette">
            <a:extLst>
              <a:ext uri="{FF2B5EF4-FFF2-40B4-BE49-F238E27FC236}">
                <a16:creationId xmlns:a16="http://schemas.microsoft.com/office/drawing/2014/main" id="{90435ED9-36D3-4950-A9CA-C517FDF7E65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899275">
            <a:off x="21441814" y="17550834"/>
            <a:ext cx="2370163" cy="2616200"/>
          </a:xfrm>
          <a:prstGeom prst="rect">
            <a:avLst/>
          </a:prstGeom>
          <a:noFill/>
          <a:extLst>
            <a:ext uri="{909E8E84-426E-40DD-AFC4-6F175D3DCCD1}">
              <a14:hiddenFill xmlns:a14="http://schemas.microsoft.com/office/drawing/2010/main">
                <a:solidFill>
                  <a:srgbClr val="FFFFFF"/>
                </a:solidFill>
              </a14:hiddenFill>
            </a:ext>
          </a:extLst>
        </p:spPr>
      </p:pic>
      <p:sp>
        <p:nvSpPr>
          <p:cNvPr id="30" name="Teardrop 29">
            <a:extLst>
              <a:ext uri="{FF2B5EF4-FFF2-40B4-BE49-F238E27FC236}">
                <a16:creationId xmlns:a16="http://schemas.microsoft.com/office/drawing/2014/main" id="{99F9927F-715F-4073-9FD7-328A3C8001F5}"/>
              </a:ext>
            </a:extLst>
          </p:cNvPr>
          <p:cNvSpPr/>
          <p:nvPr/>
        </p:nvSpPr>
        <p:spPr>
          <a:xfrm>
            <a:off x="22204662" y="22017379"/>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1" name="Teardrop 40">
            <a:extLst>
              <a:ext uri="{FF2B5EF4-FFF2-40B4-BE49-F238E27FC236}">
                <a16:creationId xmlns:a16="http://schemas.microsoft.com/office/drawing/2014/main" id="{7EA15E0C-B79E-44D8-96EE-EF3085F4ED7D}"/>
              </a:ext>
            </a:extLst>
          </p:cNvPr>
          <p:cNvSpPr/>
          <p:nvPr/>
        </p:nvSpPr>
        <p:spPr>
          <a:xfrm>
            <a:off x="22896396" y="2315680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2" name="Teardrop 41">
            <a:extLst>
              <a:ext uri="{FF2B5EF4-FFF2-40B4-BE49-F238E27FC236}">
                <a16:creationId xmlns:a16="http://schemas.microsoft.com/office/drawing/2014/main" id="{AA022541-DF71-433D-9557-04E5DB01F643}"/>
              </a:ext>
            </a:extLst>
          </p:cNvPr>
          <p:cNvSpPr/>
          <p:nvPr/>
        </p:nvSpPr>
        <p:spPr>
          <a:xfrm>
            <a:off x="21027175" y="2276631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44" name="Teardrop 43">
            <a:extLst>
              <a:ext uri="{FF2B5EF4-FFF2-40B4-BE49-F238E27FC236}">
                <a16:creationId xmlns:a16="http://schemas.microsoft.com/office/drawing/2014/main" id="{CCEF1E56-713A-4382-8E17-7166CBDC322F}"/>
              </a:ext>
            </a:extLst>
          </p:cNvPr>
          <p:cNvSpPr/>
          <p:nvPr/>
        </p:nvSpPr>
        <p:spPr>
          <a:xfrm>
            <a:off x="21340086" y="20345888"/>
            <a:ext cx="920750" cy="828784"/>
          </a:xfrm>
          <a:prstGeom prst="teardrop">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pic>
        <p:nvPicPr>
          <p:cNvPr id="45" name="Picture 4" descr="Image result for cactus silhouette">
            <a:extLst>
              <a:ext uri="{FF2B5EF4-FFF2-40B4-BE49-F238E27FC236}">
                <a16:creationId xmlns:a16="http://schemas.microsoft.com/office/drawing/2014/main" id="{EEEE5DAC-7382-4334-A608-963055EA3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5287356" y="21589579"/>
            <a:ext cx="3693478" cy="2458073"/>
          </a:xfrm>
          <a:prstGeom prst="rect">
            <a:avLst/>
          </a:prstGeom>
          <a:noFill/>
          <a:extLst>
            <a:ext uri="{909E8E84-426E-40DD-AFC4-6F175D3DCCD1}">
              <a14:hiddenFill xmlns:a14="http://schemas.microsoft.com/office/drawing/2010/main">
                <a:solidFill>
                  <a:srgbClr val="FFFFFF"/>
                </a:solidFill>
              </a14:hiddenFill>
            </a:ext>
          </a:extLst>
        </p:spPr>
      </p:pic>
      <p:sp>
        <p:nvSpPr>
          <p:cNvPr id="52" name="Arrow: Right 51">
            <a:extLst>
              <a:ext uri="{FF2B5EF4-FFF2-40B4-BE49-F238E27FC236}">
                <a16:creationId xmlns:a16="http://schemas.microsoft.com/office/drawing/2014/main" id="{FE4BC837-BFCC-4C9D-9651-64308B0135DB}"/>
              </a:ext>
            </a:extLst>
          </p:cNvPr>
          <p:cNvSpPr/>
          <p:nvPr/>
        </p:nvSpPr>
        <p:spPr>
          <a:xfrm>
            <a:off x="28492336" y="21823362"/>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3" name="Arrow: Right 52">
            <a:extLst>
              <a:ext uri="{FF2B5EF4-FFF2-40B4-BE49-F238E27FC236}">
                <a16:creationId xmlns:a16="http://schemas.microsoft.com/office/drawing/2014/main" id="{D5273F64-C6F7-45AF-A56B-B43EEF9CB241}"/>
              </a:ext>
            </a:extLst>
          </p:cNvPr>
          <p:cNvSpPr/>
          <p:nvPr/>
        </p:nvSpPr>
        <p:spPr>
          <a:xfrm>
            <a:off x="34366178" y="2166930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
        <p:nvSpPr>
          <p:cNvPr id="54" name="Arrow: Right 53">
            <a:extLst>
              <a:ext uri="{FF2B5EF4-FFF2-40B4-BE49-F238E27FC236}">
                <a16:creationId xmlns:a16="http://schemas.microsoft.com/office/drawing/2014/main" id="{7679C2E3-CA53-4109-AE47-DC7F62A631A8}"/>
              </a:ext>
            </a:extLst>
          </p:cNvPr>
          <p:cNvSpPr/>
          <p:nvPr/>
        </p:nvSpPr>
        <p:spPr>
          <a:xfrm>
            <a:off x="24402956" y="21896333"/>
            <a:ext cx="1581260" cy="1260475"/>
          </a:xfrm>
          <a:prstGeom prst="rightArrow">
            <a:avLst/>
          </a:prstGeom>
          <a:solidFill>
            <a:schemeClr val="bg2">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spTree>
    <p:extLst>
      <p:ext uri="{BB962C8B-B14F-4D97-AF65-F5344CB8AC3E}">
        <p14:creationId xmlns:p14="http://schemas.microsoft.com/office/powerpoint/2010/main" val="1330125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E92EE597-ABD2-4489-A0C0-0BB7A5C0A91B}"/>
              </a:ext>
            </a:extLst>
          </p:cNvPr>
          <p:cNvGrpSpPr/>
          <p:nvPr/>
        </p:nvGrpSpPr>
        <p:grpSpPr>
          <a:xfrm>
            <a:off x="5821394" y="8994270"/>
            <a:ext cx="36344149" cy="16639759"/>
            <a:chOff x="5821394" y="8994270"/>
            <a:chExt cx="36344149" cy="16639759"/>
          </a:xfrm>
        </p:grpSpPr>
        <p:pic>
          <p:nvPicPr>
            <p:cNvPr id="35" name="Picture 4" descr="Image result for cactus silhouette">
              <a:extLst>
                <a:ext uri="{FF2B5EF4-FFF2-40B4-BE49-F238E27FC236}">
                  <a16:creationId xmlns:a16="http://schemas.microsoft.com/office/drawing/2014/main" id="{A4411D78-0D8F-4C09-A2E3-73EA8DAB05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a:off x="35241326" y="18038680"/>
              <a:ext cx="5078423" cy="703874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Image result for cactus silhouette">
              <a:extLst>
                <a:ext uri="{FF2B5EF4-FFF2-40B4-BE49-F238E27FC236}">
                  <a16:creationId xmlns:a16="http://schemas.microsoft.com/office/drawing/2014/main" id="{5D60CDA4-6C86-498C-9932-B8E8CA2079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flipH="1">
              <a:off x="8481182" y="17236466"/>
              <a:ext cx="5280431" cy="801922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Image result for cactus silhouette">
              <a:extLst>
                <a:ext uri="{FF2B5EF4-FFF2-40B4-BE49-F238E27FC236}">
                  <a16:creationId xmlns:a16="http://schemas.microsoft.com/office/drawing/2014/main" id="{0A3EC5BF-FD4D-4D04-BFBD-9AEB5C8A69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84" r="26093"/>
            <a:stretch/>
          </p:blipFill>
          <p:spPr bwMode="auto">
            <a:xfrm>
              <a:off x="20992291" y="10791412"/>
              <a:ext cx="7100109" cy="1484261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Image result for flower clipart">
              <a:extLst>
                <a:ext uri="{FF2B5EF4-FFF2-40B4-BE49-F238E27FC236}">
                  <a16:creationId xmlns:a16="http://schemas.microsoft.com/office/drawing/2014/main" id="{DA0BDF84-FA6D-41C4-9259-2A87F4DB83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10864393" y="1674802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 descr="Image result for flower clipart">
              <a:extLst>
                <a:ext uri="{FF2B5EF4-FFF2-40B4-BE49-F238E27FC236}">
                  <a16:creationId xmlns:a16="http://schemas.microsoft.com/office/drawing/2014/main" id="{1D781930-F120-4689-9F9E-CDD8CF70F6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688639">
              <a:off x="36764403" y="18957840"/>
              <a:ext cx="2309057" cy="228823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Image result for flower clipart">
              <a:extLst>
                <a:ext uri="{FF2B5EF4-FFF2-40B4-BE49-F238E27FC236}">
                  <a16:creationId xmlns:a16="http://schemas.microsoft.com/office/drawing/2014/main" id="{5DD73330-1302-43B8-AE8B-2221A86BDD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96164">
              <a:off x="21430701" y="1042556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2" descr="Image result for flower clipart">
              <a:extLst>
                <a:ext uri="{FF2B5EF4-FFF2-40B4-BE49-F238E27FC236}">
                  <a16:creationId xmlns:a16="http://schemas.microsoft.com/office/drawing/2014/main" id="{D239C208-C725-454C-8794-EE61FC413A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973761">
              <a:off x="36034342" y="17367892"/>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Image result for flower clipart">
              <a:extLst>
                <a:ext uri="{FF2B5EF4-FFF2-40B4-BE49-F238E27FC236}">
                  <a16:creationId xmlns:a16="http://schemas.microsoft.com/office/drawing/2014/main" id="{3C47C6DC-65D8-4C1E-80C0-7384D14031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20354">
              <a:off x="34363585" y="1938025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Image result for flower clipart">
              <a:extLst>
                <a:ext uri="{FF2B5EF4-FFF2-40B4-BE49-F238E27FC236}">
                  <a16:creationId xmlns:a16="http://schemas.microsoft.com/office/drawing/2014/main" id="{F5D8C8E0-FAF3-43D6-B1C6-24CF7C84C8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8776">
              <a:off x="34496403" y="17423373"/>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2" descr="Image result for flower clipart">
              <a:extLst>
                <a:ext uri="{FF2B5EF4-FFF2-40B4-BE49-F238E27FC236}">
                  <a16:creationId xmlns:a16="http://schemas.microsoft.com/office/drawing/2014/main" id="{53F93AFA-63FC-42B4-A338-8D7CBC183B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824274">
              <a:off x="25344932" y="15478654"/>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2" descr="Image result for flower clipart">
              <a:extLst>
                <a:ext uri="{FF2B5EF4-FFF2-40B4-BE49-F238E27FC236}">
                  <a16:creationId xmlns:a16="http://schemas.microsoft.com/office/drawing/2014/main" id="{1D29CCFF-6E85-41D5-8669-37895803D0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203234">
              <a:off x="38218947" y="19927917"/>
              <a:ext cx="2309058" cy="228824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hummingbird silhouette">
              <a:extLst>
                <a:ext uri="{FF2B5EF4-FFF2-40B4-BE49-F238E27FC236}">
                  <a16:creationId xmlns:a16="http://schemas.microsoft.com/office/drawing/2014/main" id="{96830D91-B6DD-4AF9-9C8E-D421ECF08F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792186" flipH="1">
              <a:off x="17656426" y="9903826"/>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hummingbird silhouette">
              <a:extLst>
                <a:ext uri="{FF2B5EF4-FFF2-40B4-BE49-F238E27FC236}">
                  <a16:creationId xmlns:a16="http://schemas.microsoft.com/office/drawing/2014/main" id="{3B548C25-412A-4214-B76E-C70958DB94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26746" y="8994270"/>
              <a:ext cx="3776007" cy="224509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mage result for hummingbird silhouette">
              <a:extLst>
                <a:ext uri="{FF2B5EF4-FFF2-40B4-BE49-F238E27FC236}">
                  <a16:creationId xmlns:a16="http://schemas.microsoft.com/office/drawing/2014/main" id="{2AD58D56-E00A-4B46-9CA4-2B3E29A616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42693" flipH="1">
              <a:off x="24912455" y="12753084"/>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hummingbird silhouette">
              <a:extLst>
                <a:ext uri="{FF2B5EF4-FFF2-40B4-BE49-F238E27FC236}">
                  <a16:creationId xmlns:a16="http://schemas.microsoft.com/office/drawing/2014/main" id="{6F0559C3-1082-44F5-B147-480D8C07084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85050">
              <a:off x="38107277" y="17387396"/>
              <a:ext cx="4058266"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Image result for hummingbird silhouette">
              <a:extLst>
                <a:ext uri="{FF2B5EF4-FFF2-40B4-BE49-F238E27FC236}">
                  <a16:creationId xmlns:a16="http://schemas.microsoft.com/office/drawing/2014/main" id="{60ACF3CA-295F-445B-BE52-BE89EF835B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73617" flipH="1">
              <a:off x="32435513" y="18247369"/>
              <a:ext cx="3878302"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hummingbird silhouette">
              <a:extLst>
                <a:ext uri="{FF2B5EF4-FFF2-40B4-BE49-F238E27FC236}">
                  <a16:creationId xmlns:a16="http://schemas.microsoft.com/office/drawing/2014/main" id="{A2D4DEA6-5B06-4506-B02E-6D9A8DB0AFE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9119069">
              <a:off x="34905347" y="14574152"/>
              <a:ext cx="3738524" cy="224509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Image result for hummingbird silhouette">
              <a:extLst>
                <a:ext uri="{FF2B5EF4-FFF2-40B4-BE49-F238E27FC236}">
                  <a16:creationId xmlns:a16="http://schemas.microsoft.com/office/drawing/2014/main" id="{90B9C344-A89D-4B16-96C2-91F1236B1B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143832" flipH="1">
              <a:off x="5821394" y="17758037"/>
              <a:ext cx="3878302" cy="224509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97358668"/>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18763</TotalTime>
  <Words>730</Words>
  <Application>Microsoft Office PowerPoint</Application>
  <PresentationFormat>Custom</PresentationFormat>
  <Paragraphs>66</Paragraphs>
  <Slides>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Science Poster</vt:lpstr>
      <vt:lpstr>Metrics for Avian Double Mutualistic Interactions with Cactaceae A Preliminary Analysis towards Network Interactions in a Desert Ecosystem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Malory</cp:lastModifiedBy>
  <cp:revision>65</cp:revision>
  <dcterms:created xsi:type="dcterms:W3CDTF">2013-01-20T21:20:28Z</dcterms:created>
  <dcterms:modified xsi:type="dcterms:W3CDTF">2019-03-26T15:51:19Z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