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handoutMasterIdLst>
    <p:handoutMasterId r:id="rId7"/>
  </p:handoutMasterIdLst>
  <p:sldIdLst>
    <p:sldId id="256" r:id="rId2"/>
    <p:sldId id="257" r:id="rId3"/>
    <p:sldId id="258" r:id="rId4"/>
    <p:sldId id="259"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wen, Malory Blake" initials="OMB" lastIdx="1" clrIdx="0">
    <p:extLst>
      <p:ext uri="{19B8F6BF-5375-455C-9EA6-DF929625EA0E}">
        <p15:presenceInfo xmlns:p15="http://schemas.microsoft.com/office/powerpoint/2012/main" userId="Owen, Malory Blak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4721" autoAdjust="0"/>
  </p:normalViewPr>
  <p:slideViewPr>
    <p:cSldViewPr snapToGrid="0">
      <p:cViewPr varScale="1">
        <p:scale>
          <a:sx n="13" d="100"/>
          <a:sy n="13" d="100"/>
        </p:scale>
        <p:origin x="1708" y="11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this poster, 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4/2/2019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hyperlink" Target="https://doi.org/10.1111/plb.12297" TargetMode="External"/><Relationship Id="rId21" Type="http://schemas.openxmlformats.org/officeDocument/2006/relationships/image" Target="../media/image16.png"/><Relationship Id="rId7" Type="http://schemas.openxmlformats.org/officeDocument/2006/relationships/image" Target="../media/image2.jpg"/><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https://doi.org/10.1371/journal.pone.0044657" TargetMode="External"/><Relationship Id="rId15" Type="http://schemas.openxmlformats.org/officeDocument/2006/relationships/image" Target="../media/image10.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hyperlink" Target="https://doi.org/10.1080/0028825X.2004.9512892" TargetMode="External"/><Relationship Id="rId9" Type="http://schemas.openxmlformats.org/officeDocument/2006/relationships/image" Target="../media/image4.png"/><Relationship Id="rId14" Type="http://schemas.openxmlformats.org/officeDocument/2006/relationships/image" Target="../media/image9.jpeg"/><Relationship Id="rId22"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8240" y="685860"/>
            <a:ext cx="31653360" cy="2971740"/>
          </a:xfrm>
        </p:spPr>
        <p:txBody>
          <a:bodyPr>
            <a:noAutofit/>
          </a:bodyPr>
          <a:lstStyle/>
          <a:p>
            <a:r>
              <a:rPr lang="en-US" dirty="0"/>
              <a:t>A Prickly Situation: Contrasting frequency and morphological measures in three cactus species</a:t>
            </a:r>
            <a:endParaRPr lang="en-US" sz="6000" dirty="0"/>
          </a:p>
        </p:txBody>
      </p:sp>
      <p:sp>
        <p:nvSpPr>
          <p:cNvPr id="23" name="Text Placeholder 22"/>
          <p:cNvSpPr>
            <a:spLocks noGrp="1"/>
          </p:cNvSpPr>
          <p:nvPr>
            <p:ph type="body" sz="quarter" idx="36"/>
          </p:nvPr>
        </p:nvSpPr>
        <p:spPr/>
        <p:txBody>
          <a:bodyPr/>
          <a:lstStyle/>
          <a:p>
            <a:r>
              <a:rPr lang="en-US" dirty="0"/>
              <a:t>Malory Owen</a:t>
            </a:r>
            <a:r>
              <a:rPr lang="en-US" baseline="30000" dirty="0"/>
              <a:t>1</a:t>
            </a:r>
            <a:r>
              <a:rPr lang="en-US" dirty="0"/>
              <a:t> | Dr. Chris Lortie</a:t>
            </a:r>
            <a:r>
              <a:rPr lang="en-US" baseline="30000" dirty="0"/>
              <a:t>1</a:t>
            </a:r>
            <a:r>
              <a:rPr lang="en-US" dirty="0"/>
              <a:t> | York University</a:t>
            </a:r>
            <a:r>
              <a:rPr lang="en-US" baseline="30000" dirty="0"/>
              <a:t>1  </a:t>
            </a:r>
            <a:r>
              <a:rPr lang="en-US" dirty="0"/>
              <a:t>| www.ecoblender.org</a:t>
            </a:r>
            <a:r>
              <a:rPr lang="en-US" baseline="30000" dirty="0"/>
              <a:t>1</a:t>
            </a:r>
          </a:p>
        </p:txBody>
      </p:sp>
      <p:sp>
        <p:nvSpPr>
          <p:cNvPr id="67" name="Text Placeholder 66"/>
          <p:cNvSpPr>
            <a:spLocks noGrp="1"/>
          </p:cNvSpPr>
          <p:nvPr>
            <p:ph type="body" sz="quarter" idx="13"/>
          </p:nvPr>
        </p:nvSpPr>
        <p:spPr/>
        <p:txBody>
          <a:bodyPr/>
          <a:lstStyle/>
          <a:p>
            <a:r>
              <a:rPr lang="en-US" dirty="0"/>
              <a:t>Question</a:t>
            </a:r>
          </a:p>
        </p:txBody>
      </p:sp>
      <p:sp>
        <p:nvSpPr>
          <p:cNvPr id="69" name="Text Placeholder 68"/>
          <p:cNvSpPr>
            <a:spLocks noGrp="1"/>
          </p:cNvSpPr>
          <p:nvPr>
            <p:ph type="body" sz="quarter" idx="39"/>
          </p:nvPr>
        </p:nvSpPr>
        <p:spPr>
          <a:solidFill>
            <a:schemeClr val="accent4">
              <a:lumMod val="20000"/>
              <a:lumOff val="80000"/>
            </a:schemeClr>
          </a:solidFill>
        </p:spPr>
        <p:txBody>
          <a:bodyPr/>
          <a:lstStyle/>
          <a:p>
            <a:r>
              <a:rPr lang="en-US" b="1" dirty="0"/>
              <a:t>What physiological characteristics determine ecologically functional differences in three species of cacti?</a:t>
            </a:r>
          </a:p>
        </p:txBody>
      </p:sp>
      <p:sp>
        <p:nvSpPr>
          <p:cNvPr id="68" name="Text Placeholder 67"/>
          <p:cNvSpPr>
            <a:spLocks noGrp="1"/>
          </p:cNvSpPr>
          <p:nvPr>
            <p:ph type="body" sz="quarter" idx="37"/>
          </p:nvPr>
        </p:nvSpPr>
        <p:spPr>
          <a:xfrm>
            <a:off x="1143000" y="10090912"/>
            <a:ext cx="12801600" cy="1280160"/>
          </a:xfrm>
        </p:spPr>
        <p:txBody>
          <a:bodyPr/>
          <a:lstStyle/>
          <a:p>
            <a:r>
              <a:rPr lang="en-US" dirty="0"/>
              <a:t>Double Mutualism &amp; Facilitation</a:t>
            </a:r>
          </a:p>
        </p:txBody>
      </p:sp>
      <p:sp>
        <p:nvSpPr>
          <p:cNvPr id="11" name="Content Placeholder 10"/>
          <p:cNvSpPr>
            <a:spLocks noGrp="1"/>
          </p:cNvSpPr>
          <p:nvPr>
            <p:ph sz="quarter" idx="38"/>
          </p:nvPr>
        </p:nvSpPr>
        <p:spPr>
          <a:xfrm>
            <a:off x="1143000" y="11564112"/>
            <a:ext cx="12801600" cy="3875922"/>
          </a:xfrm>
          <a:solidFill>
            <a:schemeClr val="accent1">
              <a:lumMod val="20000"/>
              <a:lumOff val="80000"/>
            </a:schemeClr>
          </a:solidFill>
          <a:ln>
            <a:noFill/>
          </a:ln>
        </p:spPr>
        <p:txBody>
          <a:bodyPr>
            <a:normAutofit fontScale="70000" lnSpcReduction="20000"/>
          </a:bodyPr>
          <a:lstStyle/>
          <a:p>
            <a:r>
              <a:rPr lang="en-US" sz="5400" dirty="0"/>
              <a:t>Positive interactions drive ecosystem infrastructure</a:t>
            </a:r>
            <a:r>
              <a:rPr lang="en-US" sz="5400" baseline="30000" dirty="0"/>
              <a:t>1</a:t>
            </a:r>
            <a:r>
              <a:rPr lang="en-US" sz="5400" dirty="0"/>
              <a:t> </a:t>
            </a:r>
          </a:p>
          <a:p>
            <a:r>
              <a:rPr lang="en-US" sz="5400" dirty="0"/>
              <a:t>Birds are nectarivores and frugivores of cacti</a:t>
            </a:r>
            <a:r>
              <a:rPr lang="en-US" sz="5400" baseline="30000" dirty="0"/>
              <a:t>2, 3</a:t>
            </a:r>
          </a:p>
          <a:p>
            <a:pPr lvl="1"/>
            <a:r>
              <a:rPr lang="en-US" sz="5000" dirty="0"/>
              <a:t>Double mutualism: two positive interactions between interspecifics</a:t>
            </a:r>
            <a:r>
              <a:rPr lang="en-US" sz="5000" baseline="30000" dirty="0"/>
              <a:t>4</a:t>
            </a:r>
          </a:p>
          <a:p>
            <a:pPr lvl="1"/>
            <a:r>
              <a:rPr lang="en-US" sz="5000" dirty="0"/>
              <a:t>Harsh environments promote double mutualism</a:t>
            </a:r>
            <a:r>
              <a:rPr lang="en-US" sz="5000" baseline="30000" dirty="0"/>
              <a:t>5</a:t>
            </a:r>
          </a:p>
          <a:p>
            <a:r>
              <a:rPr lang="en-US" sz="5400" dirty="0"/>
              <a:t>Cacti are desert foundational species</a:t>
            </a:r>
            <a:r>
              <a:rPr lang="en-US" sz="5400" baseline="30000" dirty="0"/>
              <a:t>6</a:t>
            </a:r>
          </a:p>
          <a:p>
            <a:pPr marL="0" indent="0">
              <a:buNone/>
            </a:pPr>
            <a:endParaRPr lang="en-US" sz="4000" baseline="30000" dirty="0"/>
          </a:p>
        </p:txBody>
      </p:sp>
      <p:sp>
        <p:nvSpPr>
          <p:cNvPr id="12" name="Content Placeholder 11"/>
          <p:cNvSpPr>
            <a:spLocks noGrp="1"/>
          </p:cNvSpPr>
          <p:nvPr>
            <p:ph sz="quarter" idx="25"/>
          </p:nvPr>
        </p:nvSpPr>
        <p:spPr>
          <a:xfrm>
            <a:off x="1193470" y="22326062"/>
            <a:ext cx="12801600" cy="2497147"/>
          </a:xfrm>
          <a:solidFill>
            <a:schemeClr val="accent1">
              <a:lumMod val="20000"/>
              <a:lumOff val="80000"/>
            </a:schemeClr>
          </a:solidFill>
        </p:spPr>
        <p:txBody>
          <a:bodyPr>
            <a:noAutofit/>
          </a:bodyPr>
          <a:lstStyle/>
          <a:p>
            <a:pPr marL="0" indent="0">
              <a:buNone/>
            </a:pPr>
            <a:r>
              <a:rPr lang="en-US" b="1" dirty="0"/>
              <a:t>Different species of cacti occupy different ecological and facilitating niches. </a:t>
            </a:r>
          </a:p>
          <a:p>
            <a:pPr lvl="1">
              <a:buClr>
                <a:schemeClr val="tx1"/>
              </a:buClr>
            </a:pPr>
            <a:r>
              <a:rPr lang="en-US" i="1" dirty="0"/>
              <a:t>Different cactuses will have different sizes and health which will impact interactor visitation at different phenological </a:t>
            </a:r>
            <a:r>
              <a:rPr lang="en-US" i="1" dirty="0" err="1"/>
              <a:t>lifestages</a:t>
            </a:r>
            <a:r>
              <a:rPr lang="en-US" i="1" dirty="0"/>
              <a:t>.</a:t>
            </a:r>
          </a:p>
        </p:txBody>
      </p:sp>
      <p:sp>
        <p:nvSpPr>
          <p:cNvPr id="8" name="Text Placeholder 7"/>
          <p:cNvSpPr>
            <a:spLocks noGrp="1"/>
          </p:cNvSpPr>
          <p:nvPr>
            <p:ph type="body" sz="quarter" idx="19"/>
          </p:nvPr>
        </p:nvSpPr>
        <p:spPr>
          <a:xfrm>
            <a:off x="1193470" y="20900290"/>
            <a:ext cx="12801600" cy="1219200"/>
          </a:xfrm>
        </p:spPr>
        <p:txBody>
          <a:bodyPr/>
          <a:lstStyle/>
          <a:p>
            <a:r>
              <a:rPr lang="en-US" dirty="0"/>
              <a:t>Hypotheses and Predictions</a:t>
            </a:r>
          </a:p>
        </p:txBody>
      </p:sp>
      <p:sp>
        <p:nvSpPr>
          <p:cNvPr id="70" name="Text Placeholder 69"/>
          <p:cNvSpPr>
            <a:spLocks noGrp="1"/>
          </p:cNvSpPr>
          <p:nvPr>
            <p:ph type="body" sz="quarter" idx="40"/>
          </p:nvPr>
        </p:nvSpPr>
        <p:spPr>
          <a:xfrm>
            <a:off x="15971520" y="5702608"/>
            <a:ext cx="12801600" cy="1219200"/>
          </a:xfrm>
        </p:spPr>
        <p:txBody>
          <a:bodyPr/>
          <a:lstStyle/>
          <a:p>
            <a:r>
              <a:rPr lang="en-US" dirty="0"/>
              <a:t>Methods</a:t>
            </a:r>
          </a:p>
        </p:txBody>
      </p:sp>
      <p:sp>
        <p:nvSpPr>
          <p:cNvPr id="18" name="Text Placeholder 17"/>
          <p:cNvSpPr>
            <a:spLocks noGrp="1"/>
          </p:cNvSpPr>
          <p:nvPr>
            <p:ph type="body" sz="quarter" idx="31"/>
          </p:nvPr>
        </p:nvSpPr>
        <p:spPr>
          <a:xfrm>
            <a:off x="15902941" y="11304407"/>
            <a:ext cx="12801600" cy="1219200"/>
          </a:xfrm>
        </p:spPr>
        <p:txBody>
          <a:bodyPr/>
          <a:lstStyle/>
          <a:p>
            <a:r>
              <a:rPr lang="en-US" dirty="0"/>
              <a:t>Results</a:t>
            </a:r>
          </a:p>
        </p:txBody>
      </p:sp>
      <p:sp>
        <p:nvSpPr>
          <p:cNvPr id="6" name="Content Placeholder 5"/>
          <p:cNvSpPr>
            <a:spLocks noGrp="1"/>
          </p:cNvSpPr>
          <p:nvPr>
            <p:ph sz="quarter" idx="33"/>
          </p:nvPr>
        </p:nvSpPr>
        <p:spPr>
          <a:xfrm>
            <a:off x="15902941" y="29568745"/>
            <a:ext cx="12801600" cy="2013329"/>
          </a:xfrm>
          <a:solidFill>
            <a:schemeClr val="accent1">
              <a:lumMod val="20000"/>
              <a:lumOff val="80000"/>
            </a:schemeClr>
          </a:solidFill>
        </p:spPr>
        <p:txBody>
          <a:bodyPr>
            <a:noAutofit/>
          </a:bodyPr>
          <a:lstStyle/>
          <a:p>
            <a:pPr marL="0" indent="0">
              <a:buNone/>
            </a:pPr>
            <a:r>
              <a:rPr lang="en-US" sz="3600" i="1" dirty="0"/>
              <a:t>C. acanthocarpa </a:t>
            </a:r>
            <a:r>
              <a:rPr lang="en-US" sz="3600" dirty="0"/>
              <a:t>and </a:t>
            </a:r>
            <a:r>
              <a:rPr lang="en-US" sz="3600" i="1" dirty="0"/>
              <a:t>C. echinocarpa </a:t>
            </a:r>
            <a:r>
              <a:rPr lang="en-US" sz="3600" dirty="0"/>
              <a:t>are healthier than </a:t>
            </a:r>
            <a:r>
              <a:rPr lang="en-US" sz="3600" i="1" dirty="0"/>
              <a:t>O. basilaris (Pearson’s Chi-squared Test, </a:t>
            </a:r>
            <a:r>
              <a:rPr lang="en-US" sz="3600" dirty="0"/>
              <a:t>X-squared = 27.325, </a:t>
            </a:r>
            <a:r>
              <a:rPr lang="en-US" sz="3600" i="1" dirty="0"/>
              <a:t> </a:t>
            </a:r>
            <a:r>
              <a:rPr lang="en-US" sz="3600" dirty="0"/>
              <a:t>df = 8, p &gt; 0.001).</a:t>
            </a:r>
            <a:endParaRPr lang="en-US" sz="3600" i="1" dirty="0"/>
          </a:p>
        </p:txBody>
      </p:sp>
      <p:sp>
        <p:nvSpPr>
          <p:cNvPr id="71" name="Text Placeholder 70"/>
          <p:cNvSpPr>
            <a:spLocks noGrp="1"/>
          </p:cNvSpPr>
          <p:nvPr>
            <p:ph type="body" sz="quarter" idx="41"/>
          </p:nvPr>
        </p:nvSpPr>
        <p:spPr>
          <a:xfrm>
            <a:off x="29900880" y="19030996"/>
            <a:ext cx="12801600" cy="1219200"/>
          </a:xfrm>
        </p:spPr>
        <p:txBody>
          <a:bodyPr/>
          <a:lstStyle/>
          <a:p>
            <a:r>
              <a:rPr lang="en-US" dirty="0"/>
              <a:t>Conclusions &amp; Future Research</a:t>
            </a:r>
          </a:p>
        </p:txBody>
      </p:sp>
      <p:sp>
        <p:nvSpPr>
          <p:cNvPr id="21" name="Text Placeholder 20"/>
          <p:cNvSpPr>
            <a:spLocks noGrp="1"/>
          </p:cNvSpPr>
          <p:nvPr>
            <p:ph type="body" sz="quarter" idx="34"/>
          </p:nvPr>
        </p:nvSpPr>
        <p:spPr>
          <a:xfrm>
            <a:off x="29900880" y="26342793"/>
            <a:ext cx="12801600" cy="1219200"/>
          </a:xfrm>
        </p:spPr>
        <p:txBody>
          <a:bodyPr/>
          <a:lstStyle/>
          <a:p>
            <a:r>
              <a:rPr lang="en-US"/>
              <a:t>Works Cited</a:t>
            </a:r>
            <a:endParaRPr lang="en-US" dirty="0"/>
          </a:p>
        </p:txBody>
      </p:sp>
      <p:sp>
        <p:nvSpPr>
          <p:cNvPr id="22" name="Content Placeholder 21"/>
          <p:cNvSpPr>
            <a:spLocks noGrp="1"/>
          </p:cNvSpPr>
          <p:nvPr>
            <p:ph sz="quarter" idx="35"/>
          </p:nvPr>
        </p:nvSpPr>
        <p:spPr>
          <a:xfrm>
            <a:off x="29900880" y="27785104"/>
            <a:ext cx="12801600" cy="3796970"/>
          </a:xfrm>
          <a:solidFill>
            <a:schemeClr val="accent1">
              <a:lumMod val="20000"/>
              <a:lumOff val="80000"/>
            </a:schemeClr>
          </a:solidFill>
        </p:spPr>
        <p:txBody>
          <a:bodyPr>
            <a:normAutofit fontScale="70000" lnSpcReduction="20000"/>
          </a:bodyPr>
          <a:lstStyle/>
          <a:p>
            <a:pPr marL="514350" indent="-514350">
              <a:buFont typeface="Arial" panose="020B0604020202020204" pitchFamily="34" charset="0"/>
              <a:buAutoNum type="arabicPeriod"/>
            </a:pPr>
            <a:r>
              <a:rPr lang="en-US" sz="2200" dirty="0"/>
              <a:t>Callaway, Ragan M. 1997. “Positive interactions in plant communities and the individualistic-continuum concept.” </a:t>
            </a:r>
            <a:r>
              <a:rPr lang="en-US" sz="2200" i="1" dirty="0" err="1"/>
              <a:t>Oecologia</a:t>
            </a:r>
            <a:r>
              <a:rPr lang="en-US" sz="2200" dirty="0"/>
              <a:t> 112: 143–49.</a:t>
            </a:r>
          </a:p>
          <a:p>
            <a:pPr marL="514350" indent="-514350">
              <a:buFont typeface="Arial" panose="020B0604020202020204" pitchFamily="34" charset="0"/>
              <a:buAutoNum type="arabicPeriod"/>
            </a:pPr>
            <a:r>
              <a:rPr lang="en-US" sz="2200" dirty="0"/>
              <a:t>Montiel, Salvador, and Carlos Montaña. 2000. “Vertebrate Frugivory and Seed Dispersal of a </a:t>
            </a:r>
            <a:r>
              <a:rPr lang="en-US" sz="2200" dirty="0" err="1"/>
              <a:t>Chihuahuan</a:t>
            </a:r>
            <a:r>
              <a:rPr lang="en-US" sz="2200" dirty="0"/>
              <a:t> Desert Cactus” 146 (2): 221–29.</a:t>
            </a:r>
          </a:p>
          <a:p>
            <a:pPr marL="514350" indent="-514350">
              <a:buFont typeface="Arial" panose="020B0604020202020204" pitchFamily="34" charset="0"/>
              <a:buAutoNum type="arabicPeriod"/>
            </a:pPr>
            <a:r>
              <a:rPr lang="en-US" sz="2200" dirty="0" err="1"/>
              <a:t>Gorostiague</a:t>
            </a:r>
            <a:r>
              <a:rPr lang="en-US" sz="2200" dirty="0"/>
              <a:t>, P., and P. Ortega-Baes. 2016. “How </a:t>
            </a:r>
            <a:r>
              <a:rPr lang="en-US" sz="2200" dirty="0" err="1"/>
              <a:t>specialised</a:t>
            </a:r>
            <a:r>
              <a:rPr lang="en-US" sz="2200" dirty="0"/>
              <a:t> is bird pollination in the Cactaceae?” </a:t>
            </a:r>
            <a:r>
              <a:rPr lang="en-US" sz="2200" i="1" dirty="0"/>
              <a:t>Plant Biology</a:t>
            </a:r>
            <a:r>
              <a:rPr lang="en-US" sz="2200" dirty="0"/>
              <a:t> 18 (1): 63–72. doi:</a:t>
            </a:r>
            <a:r>
              <a:rPr lang="en-US" sz="2200" dirty="0">
                <a:hlinkClick r:id="rId3"/>
              </a:rPr>
              <a:t>10.1111/plb.12297</a:t>
            </a:r>
            <a:r>
              <a:rPr lang="en-US" sz="2200" dirty="0"/>
              <a:t>.</a:t>
            </a:r>
          </a:p>
          <a:p>
            <a:pPr marL="514350" indent="-514350">
              <a:buFont typeface="Arial" panose="020B0604020202020204" pitchFamily="34" charset="0"/>
              <a:buAutoNum type="arabicPeriod"/>
            </a:pPr>
            <a:r>
              <a:rPr lang="en-US" sz="2200" dirty="0"/>
              <a:t>Kelly, Dave, Jenny J </a:t>
            </a:r>
            <a:r>
              <a:rPr lang="en-US" sz="2200" dirty="0" err="1"/>
              <a:t>Ladley</a:t>
            </a:r>
            <a:r>
              <a:rPr lang="en-US" sz="2200" dirty="0"/>
              <a:t>, Alastair W Robertson, and Jenny J </a:t>
            </a:r>
            <a:r>
              <a:rPr lang="en-US" sz="2200" dirty="0" err="1"/>
              <a:t>Ladley</a:t>
            </a:r>
            <a:r>
              <a:rPr lang="en-US" sz="2200" dirty="0"/>
              <a:t>. 2004. “Is dispersal easier than pollination ? Two tests in New Zealand </a:t>
            </a:r>
            <a:r>
              <a:rPr lang="en-US" sz="2200" dirty="0" err="1"/>
              <a:t>Loranthaceae</a:t>
            </a:r>
            <a:r>
              <a:rPr lang="en-US" sz="2200" dirty="0"/>
              <a:t>.” </a:t>
            </a:r>
            <a:r>
              <a:rPr lang="en-US" sz="2200" i="1" dirty="0"/>
              <a:t>New Zealand Journal of Botany</a:t>
            </a:r>
            <a:r>
              <a:rPr lang="en-US" sz="2200" dirty="0"/>
              <a:t> 42: 89–103. doi:</a:t>
            </a:r>
            <a:r>
              <a:rPr lang="en-US" sz="2200" dirty="0">
                <a:hlinkClick r:id="rId4"/>
              </a:rPr>
              <a:t>10.1080/0028825X.2004.9512892</a:t>
            </a:r>
            <a:r>
              <a:rPr lang="en-US" sz="2200" dirty="0"/>
              <a:t>.</a:t>
            </a:r>
          </a:p>
          <a:p>
            <a:pPr marL="514350" indent="-514350">
              <a:buFont typeface="Arial" panose="020B0604020202020204" pitchFamily="34" charset="0"/>
              <a:buAutoNum type="arabicPeriod"/>
            </a:pPr>
            <a:r>
              <a:rPr lang="en-US" sz="2200" dirty="0"/>
              <a:t>Garcia, Maria B., Xavier </a:t>
            </a:r>
            <a:r>
              <a:rPr lang="en-US" sz="2200" dirty="0" err="1"/>
              <a:t>Espadaler</a:t>
            </a:r>
            <a:r>
              <a:rPr lang="en-US" sz="2200" dirty="0"/>
              <a:t>, and Jens M. Olesen. 2012. “Extreme Reproduction and Survival of a True Cliffhanger : The Endangered Plant </a:t>
            </a:r>
            <a:r>
              <a:rPr lang="en-US" sz="2200" dirty="0" err="1"/>
              <a:t>Borderea</a:t>
            </a:r>
            <a:r>
              <a:rPr lang="en-US" sz="2200" dirty="0"/>
              <a:t> </a:t>
            </a:r>
            <a:r>
              <a:rPr lang="en-US" sz="2200" dirty="0" err="1"/>
              <a:t>chouardii</a:t>
            </a:r>
            <a:r>
              <a:rPr lang="en-US" sz="2200" dirty="0"/>
              <a:t>.” </a:t>
            </a:r>
            <a:r>
              <a:rPr lang="en-US" sz="2200" i="1" dirty="0"/>
              <a:t>PLOS One</a:t>
            </a:r>
            <a:r>
              <a:rPr lang="en-US" sz="2200" dirty="0"/>
              <a:t> 7 (9): 1–7. doi:</a:t>
            </a:r>
            <a:r>
              <a:rPr lang="en-US" sz="2200" dirty="0">
                <a:hlinkClick r:id="rId5"/>
              </a:rPr>
              <a:t>10.1371/journal.pone.0044657</a:t>
            </a:r>
            <a:r>
              <a:rPr lang="en-US" sz="2200" dirty="0"/>
              <a:t>.</a:t>
            </a:r>
          </a:p>
          <a:p>
            <a:pPr marL="514350" indent="-514350">
              <a:buFont typeface="Arial" panose="020B0604020202020204" pitchFamily="34" charset="0"/>
              <a:buAutoNum type="arabicPeriod"/>
            </a:pPr>
            <a:r>
              <a:rPr lang="en-US" sz="2200" dirty="0" err="1"/>
              <a:t>Filazzola</a:t>
            </a:r>
            <a:r>
              <a:rPr lang="en-US" sz="2200" dirty="0"/>
              <a:t>, A., </a:t>
            </a:r>
            <a:r>
              <a:rPr lang="en-US" sz="2200" dirty="0" err="1"/>
              <a:t>Lortie</a:t>
            </a:r>
            <a:r>
              <a:rPr lang="en-US" sz="2200" dirty="0"/>
              <a:t>, C. J. 2014. “A systematic review and conceptual framework for the mechanistic pathways of nurse plants.” </a:t>
            </a:r>
            <a:r>
              <a:rPr lang="en-US" sz="2200" i="1" dirty="0"/>
              <a:t>Global Ecology and Biogeography</a:t>
            </a:r>
            <a:r>
              <a:rPr lang="en-US" sz="2200" dirty="0"/>
              <a:t> 23 (12): 1335-1345.</a:t>
            </a:r>
          </a:p>
          <a:p>
            <a:pPr marL="514350" indent="-514350">
              <a:buFont typeface="Arial" panose="020B0604020202020204" pitchFamily="34" charset="0"/>
              <a:buAutoNum type="arabicPeriod"/>
            </a:pPr>
            <a:r>
              <a:rPr lang="en-US" sz="2200" dirty="0"/>
              <a:t>Wolf, L. L., and Hainsworth, A.R. 1990. “Non-Random Foraging by Hummingbirds : Patterns of Movement Between </a:t>
            </a:r>
            <a:r>
              <a:rPr lang="en-US" sz="2200" dirty="0" err="1"/>
              <a:t>Ipomopsis</a:t>
            </a:r>
            <a:r>
              <a:rPr lang="en-US" sz="2200" dirty="0"/>
              <a:t>.” </a:t>
            </a:r>
            <a:r>
              <a:rPr lang="en-US" sz="2200" i="1" dirty="0"/>
              <a:t>Functional Ecology</a:t>
            </a:r>
            <a:r>
              <a:rPr lang="en-US" sz="2200" dirty="0"/>
              <a:t> 4 (2): 149–57.</a:t>
            </a:r>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a:p>
        </p:txBody>
      </p:sp>
      <p:pic>
        <p:nvPicPr>
          <p:cNvPr id="27" name="Picture 26">
            <a:extLst>
              <a:ext uri="{FF2B5EF4-FFF2-40B4-BE49-F238E27FC236}">
                <a16:creationId xmlns:a16="http://schemas.microsoft.com/office/drawing/2014/main" id="{293D5E89-245C-4934-910D-544D9585D70B}"/>
              </a:ext>
            </a:extLst>
          </p:cNvPr>
          <p:cNvPicPr>
            <a:picLocks noChangeAspect="1"/>
          </p:cNvPicPr>
          <p:nvPr/>
        </p:nvPicPr>
        <p:blipFill>
          <a:blip r:embed="rId6"/>
          <a:stretch>
            <a:fillRect/>
          </a:stretch>
        </p:blipFill>
        <p:spPr>
          <a:xfrm>
            <a:off x="37709060" y="10107596"/>
            <a:ext cx="4476750" cy="542925"/>
          </a:xfrm>
          <a:prstGeom prst="rect">
            <a:avLst/>
          </a:prstGeom>
        </p:spPr>
      </p:pic>
      <p:pic>
        <p:nvPicPr>
          <p:cNvPr id="45" name="Picture 44">
            <a:extLst>
              <a:ext uri="{FF2B5EF4-FFF2-40B4-BE49-F238E27FC236}">
                <a16:creationId xmlns:a16="http://schemas.microsoft.com/office/drawing/2014/main" id="{43574631-8CFD-41E5-9141-B4F0926BDB52}"/>
              </a:ext>
            </a:extLst>
          </p:cNvPr>
          <p:cNvPicPr>
            <a:picLocks noChangeAspect="1"/>
          </p:cNvPicPr>
          <p:nvPr/>
        </p:nvPicPr>
        <p:blipFill>
          <a:blip r:embed="rId6"/>
          <a:stretch>
            <a:fillRect/>
          </a:stretch>
        </p:blipFill>
        <p:spPr>
          <a:xfrm>
            <a:off x="33096202" y="9337313"/>
            <a:ext cx="237068" cy="500418"/>
          </a:xfrm>
          <a:prstGeom prst="rect">
            <a:avLst/>
          </a:prstGeom>
        </p:spPr>
      </p:pic>
      <p:pic>
        <p:nvPicPr>
          <p:cNvPr id="46" name="Picture 45">
            <a:extLst>
              <a:ext uri="{FF2B5EF4-FFF2-40B4-BE49-F238E27FC236}">
                <a16:creationId xmlns:a16="http://schemas.microsoft.com/office/drawing/2014/main" id="{E88E011B-7042-4DDB-AA47-F7F70031123F}"/>
              </a:ext>
            </a:extLst>
          </p:cNvPr>
          <p:cNvPicPr>
            <a:picLocks noChangeAspect="1"/>
          </p:cNvPicPr>
          <p:nvPr/>
        </p:nvPicPr>
        <p:blipFill>
          <a:blip r:embed="rId6"/>
          <a:stretch>
            <a:fillRect/>
          </a:stretch>
        </p:blipFill>
        <p:spPr>
          <a:xfrm>
            <a:off x="30211776" y="9384816"/>
            <a:ext cx="237068" cy="500418"/>
          </a:xfrm>
          <a:prstGeom prst="rect">
            <a:avLst/>
          </a:prstGeom>
        </p:spPr>
      </p:pic>
      <p:pic>
        <p:nvPicPr>
          <p:cNvPr id="47" name="Picture 46">
            <a:extLst>
              <a:ext uri="{FF2B5EF4-FFF2-40B4-BE49-F238E27FC236}">
                <a16:creationId xmlns:a16="http://schemas.microsoft.com/office/drawing/2014/main" id="{C4D6E689-681D-4A31-91F2-B4E3FBDD8665}"/>
              </a:ext>
            </a:extLst>
          </p:cNvPr>
          <p:cNvPicPr>
            <a:picLocks noChangeAspect="1"/>
          </p:cNvPicPr>
          <p:nvPr/>
        </p:nvPicPr>
        <p:blipFill>
          <a:blip r:embed="rId6"/>
          <a:stretch>
            <a:fillRect/>
          </a:stretch>
        </p:blipFill>
        <p:spPr>
          <a:xfrm>
            <a:off x="30147042" y="7122083"/>
            <a:ext cx="237068" cy="500418"/>
          </a:xfrm>
          <a:prstGeom prst="rect">
            <a:avLst/>
          </a:prstGeom>
        </p:spPr>
      </p:pic>
      <p:pic>
        <p:nvPicPr>
          <p:cNvPr id="52" name="Picture 51">
            <a:extLst>
              <a:ext uri="{FF2B5EF4-FFF2-40B4-BE49-F238E27FC236}">
                <a16:creationId xmlns:a16="http://schemas.microsoft.com/office/drawing/2014/main" id="{F3B2A4F4-FF7A-46F1-9505-F4932B02934E}"/>
              </a:ext>
            </a:extLst>
          </p:cNvPr>
          <p:cNvPicPr>
            <a:picLocks noChangeAspect="1"/>
          </p:cNvPicPr>
          <p:nvPr/>
        </p:nvPicPr>
        <p:blipFill>
          <a:blip r:embed="rId6"/>
          <a:stretch>
            <a:fillRect/>
          </a:stretch>
        </p:blipFill>
        <p:spPr>
          <a:xfrm flipH="1">
            <a:off x="37232538" y="10517543"/>
            <a:ext cx="376605" cy="500418"/>
          </a:xfrm>
          <a:prstGeom prst="rect">
            <a:avLst/>
          </a:prstGeom>
        </p:spPr>
      </p:pic>
      <p:pic>
        <p:nvPicPr>
          <p:cNvPr id="56" name="Picture 55">
            <a:extLst>
              <a:ext uri="{FF2B5EF4-FFF2-40B4-BE49-F238E27FC236}">
                <a16:creationId xmlns:a16="http://schemas.microsoft.com/office/drawing/2014/main" id="{18F1BF55-EDC2-4A45-8423-D5A76ED0B9D4}"/>
              </a:ext>
            </a:extLst>
          </p:cNvPr>
          <p:cNvPicPr>
            <a:picLocks noChangeAspect="1"/>
          </p:cNvPicPr>
          <p:nvPr/>
        </p:nvPicPr>
        <p:blipFill>
          <a:blip r:embed="rId6"/>
          <a:stretch>
            <a:fillRect/>
          </a:stretch>
        </p:blipFill>
        <p:spPr>
          <a:xfrm flipH="1">
            <a:off x="37629288" y="10581173"/>
            <a:ext cx="376605" cy="500418"/>
          </a:xfrm>
          <a:prstGeom prst="rect">
            <a:avLst/>
          </a:prstGeom>
        </p:spPr>
      </p:pic>
      <p:sp>
        <p:nvSpPr>
          <p:cNvPr id="15" name="Content Placeholder 14"/>
          <p:cNvSpPr>
            <a:spLocks noGrp="1"/>
          </p:cNvSpPr>
          <p:nvPr>
            <p:ph sz="quarter" idx="42"/>
          </p:nvPr>
        </p:nvSpPr>
        <p:spPr>
          <a:xfrm>
            <a:off x="29928259" y="20404249"/>
            <a:ext cx="12838826" cy="5627164"/>
          </a:xfrm>
          <a:solidFill>
            <a:schemeClr val="accent1">
              <a:lumMod val="20000"/>
              <a:lumOff val="80000"/>
            </a:schemeClr>
          </a:solidFill>
        </p:spPr>
        <p:txBody>
          <a:bodyPr>
            <a:noAutofit/>
          </a:bodyPr>
          <a:lstStyle/>
          <a:p>
            <a:pPr marL="0" indent="0">
              <a:buNone/>
            </a:pPr>
            <a:r>
              <a:rPr lang="en-US" sz="3800" dirty="0"/>
              <a:t>Because health and size may be strong predictors of reproductive output, all three cactus species will likely fulfill different ecological interaction niches. Additional studies surveying reproductive outputs against these traits will provide further insight into the way phenotypical differences impact positive interactions, mutualism, and eventual facilitation. These easily reproducible studies can be expanded upon by monitoring nectarivorous and frugivorous interactors at different phenological stages. </a:t>
            </a:r>
          </a:p>
        </p:txBody>
      </p:sp>
      <p:sp>
        <p:nvSpPr>
          <p:cNvPr id="73" name="Content Placeholder 10">
            <a:extLst>
              <a:ext uri="{FF2B5EF4-FFF2-40B4-BE49-F238E27FC236}">
                <a16:creationId xmlns:a16="http://schemas.microsoft.com/office/drawing/2014/main" id="{61907000-927B-4AAC-8E42-0D7A42F781AF}"/>
              </a:ext>
            </a:extLst>
          </p:cNvPr>
          <p:cNvSpPr txBox="1">
            <a:spLocks/>
          </p:cNvSpPr>
          <p:nvPr/>
        </p:nvSpPr>
        <p:spPr>
          <a:xfrm>
            <a:off x="15949964" y="7146009"/>
            <a:ext cx="12801600" cy="3875921"/>
          </a:xfrm>
          <a:prstGeom prst="rect">
            <a:avLst/>
          </a:prstGeom>
          <a:solidFill>
            <a:schemeClr val="accent1">
              <a:lumMod val="20000"/>
              <a:lumOff val="80000"/>
            </a:schemeClr>
          </a:solidFill>
        </p:spPr>
        <p:txBody>
          <a:bodyPr vert="horz" lIns="91440" tIns="182880" rIns="91440" bIns="45720" rtlCol="0">
            <a:normAutofit lnSpcReduction="10000"/>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a:buClr>
                <a:schemeClr val="tx1"/>
              </a:buClr>
            </a:pPr>
            <a:r>
              <a:rPr lang="en-US" sz="5400" dirty="0"/>
              <a:t>Transects or haphazard sampling</a:t>
            </a:r>
          </a:p>
          <a:p>
            <a:pPr>
              <a:buClr>
                <a:schemeClr val="tx1"/>
              </a:buClr>
            </a:pPr>
            <a:r>
              <a:rPr lang="en-US" sz="5400" dirty="0"/>
              <a:t>Major axis, minor axis, vertical axis</a:t>
            </a:r>
          </a:p>
          <a:p>
            <a:pPr>
              <a:buClr>
                <a:schemeClr val="tx1"/>
              </a:buClr>
            </a:pPr>
            <a:r>
              <a:rPr lang="en-US" sz="5400" dirty="0"/>
              <a:t>Health index 1-5</a:t>
            </a:r>
          </a:p>
          <a:p>
            <a:pPr lvl="1">
              <a:buClr>
                <a:schemeClr val="tx1"/>
              </a:buClr>
            </a:pPr>
            <a:r>
              <a:rPr lang="en-US" sz="4400" dirty="0"/>
              <a:t>Scarification</a:t>
            </a:r>
            <a:r>
              <a:rPr lang="en-US" sz="5400" dirty="0"/>
              <a:t>, rot, branch death</a:t>
            </a:r>
          </a:p>
          <a:p>
            <a:pPr lvl="1"/>
            <a:endParaRPr lang="en-US" dirty="0"/>
          </a:p>
          <a:p>
            <a:pPr marL="640080" lvl="1" indent="0">
              <a:buNone/>
            </a:pPr>
            <a:endParaRPr lang="en-US" dirty="0"/>
          </a:p>
        </p:txBody>
      </p:sp>
      <p:sp>
        <p:nvSpPr>
          <p:cNvPr id="76" name="Content Placeholder 10">
            <a:extLst>
              <a:ext uri="{FF2B5EF4-FFF2-40B4-BE49-F238E27FC236}">
                <a16:creationId xmlns:a16="http://schemas.microsoft.com/office/drawing/2014/main" id="{1BE0FD30-C937-4EB9-890D-69AA51B0E91B}"/>
              </a:ext>
            </a:extLst>
          </p:cNvPr>
          <p:cNvSpPr txBox="1">
            <a:spLocks/>
          </p:cNvSpPr>
          <p:nvPr/>
        </p:nvSpPr>
        <p:spPr>
          <a:xfrm>
            <a:off x="15382847" y="25047774"/>
            <a:ext cx="12801600" cy="4256353"/>
          </a:xfrm>
          <a:prstGeom prst="rect">
            <a:avLst/>
          </a:prstGeom>
        </p:spPr>
        <p:txBody>
          <a:bodyPr vert="horz" lIns="91440" tIns="182880" rIns="91440" bIns="4572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lvl="1"/>
            <a:endParaRPr lang="en-US" dirty="0"/>
          </a:p>
        </p:txBody>
      </p:sp>
      <p:sp>
        <p:nvSpPr>
          <p:cNvPr id="85" name="Content Placeholder 5">
            <a:extLst>
              <a:ext uri="{FF2B5EF4-FFF2-40B4-BE49-F238E27FC236}">
                <a16:creationId xmlns:a16="http://schemas.microsoft.com/office/drawing/2014/main" id="{0E8B75CE-47CE-4B67-86CB-FA3F43EE0396}"/>
              </a:ext>
            </a:extLst>
          </p:cNvPr>
          <p:cNvSpPr txBox="1">
            <a:spLocks/>
          </p:cNvSpPr>
          <p:nvPr/>
        </p:nvSpPr>
        <p:spPr>
          <a:xfrm>
            <a:off x="15949965" y="20117934"/>
            <a:ext cx="12801599" cy="1323656"/>
          </a:xfrm>
          <a:prstGeom prst="rect">
            <a:avLst/>
          </a:prstGeom>
          <a:solidFill>
            <a:schemeClr val="accent1">
              <a:lumMod val="20000"/>
              <a:lumOff val="80000"/>
            </a:schemeClr>
          </a:solidFill>
        </p:spPr>
        <p:txBody>
          <a:bodyPr vert="horz" lIns="91440" tIns="182880" rIns="91440" bIns="45720" rtlCol="0">
            <a:no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buNone/>
            </a:pPr>
            <a:r>
              <a:rPr lang="en-US" dirty="0"/>
              <a:t>Each cactus species had significantly different mean heights </a:t>
            </a:r>
            <a:r>
              <a:rPr lang="it-IT" dirty="0"/>
              <a:t>(</a:t>
            </a:r>
            <a:r>
              <a:rPr lang="it-IT" i="1" dirty="0"/>
              <a:t>Kruskal-Wallis</a:t>
            </a:r>
            <a:r>
              <a:rPr lang="it-IT" dirty="0"/>
              <a:t>, Chi-square = 3.71, p &gt; 0.0001, df = 52). </a:t>
            </a:r>
            <a:endParaRPr lang="en-US" sz="3600" dirty="0"/>
          </a:p>
        </p:txBody>
      </p:sp>
      <p:pic>
        <p:nvPicPr>
          <p:cNvPr id="7" name="Picture Placeholder 6">
            <a:extLst>
              <a:ext uri="{FF2B5EF4-FFF2-40B4-BE49-F238E27FC236}">
                <a16:creationId xmlns:a16="http://schemas.microsoft.com/office/drawing/2014/main" id="{249102E7-6D62-4F6C-9DBD-E544EED9B9B2}"/>
              </a:ext>
            </a:extLst>
          </p:cNvPr>
          <p:cNvPicPr>
            <a:picLocks noGrp="1" noChangeAspect="1"/>
          </p:cNvPicPr>
          <p:nvPr>
            <p:ph type="pic" sz="quarter" idx="43"/>
          </p:nvPr>
        </p:nvPicPr>
        <p:blipFill>
          <a:blip r:embed="rId7" cstate="print">
            <a:extLst>
              <a:ext uri="{28A0092B-C50C-407E-A947-70E740481C1C}">
                <a14:useLocalDpi xmlns:a14="http://schemas.microsoft.com/office/drawing/2010/main" val="0"/>
              </a:ext>
            </a:extLst>
          </a:blip>
          <a:srcRect t="27960" b="27960"/>
          <a:stretch>
            <a:fillRect/>
          </a:stretch>
        </p:blipFill>
        <p:spPr>
          <a:xfrm>
            <a:off x="32270700" y="-5270"/>
            <a:ext cx="11620500" cy="3842445"/>
          </a:xfrm>
        </p:spPr>
      </p:pic>
      <p:sp>
        <p:nvSpPr>
          <p:cNvPr id="20" name="TextBox 19">
            <a:extLst>
              <a:ext uri="{FF2B5EF4-FFF2-40B4-BE49-F238E27FC236}">
                <a16:creationId xmlns:a16="http://schemas.microsoft.com/office/drawing/2014/main" id="{A1595AFC-3B71-4147-8F61-1322172C1D0F}"/>
              </a:ext>
            </a:extLst>
          </p:cNvPr>
          <p:cNvSpPr txBox="1"/>
          <p:nvPr/>
        </p:nvSpPr>
        <p:spPr>
          <a:xfrm>
            <a:off x="1309109" y="19620798"/>
            <a:ext cx="14073738" cy="1200329"/>
          </a:xfrm>
          <a:prstGeom prst="rect">
            <a:avLst/>
          </a:prstGeom>
          <a:noFill/>
        </p:spPr>
        <p:txBody>
          <a:bodyPr wrap="square" rtlCol="0">
            <a:spAutoFit/>
          </a:bodyPr>
          <a:lstStyle/>
          <a:p>
            <a:r>
              <a:rPr lang="en-US" sz="3600" dirty="0"/>
              <a:t>Figure 1: Do birds pollinate and disperse seeds of foundational plants?</a:t>
            </a:r>
          </a:p>
        </p:txBody>
      </p:sp>
      <p:grpSp>
        <p:nvGrpSpPr>
          <p:cNvPr id="32" name="Group 31">
            <a:extLst>
              <a:ext uri="{FF2B5EF4-FFF2-40B4-BE49-F238E27FC236}">
                <a16:creationId xmlns:a16="http://schemas.microsoft.com/office/drawing/2014/main" id="{EF938810-CC83-46FA-B02B-58A8C50760A6}"/>
              </a:ext>
            </a:extLst>
          </p:cNvPr>
          <p:cNvGrpSpPr/>
          <p:nvPr/>
        </p:nvGrpSpPr>
        <p:grpSpPr>
          <a:xfrm>
            <a:off x="914983" y="15586833"/>
            <a:ext cx="13029617" cy="3954774"/>
            <a:chOff x="636797" y="13997983"/>
            <a:chExt cx="40777096" cy="12376742"/>
          </a:xfrm>
        </p:grpSpPr>
        <p:pic>
          <p:nvPicPr>
            <p:cNvPr id="33" name="Picture 4" descr="Image result for cactus silhouette">
              <a:extLst>
                <a:ext uri="{FF2B5EF4-FFF2-40B4-BE49-F238E27FC236}">
                  <a16:creationId xmlns:a16="http://schemas.microsoft.com/office/drawing/2014/main" id="{1357BB84-C416-4358-B909-86054E437D2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0084" r="26093"/>
            <a:stretch/>
          </p:blipFill>
          <p:spPr bwMode="auto">
            <a:xfrm flipH="1">
              <a:off x="36133462" y="16926246"/>
              <a:ext cx="5280431" cy="801922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Image result for cactus silhouette">
              <a:extLst>
                <a:ext uri="{FF2B5EF4-FFF2-40B4-BE49-F238E27FC236}">
                  <a16:creationId xmlns:a16="http://schemas.microsoft.com/office/drawing/2014/main" id="{0EDB6562-6B07-4BDA-8DD6-3C2600E8D95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0723" r="23750"/>
            <a:stretch/>
          </p:blipFill>
          <p:spPr bwMode="auto">
            <a:xfrm flipH="1">
              <a:off x="29795779" y="18584931"/>
              <a:ext cx="4960171" cy="594494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Image result for cactus silhouette">
              <a:extLst>
                <a:ext uri="{FF2B5EF4-FFF2-40B4-BE49-F238E27FC236}">
                  <a16:creationId xmlns:a16="http://schemas.microsoft.com/office/drawing/2014/main" id="{4E54939F-FCD7-42E6-9B6A-596E8AEEA6E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7031" r="23635"/>
            <a:stretch/>
          </p:blipFill>
          <p:spPr bwMode="auto">
            <a:xfrm>
              <a:off x="1958143" y="17272000"/>
              <a:ext cx="6747828" cy="9102725"/>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a:extLst>
                <a:ext uri="{FF2B5EF4-FFF2-40B4-BE49-F238E27FC236}">
                  <a16:creationId xmlns:a16="http://schemas.microsoft.com/office/drawing/2014/main" id="{56DE2EA9-D965-458C-9BAA-6E1974E57355}"/>
                </a:ext>
              </a:extLst>
            </p:cNvPr>
            <p:cNvSpPr/>
            <p:nvPr/>
          </p:nvSpPr>
          <p:spPr>
            <a:xfrm rot="3137432">
              <a:off x="6636914" y="19311557"/>
              <a:ext cx="2329587" cy="3143139"/>
            </a:xfrm>
            <a:prstGeom prst="ellipse">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37" name="Picture 12" descr="Image result for flower clipart">
              <a:extLst>
                <a:ext uri="{FF2B5EF4-FFF2-40B4-BE49-F238E27FC236}">
                  <a16:creationId xmlns:a16="http://schemas.microsoft.com/office/drawing/2014/main" id="{E1EC4FC4-0388-498D-BE1D-E4BA62EE4B3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58143" y="16510648"/>
              <a:ext cx="3141703" cy="311337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Image result for hummingbird silhouette">
              <a:extLst>
                <a:ext uri="{FF2B5EF4-FFF2-40B4-BE49-F238E27FC236}">
                  <a16:creationId xmlns:a16="http://schemas.microsoft.com/office/drawing/2014/main" id="{93831873-47AA-4269-B24D-4D0FC31D981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636797" y="17973546"/>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2" descr="Pineapple 4 by Firkin">
              <a:extLst>
                <a:ext uri="{FF2B5EF4-FFF2-40B4-BE49-F238E27FC236}">
                  <a16:creationId xmlns:a16="http://schemas.microsoft.com/office/drawing/2014/main" id="{A68AAD39-DD60-4AB9-B1F8-576062D5F351}"/>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30211"/>
            <a:stretch/>
          </p:blipFill>
          <p:spPr bwMode="auto">
            <a:xfrm rot="13779835">
              <a:off x="6576075" y="19418727"/>
              <a:ext cx="2363395" cy="303426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6" descr="Image result for bird silhouette">
              <a:extLst>
                <a:ext uri="{FF2B5EF4-FFF2-40B4-BE49-F238E27FC236}">
                  <a16:creationId xmlns:a16="http://schemas.microsoft.com/office/drawing/2014/main" id="{1722A5D9-14E1-4934-A16C-A99C3132DF33}"/>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flipH="1">
              <a:off x="8164136" y="19053103"/>
              <a:ext cx="2711279" cy="2616200"/>
            </a:xfrm>
            <a:prstGeom prst="rect">
              <a:avLst/>
            </a:prstGeom>
            <a:noFill/>
            <a:extLst>
              <a:ext uri="{909E8E84-426E-40DD-AFC4-6F175D3DCCD1}">
                <a14:hiddenFill xmlns:a14="http://schemas.microsoft.com/office/drawing/2010/main">
                  <a:solidFill>
                    <a:srgbClr val="FFFFFF"/>
                  </a:solidFill>
                </a14:hiddenFill>
              </a:ext>
            </a:extLst>
          </p:spPr>
        </p:pic>
        <p:sp>
          <p:nvSpPr>
            <p:cNvPr id="41" name="Arrow: Circular 40">
              <a:extLst>
                <a:ext uri="{FF2B5EF4-FFF2-40B4-BE49-F238E27FC236}">
                  <a16:creationId xmlns:a16="http://schemas.microsoft.com/office/drawing/2014/main" id="{AAF4DA06-8B44-4ED9-87D5-B33A5EFDD78C}"/>
                </a:ext>
              </a:extLst>
            </p:cNvPr>
            <p:cNvSpPr/>
            <p:nvPr/>
          </p:nvSpPr>
          <p:spPr>
            <a:xfrm rot="1627447">
              <a:off x="3161057" y="13997983"/>
              <a:ext cx="6669374" cy="6885680"/>
            </a:xfrm>
            <a:prstGeom prst="circular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solidFill>
                  <a:schemeClr val="tx1"/>
                </a:solidFill>
              </a:endParaRPr>
            </a:p>
          </p:txBody>
        </p:sp>
        <p:sp>
          <p:nvSpPr>
            <p:cNvPr id="42" name="Arrow: Right 41">
              <a:extLst>
                <a:ext uri="{FF2B5EF4-FFF2-40B4-BE49-F238E27FC236}">
                  <a16:creationId xmlns:a16="http://schemas.microsoft.com/office/drawing/2014/main" id="{2EC4C0EA-099C-41E3-9A0B-CAED95CB7CF3}"/>
                </a:ext>
              </a:extLst>
            </p:cNvPr>
            <p:cNvSpPr/>
            <p:nvPr/>
          </p:nvSpPr>
          <p:spPr>
            <a:xfrm>
              <a:off x="11946549" y="21753656"/>
              <a:ext cx="8185380" cy="1545828"/>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43" name="Picture 16" descr="Image result for bird silhouette">
              <a:extLst>
                <a:ext uri="{FF2B5EF4-FFF2-40B4-BE49-F238E27FC236}">
                  <a16:creationId xmlns:a16="http://schemas.microsoft.com/office/drawing/2014/main" id="{C1B11FF3-D3FE-47E6-95D4-4ACDAE310B0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20899275">
              <a:off x="21441814" y="17550834"/>
              <a:ext cx="2370163" cy="2616200"/>
            </a:xfrm>
            <a:prstGeom prst="rect">
              <a:avLst/>
            </a:prstGeom>
            <a:noFill/>
            <a:extLst>
              <a:ext uri="{909E8E84-426E-40DD-AFC4-6F175D3DCCD1}">
                <a14:hiddenFill xmlns:a14="http://schemas.microsoft.com/office/drawing/2010/main">
                  <a:solidFill>
                    <a:srgbClr val="FFFFFF"/>
                  </a:solidFill>
                </a14:hiddenFill>
              </a:ext>
            </a:extLst>
          </p:spPr>
        </p:pic>
        <p:sp>
          <p:nvSpPr>
            <p:cNvPr id="48" name="Teardrop 47">
              <a:extLst>
                <a:ext uri="{FF2B5EF4-FFF2-40B4-BE49-F238E27FC236}">
                  <a16:creationId xmlns:a16="http://schemas.microsoft.com/office/drawing/2014/main" id="{00941B57-A8D3-4323-85CF-22AA53A4A682}"/>
                </a:ext>
              </a:extLst>
            </p:cNvPr>
            <p:cNvSpPr/>
            <p:nvPr/>
          </p:nvSpPr>
          <p:spPr>
            <a:xfrm>
              <a:off x="22204662" y="22017379"/>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9" name="Teardrop 48">
              <a:extLst>
                <a:ext uri="{FF2B5EF4-FFF2-40B4-BE49-F238E27FC236}">
                  <a16:creationId xmlns:a16="http://schemas.microsoft.com/office/drawing/2014/main" id="{1D9485A3-E47D-4E13-81B5-852BDFC38FEF}"/>
                </a:ext>
              </a:extLst>
            </p:cNvPr>
            <p:cNvSpPr/>
            <p:nvPr/>
          </p:nvSpPr>
          <p:spPr>
            <a:xfrm>
              <a:off x="22896396" y="2315680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0" name="Teardrop 49">
              <a:extLst>
                <a:ext uri="{FF2B5EF4-FFF2-40B4-BE49-F238E27FC236}">
                  <a16:creationId xmlns:a16="http://schemas.microsoft.com/office/drawing/2014/main" id="{F7167E89-9058-4FA5-8FA3-1320F8D69EEB}"/>
                </a:ext>
              </a:extLst>
            </p:cNvPr>
            <p:cNvSpPr/>
            <p:nvPr/>
          </p:nvSpPr>
          <p:spPr>
            <a:xfrm>
              <a:off x="21027175" y="2276631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1" name="Teardrop 50">
              <a:extLst>
                <a:ext uri="{FF2B5EF4-FFF2-40B4-BE49-F238E27FC236}">
                  <a16:creationId xmlns:a16="http://schemas.microsoft.com/office/drawing/2014/main" id="{CC88885F-A2C2-4054-A3F6-203FF9DD2AC3}"/>
                </a:ext>
              </a:extLst>
            </p:cNvPr>
            <p:cNvSpPr/>
            <p:nvPr/>
          </p:nvSpPr>
          <p:spPr>
            <a:xfrm>
              <a:off x="21340086" y="2034588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53" name="Picture 4" descr="Image result for cactus silhouette">
              <a:extLst>
                <a:ext uri="{FF2B5EF4-FFF2-40B4-BE49-F238E27FC236}">
                  <a16:creationId xmlns:a16="http://schemas.microsoft.com/office/drawing/2014/main" id="{7C5DCBDD-F152-49D1-8228-CD91E227FED9}"/>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flipH="1">
              <a:off x="25287356" y="21589579"/>
              <a:ext cx="3693478" cy="2458073"/>
            </a:xfrm>
            <a:prstGeom prst="rect">
              <a:avLst/>
            </a:prstGeom>
            <a:noFill/>
            <a:extLst>
              <a:ext uri="{909E8E84-426E-40DD-AFC4-6F175D3DCCD1}">
                <a14:hiddenFill xmlns:a14="http://schemas.microsoft.com/office/drawing/2010/main">
                  <a:solidFill>
                    <a:srgbClr val="FFFFFF"/>
                  </a:solidFill>
                </a14:hiddenFill>
              </a:ext>
            </a:extLst>
          </p:spPr>
        </p:pic>
        <p:sp>
          <p:nvSpPr>
            <p:cNvPr id="54" name="Arrow: Right 53">
              <a:extLst>
                <a:ext uri="{FF2B5EF4-FFF2-40B4-BE49-F238E27FC236}">
                  <a16:creationId xmlns:a16="http://schemas.microsoft.com/office/drawing/2014/main" id="{BFD15604-7D09-46A5-A9CD-1FBFABCF6CCB}"/>
                </a:ext>
              </a:extLst>
            </p:cNvPr>
            <p:cNvSpPr/>
            <p:nvPr/>
          </p:nvSpPr>
          <p:spPr>
            <a:xfrm>
              <a:off x="28492336" y="21823362"/>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5" name="Arrow: Right 54">
              <a:extLst>
                <a:ext uri="{FF2B5EF4-FFF2-40B4-BE49-F238E27FC236}">
                  <a16:creationId xmlns:a16="http://schemas.microsoft.com/office/drawing/2014/main" id="{8C64E1B9-7CEA-4A55-B82B-D7A123504E63}"/>
                </a:ext>
              </a:extLst>
            </p:cNvPr>
            <p:cNvSpPr/>
            <p:nvPr/>
          </p:nvSpPr>
          <p:spPr>
            <a:xfrm>
              <a:off x="34366178" y="21669303"/>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7" name="Arrow: Right 56">
              <a:extLst>
                <a:ext uri="{FF2B5EF4-FFF2-40B4-BE49-F238E27FC236}">
                  <a16:creationId xmlns:a16="http://schemas.microsoft.com/office/drawing/2014/main" id="{C202253B-DEF9-45E7-A75B-A59998E3C4A9}"/>
                </a:ext>
              </a:extLst>
            </p:cNvPr>
            <p:cNvSpPr/>
            <p:nvPr/>
          </p:nvSpPr>
          <p:spPr>
            <a:xfrm>
              <a:off x="24402956" y="21896333"/>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grpSp>
      <p:sp>
        <p:nvSpPr>
          <p:cNvPr id="2" name="Rectangle 1">
            <a:extLst>
              <a:ext uri="{FF2B5EF4-FFF2-40B4-BE49-F238E27FC236}">
                <a16:creationId xmlns:a16="http://schemas.microsoft.com/office/drawing/2014/main" id="{FD17930B-5CDA-4544-9061-E79BCB6A5409}"/>
              </a:ext>
            </a:extLst>
          </p:cNvPr>
          <p:cNvSpPr/>
          <p:nvPr/>
        </p:nvSpPr>
        <p:spPr>
          <a:xfrm>
            <a:off x="1097457" y="30742639"/>
            <a:ext cx="13609145" cy="1200329"/>
          </a:xfrm>
          <a:prstGeom prst="rect">
            <a:avLst/>
          </a:prstGeom>
        </p:spPr>
        <p:txBody>
          <a:bodyPr wrap="square">
            <a:spAutoFit/>
          </a:bodyPr>
          <a:lstStyle/>
          <a:p>
            <a:r>
              <a:rPr lang="en-US" sz="3600" dirty="0"/>
              <a:t>Figure 2: Avian interactors visit higher and showier reproductive</a:t>
            </a:r>
          </a:p>
          <a:p>
            <a:r>
              <a:rPr lang="en-US" sz="3600" dirty="0"/>
              <a:t>displays.</a:t>
            </a:r>
            <a:r>
              <a:rPr lang="en-US" sz="3600" baseline="30000" dirty="0"/>
              <a:t>7 </a:t>
            </a:r>
            <a:r>
              <a:rPr lang="en-US" sz="3600" dirty="0"/>
              <a:t>Do these characteristics differ between cactus species?</a:t>
            </a:r>
            <a:endParaRPr lang="en-US" sz="3600" baseline="30000" dirty="0"/>
          </a:p>
        </p:txBody>
      </p:sp>
      <p:sp>
        <p:nvSpPr>
          <p:cNvPr id="16" name="TextBox 15">
            <a:extLst>
              <a:ext uri="{FF2B5EF4-FFF2-40B4-BE49-F238E27FC236}">
                <a16:creationId xmlns:a16="http://schemas.microsoft.com/office/drawing/2014/main" id="{A69A005C-5874-4ED6-9791-EE70810BEE73}"/>
              </a:ext>
            </a:extLst>
          </p:cNvPr>
          <p:cNvSpPr txBox="1"/>
          <p:nvPr/>
        </p:nvSpPr>
        <p:spPr>
          <a:xfrm>
            <a:off x="25089284" y="12717243"/>
            <a:ext cx="3919046" cy="3539430"/>
          </a:xfrm>
          <a:prstGeom prst="rect">
            <a:avLst/>
          </a:prstGeom>
          <a:noFill/>
        </p:spPr>
        <p:txBody>
          <a:bodyPr wrap="square" rtlCol="0">
            <a:spAutoFit/>
          </a:bodyPr>
          <a:lstStyle/>
          <a:p>
            <a:r>
              <a:rPr lang="en-US" sz="3200" dirty="0"/>
              <a:t>Figure 4: </a:t>
            </a:r>
          </a:p>
          <a:p>
            <a:r>
              <a:rPr lang="it-IT" sz="3200" i="1" dirty="0"/>
              <a:t>C. acanthocarpa </a:t>
            </a:r>
            <a:r>
              <a:rPr lang="it-IT" sz="3200" dirty="0"/>
              <a:t>(</a:t>
            </a:r>
            <a:r>
              <a:rPr lang="en-US" sz="3200" dirty="0">
                <a:solidFill>
                  <a:srgbClr val="333333"/>
                </a:solidFill>
                <a:latin typeface="+mj-lt"/>
              </a:rPr>
              <a:t>1.04 meters</a:t>
            </a:r>
            <a:r>
              <a:rPr lang="it-IT" sz="3200" dirty="0"/>
              <a:t>) &gt; </a:t>
            </a:r>
          </a:p>
          <a:p>
            <a:r>
              <a:rPr lang="it-IT" sz="3200" i="1" dirty="0"/>
              <a:t>C. echinocarpa</a:t>
            </a:r>
            <a:r>
              <a:rPr lang="it-IT" sz="3200" dirty="0"/>
              <a:t> (</a:t>
            </a:r>
            <a:r>
              <a:rPr lang="en-US" sz="3200" dirty="0"/>
              <a:t>0.55 meters</a:t>
            </a:r>
            <a:r>
              <a:rPr lang="it-IT" sz="3200" dirty="0"/>
              <a:t>) &gt; </a:t>
            </a:r>
          </a:p>
          <a:p>
            <a:r>
              <a:rPr lang="it-IT" sz="3200" i="1" dirty="0"/>
              <a:t>O. basilaris</a:t>
            </a:r>
            <a:r>
              <a:rPr lang="it-IT" sz="3200" dirty="0"/>
              <a:t> (</a:t>
            </a:r>
            <a:r>
              <a:rPr lang="en-US" sz="3200" dirty="0"/>
              <a:t>0.17 meters</a:t>
            </a:r>
            <a:r>
              <a:rPr lang="it-IT" sz="3200" dirty="0"/>
              <a:t>)</a:t>
            </a:r>
            <a:endParaRPr lang="en-US" sz="3200" dirty="0"/>
          </a:p>
        </p:txBody>
      </p:sp>
      <p:grpSp>
        <p:nvGrpSpPr>
          <p:cNvPr id="24" name="Group 23">
            <a:extLst>
              <a:ext uri="{FF2B5EF4-FFF2-40B4-BE49-F238E27FC236}">
                <a16:creationId xmlns:a16="http://schemas.microsoft.com/office/drawing/2014/main" id="{3B3FD857-BE6B-4656-B40D-08933A061462}"/>
              </a:ext>
            </a:extLst>
          </p:cNvPr>
          <p:cNvGrpSpPr/>
          <p:nvPr/>
        </p:nvGrpSpPr>
        <p:grpSpPr>
          <a:xfrm>
            <a:off x="29928259" y="5469706"/>
            <a:ext cx="12583626" cy="7408093"/>
            <a:chOff x="16004208" y="12581935"/>
            <a:chExt cx="7776644" cy="5073872"/>
          </a:xfrm>
        </p:grpSpPr>
        <p:grpSp>
          <p:nvGrpSpPr>
            <p:cNvPr id="10" name="Group 9">
              <a:extLst>
                <a:ext uri="{FF2B5EF4-FFF2-40B4-BE49-F238E27FC236}">
                  <a16:creationId xmlns:a16="http://schemas.microsoft.com/office/drawing/2014/main" id="{D7B649AC-F92A-43FA-8F74-8AE1D94879D2}"/>
                </a:ext>
              </a:extLst>
            </p:cNvPr>
            <p:cNvGrpSpPr/>
            <p:nvPr/>
          </p:nvGrpSpPr>
          <p:grpSpPr>
            <a:xfrm>
              <a:off x="16004208" y="12581935"/>
              <a:ext cx="7776644" cy="5073872"/>
              <a:chOff x="13873551" y="15081178"/>
              <a:chExt cx="17745744" cy="11903638"/>
            </a:xfrm>
          </p:grpSpPr>
          <p:pic>
            <p:nvPicPr>
              <p:cNvPr id="5" name="Picture 4">
                <a:extLst>
                  <a:ext uri="{FF2B5EF4-FFF2-40B4-BE49-F238E27FC236}">
                    <a16:creationId xmlns:a16="http://schemas.microsoft.com/office/drawing/2014/main" id="{0516D3BE-D37B-4F49-828D-98EF559035D5}"/>
                  </a:ext>
                </a:extLst>
              </p:cNvPr>
              <p:cNvPicPr>
                <a:picLocks noChangeAspect="1"/>
              </p:cNvPicPr>
              <p:nvPr/>
            </p:nvPicPr>
            <p:blipFill>
              <a:blip r:embed="rId15"/>
              <a:stretch>
                <a:fillRect/>
              </a:stretch>
            </p:blipFill>
            <p:spPr>
              <a:xfrm>
                <a:off x="13873551" y="15081178"/>
                <a:ext cx="17745744" cy="11903638"/>
              </a:xfrm>
              <a:prstGeom prst="rect">
                <a:avLst/>
              </a:prstGeom>
            </p:spPr>
          </p:pic>
          <p:sp>
            <p:nvSpPr>
              <p:cNvPr id="9" name="Rectangle: Rounded Corners 8">
                <a:extLst>
                  <a:ext uri="{FF2B5EF4-FFF2-40B4-BE49-F238E27FC236}">
                    <a16:creationId xmlns:a16="http://schemas.microsoft.com/office/drawing/2014/main" id="{FE40A048-5198-4487-A1BE-C641E2D7C294}"/>
                  </a:ext>
                </a:extLst>
              </p:cNvPr>
              <p:cNvSpPr/>
              <p:nvPr/>
            </p:nvSpPr>
            <p:spPr>
              <a:xfrm>
                <a:off x="25955490" y="21754638"/>
                <a:ext cx="1969916" cy="113831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grpSp>
        <p:sp>
          <p:nvSpPr>
            <p:cNvPr id="19" name="Rectangle: Rounded Corners 18">
              <a:extLst>
                <a:ext uri="{FF2B5EF4-FFF2-40B4-BE49-F238E27FC236}">
                  <a16:creationId xmlns:a16="http://schemas.microsoft.com/office/drawing/2014/main" id="{F579F3D5-64E5-431F-9AED-E2ED824084B8}"/>
                </a:ext>
              </a:extLst>
            </p:cNvPr>
            <p:cNvSpPr/>
            <p:nvPr/>
          </p:nvSpPr>
          <p:spPr>
            <a:xfrm>
              <a:off x="16852900" y="12640263"/>
              <a:ext cx="393700" cy="26208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grpSp>
      <p:sp>
        <p:nvSpPr>
          <p:cNvPr id="14" name="TextBox 13">
            <a:extLst>
              <a:ext uri="{FF2B5EF4-FFF2-40B4-BE49-F238E27FC236}">
                <a16:creationId xmlns:a16="http://schemas.microsoft.com/office/drawing/2014/main" id="{41BDB12D-F078-4BF6-B773-B63F07AD7399}"/>
              </a:ext>
            </a:extLst>
          </p:cNvPr>
          <p:cNvSpPr txBox="1"/>
          <p:nvPr/>
        </p:nvSpPr>
        <p:spPr>
          <a:xfrm>
            <a:off x="29631697" y="12717243"/>
            <a:ext cx="12990900" cy="1077218"/>
          </a:xfrm>
          <a:prstGeom prst="rect">
            <a:avLst/>
          </a:prstGeom>
          <a:noFill/>
        </p:spPr>
        <p:txBody>
          <a:bodyPr wrap="square" rtlCol="0">
            <a:spAutoFit/>
          </a:bodyPr>
          <a:lstStyle/>
          <a:p>
            <a:r>
              <a:rPr lang="en-US" sz="3200" dirty="0"/>
              <a:t>Figure 3: </a:t>
            </a:r>
            <a:r>
              <a:rPr lang="en-US" sz="3200" i="1" dirty="0"/>
              <a:t>C. acanthocarpa </a:t>
            </a:r>
            <a:r>
              <a:rPr lang="en-US" sz="3200" dirty="0"/>
              <a:t>was the most abundant and </a:t>
            </a:r>
            <a:r>
              <a:rPr lang="en-US" sz="3200" i="1" dirty="0"/>
              <a:t>O. basilaris</a:t>
            </a:r>
            <a:r>
              <a:rPr lang="en-US" sz="3200" dirty="0"/>
              <a:t> was the least abundant</a:t>
            </a:r>
          </a:p>
        </p:txBody>
      </p:sp>
      <p:sp>
        <p:nvSpPr>
          <p:cNvPr id="25" name="TextBox 24">
            <a:extLst>
              <a:ext uri="{FF2B5EF4-FFF2-40B4-BE49-F238E27FC236}">
                <a16:creationId xmlns:a16="http://schemas.microsoft.com/office/drawing/2014/main" id="{E2D127C0-B261-434B-999C-42FC9F248A6D}"/>
              </a:ext>
            </a:extLst>
          </p:cNvPr>
          <p:cNvSpPr txBox="1"/>
          <p:nvPr/>
        </p:nvSpPr>
        <p:spPr>
          <a:xfrm>
            <a:off x="15902941" y="27849250"/>
            <a:ext cx="13138374" cy="1569660"/>
          </a:xfrm>
          <a:prstGeom prst="rect">
            <a:avLst/>
          </a:prstGeom>
          <a:noFill/>
        </p:spPr>
        <p:txBody>
          <a:bodyPr wrap="square" rtlCol="0">
            <a:spAutoFit/>
          </a:bodyPr>
          <a:lstStyle/>
          <a:p>
            <a:r>
              <a:rPr lang="en-US" sz="3200" dirty="0"/>
              <a:t>Figure 5: </a:t>
            </a:r>
            <a:r>
              <a:rPr lang="en-US" sz="3200" i="1" dirty="0"/>
              <a:t>C. acanthocarpa </a:t>
            </a:r>
            <a:r>
              <a:rPr lang="en-US" sz="3200" dirty="0"/>
              <a:t>and </a:t>
            </a:r>
            <a:r>
              <a:rPr lang="en-US" sz="3200" i="1" dirty="0"/>
              <a:t>C. echinocarpa </a:t>
            </a:r>
            <a:r>
              <a:rPr lang="en-US" sz="3200" dirty="0"/>
              <a:t>had more individuals with health scores of 4 or 5, whereas </a:t>
            </a:r>
            <a:r>
              <a:rPr lang="en-US" sz="3200" i="1" dirty="0"/>
              <a:t>O. basilaris </a:t>
            </a:r>
            <a:r>
              <a:rPr lang="en-US" sz="3200" dirty="0"/>
              <a:t>had a even distribution of health scores.</a:t>
            </a:r>
          </a:p>
        </p:txBody>
      </p:sp>
      <p:sp>
        <p:nvSpPr>
          <p:cNvPr id="26" name="Rectangle 1">
            <a:extLst>
              <a:ext uri="{FF2B5EF4-FFF2-40B4-BE49-F238E27FC236}">
                <a16:creationId xmlns:a16="http://schemas.microsoft.com/office/drawing/2014/main" id="{018C70EA-9DDA-42B2-8710-FD08A909CEE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9" name="Table 28">
            <a:extLst>
              <a:ext uri="{FF2B5EF4-FFF2-40B4-BE49-F238E27FC236}">
                <a16:creationId xmlns:a16="http://schemas.microsoft.com/office/drawing/2014/main" id="{E9E2C38B-670D-453B-9E20-638B31B1C1E3}"/>
              </a:ext>
            </a:extLst>
          </p:cNvPr>
          <p:cNvGraphicFramePr>
            <a:graphicFrameLocks noGrp="1"/>
          </p:cNvGraphicFramePr>
          <p:nvPr>
            <p:extLst>
              <p:ext uri="{D42A27DB-BD31-4B8C-83A1-F6EECF244321}">
                <p14:modId xmlns:p14="http://schemas.microsoft.com/office/powerpoint/2010/main" val="2022899273"/>
              </p:ext>
            </p:extLst>
          </p:nvPr>
        </p:nvGraphicFramePr>
        <p:xfrm>
          <a:off x="29784097" y="14913396"/>
          <a:ext cx="12838500" cy="3723019"/>
        </p:xfrm>
        <a:graphic>
          <a:graphicData uri="http://schemas.openxmlformats.org/drawingml/2006/table">
            <a:tbl>
              <a:tblPr firstRow="1" bandRow="1">
                <a:tableStyleId>{2D5ABB26-0587-4C30-8999-92F81FD0307C}</a:tableStyleId>
              </a:tblPr>
              <a:tblGrid>
                <a:gridCol w="3209625">
                  <a:extLst>
                    <a:ext uri="{9D8B030D-6E8A-4147-A177-3AD203B41FA5}">
                      <a16:colId xmlns:a16="http://schemas.microsoft.com/office/drawing/2014/main" val="1637586847"/>
                    </a:ext>
                  </a:extLst>
                </a:gridCol>
                <a:gridCol w="3209625">
                  <a:extLst>
                    <a:ext uri="{9D8B030D-6E8A-4147-A177-3AD203B41FA5}">
                      <a16:colId xmlns:a16="http://schemas.microsoft.com/office/drawing/2014/main" val="3911495954"/>
                    </a:ext>
                  </a:extLst>
                </a:gridCol>
                <a:gridCol w="3209625">
                  <a:extLst>
                    <a:ext uri="{9D8B030D-6E8A-4147-A177-3AD203B41FA5}">
                      <a16:colId xmlns:a16="http://schemas.microsoft.com/office/drawing/2014/main" val="1407702846"/>
                    </a:ext>
                  </a:extLst>
                </a:gridCol>
                <a:gridCol w="3209625">
                  <a:extLst>
                    <a:ext uri="{9D8B030D-6E8A-4147-A177-3AD203B41FA5}">
                      <a16:colId xmlns:a16="http://schemas.microsoft.com/office/drawing/2014/main" val="3767225015"/>
                    </a:ext>
                  </a:extLst>
                </a:gridCol>
              </a:tblGrid>
              <a:tr h="742173">
                <a:tc>
                  <a:txBody>
                    <a:bodyPr/>
                    <a:lstStyle/>
                    <a:p>
                      <a:pPr algn="ctr"/>
                      <a:r>
                        <a:rPr lang="en-US" sz="4000" dirty="0"/>
                        <a:t>Species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Small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Medium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Large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0233116"/>
                  </a:ext>
                </a:extLst>
              </a:tr>
              <a:tr h="1129394">
                <a:tc>
                  <a:txBody>
                    <a:bodyPr/>
                    <a:lstStyle/>
                    <a:p>
                      <a:pPr algn="ctr"/>
                      <a:r>
                        <a:rPr lang="en-US" sz="3200" dirty="0"/>
                        <a:t>Cylindropuntia acanthocarpa</a:t>
                      </a:r>
                      <a:endParaRPr lang="en-US" sz="3200" i="1" dirty="0"/>
                    </a:p>
                  </a:txBody>
                  <a:tcPr>
                    <a:lnT w="12700" cap="flat" cmpd="sng" algn="ctr">
                      <a:solidFill>
                        <a:schemeClr val="tx1"/>
                      </a:solidFill>
                      <a:prstDash val="solid"/>
                      <a:round/>
                      <a:headEnd type="none" w="med" len="med"/>
                      <a:tailEnd type="none" w="med" len="med"/>
                    </a:lnT>
                  </a:tcPr>
                </a:tc>
                <a:tc>
                  <a:txBody>
                    <a:bodyPr/>
                    <a:lstStyle/>
                    <a:p>
                      <a:pPr algn="ctr" fontAlgn="t"/>
                      <a:r>
                        <a:rPr lang="en-US" sz="3200" dirty="0">
                          <a:effectLst/>
                        </a:rPr>
                        <a:t>&lt;85cm</a:t>
                      </a:r>
                    </a:p>
                  </a:txBody>
                  <a:tcPr marL="31750" marR="31750" marT="31750" marB="31750">
                    <a:lnT w="12700" cap="flat" cmpd="sng" algn="ctr">
                      <a:solidFill>
                        <a:schemeClr val="tx1"/>
                      </a:solidFill>
                      <a:prstDash val="solid"/>
                      <a:round/>
                      <a:headEnd type="none" w="med" len="med"/>
                      <a:tailEnd type="none" w="med" len="med"/>
                    </a:lnT>
                  </a:tcPr>
                </a:tc>
                <a:tc>
                  <a:txBody>
                    <a:bodyPr/>
                    <a:lstStyle/>
                    <a:p>
                      <a:pPr algn="ctr" fontAlgn="t"/>
                      <a:r>
                        <a:rPr lang="en-US" sz="3200" dirty="0">
                          <a:effectLst/>
                        </a:rPr>
                        <a:t>86cm - 152cm</a:t>
                      </a:r>
                    </a:p>
                  </a:txBody>
                  <a:tcPr marL="31750" marR="31750" marT="31750" marB="31750">
                    <a:lnT w="12700" cap="flat" cmpd="sng" algn="ctr">
                      <a:solidFill>
                        <a:schemeClr val="tx1"/>
                      </a:solidFill>
                      <a:prstDash val="solid"/>
                      <a:round/>
                      <a:headEnd type="none" w="med" len="med"/>
                      <a:tailEnd type="none" w="med" len="med"/>
                    </a:lnT>
                  </a:tcPr>
                </a:tc>
                <a:tc>
                  <a:txBody>
                    <a:bodyPr/>
                    <a:lstStyle/>
                    <a:p>
                      <a:pPr algn="ctr" fontAlgn="t"/>
                      <a:r>
                        <a:rPr lang="en-US" sz="3200" dirty="0">
                          <a:effectLst/>
                        </a:rPr>
                        <a:t>&gt;153cm</a:t>
                      </a:r>
                    </a:p>
                  </a:txBody>
                  <a:tcPr marL="31750" marR="31750" marT="31750" marB="3175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12481600"/>
                  </a:ext>
                </a:extLst>
              </a:tr>
              <a:tr h="1129394">
                <a:tc>
                  <a:txBody>
                    <a:bodyPr/>
                    <a:lstStyle/>
                    <a:p>
                      <a:pPr algn="ctr"/>
                      <a:r>
                        <a:rPr lang="en-US" sz="3200" dirty="0"/>
                        <a:t>Cylindropuntia echinocarpa</a:t>
                      </a:r>
                      <a:endParaRPr lang="en-US" sz="3200" i="1" dirty="0"/>
                    </a:p>
                  </a:txBody>
                  <a:tcPr/>
                </a:tc>
                <a:tc>
                  <a:txBody>
                    <a:bodyPr/>
                    <a:lstStyle/>
                    <a:p>
                      <a:pPr algn="ctr" fontAlgn="t"/>
                      <a:r>
                        <a:rPr lang="en-US" sz="3200" dirty="0">
                          <a:effectLst/>
                        </a:rPr>
                        <a:t>&lt;45cm</a:t>
                      </a:r>
                    </a:p>
                  </a:txBody>
                  <a:tcPr marL="31750" marR="31750" marT="31750" marB="31750"/>
                </a:tc>
                <a:tc>
                  <a:txBody>
                    <a:bodyPr/>
                    <a:lstStyle/>
                    <a:p>
                      <a:pPr algn="ctr" fontAlgn="t"/>
                      <a:r>
                        <a:rPr lang="en-US" sz="3200">
                          <a:effectLst/>
                        </a:rPr>
                        <a:t>46cm - 72cm</a:t>
                      </a:r>
                    </a:p>
                  </a:txBody>
                  <a:tcPr marL="31750" marR="31750" marT="31750" marB="31750"/>
                </a:tc>
                <a:tc>
                  <a:txBody>
                    <a:bodyPr/>
                    <a:lstStyle/>
                    <a:p>
                      <a:pPr algn="ctr" fontAlgn="t"/>
                      <a:r>
                        <a:rPr lang="en-US" sz="3200" dirty="0">
                          <a:effectLst/>
                        </a:rPr>
                        <a:t>&gt;73cm</a:t>
                      </a:r>
                    </a:p>
                  </a:txBody>
                  <a:tcPr marL="31750" marR="31750" marT="31750" marB="31750"/>
                </a:tc>
                <a:extLst>
                  <a:ext uri="{0D108BD9-81ED-4DB2-BD59-A6C34878D82A}">
                    <a16:rowId xmlns:a16="http://schemas.microsoft.com/office/drawing/2014/main" val="2690479127"/>
                  </a:ext>
                </a:extLst>
              </a:tr>
              <a:tr h="722058">
                <a:tc>
                  <a:txBody>
                    <a:bodyPr/>
                    <a:lstStyle/>
                    <a:p>
                      <a:pPr algn="ctr"/>
                      <a:r>
                        <a:rPr lang="en-US" sz="3200" dirty="0"/>
                        <a:t>Opuntia basilaris</a:t>
                      </a:r>
                      <a:endParaRPr lang="en-US" sz="3200" i="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fontAlgn="t"/>
                      <a:r>
                        <a:rPr lang="en-US" sz="3200" dirty="0">
                          <a:effectLst/>
                        </a:rPr>
                        <a:t>&lt;15cm</a:t>
                      </a:r>
                    </a:p>
                  </a:txBody>
                  <a:tcPr marL="31750" marR="31750" marT="31750" marB="31750">
                    <a:lnB w="12700" cap="flat" cmpd="sng" algn="ctr">
                      <a:solidFill>
                        <a:schemeClr val="tx1"/>
                      </a:solidFill>
                      <a:prstDash val="solid"/>
                      <a:round/>
                      <a:headEnd type="none" w="med" len="med"/>
                      <a:tailEnd type="none" w="med" len="med"/>
                    </a:lnB>
                  </a:tcPr>
                </a:tc>
                <a:tc>
                  <a:txBody>
                    <a:bodyPr/>
                    <a:lstStyle/>
                    <a:p>
                      <a:pPr algn="ctr" fontAlgn="t"/>
                      <a:r>
                        <a:rPr lang="en-US" sz="3200" dirty="0">
                          <a:effectLst/>
                        </a:rPr>
                        <a:t>16cm - 22cm</a:t>
                      </a:r>
                    </a:p>
                  </a:txBody>
                  <a:tcPr marL="31750" marR="31750" marT="31750" marB="31750">
                    <a:lnB w="12700" cap="flat" cmpd="sng" algn="ctr">
                      <a:solidFill>
                        <a:schemeClr val="tx1"/>
                      </a:solidFill>
                      <a:prstDash val="solid"/>
                      <a:round/>
                      <a:headEnd type="none" w="med" len="med"/>
                      <a:tailEnd type="none" w="med" len="med"/>
                    </a:lnB>
                  </a:tcPr>
                </a:tc>
                <a:tc>
                  <a:txBody>
                    <a:bodyPr/>
                    <a:lstStyle/>
                    <a:p>
                      <a:pPr algn="ctr" fontAlgn="t"/>
                      <a:r>
                        <a:rPr lang="en-US" sz="3200" dirty="0">
                          <a:effectLst/>
                        </a:rPr>
                        <a:t>&gt;23cm</a:t>
                      </a:r>
                    </a:p>
                  </a:txBody>
                  <a:tcPr marL="31750" marR="31750" marT="31750" marB="3175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7592249"/>
                  </a:ext>
                </a:extLst>
              </a:tr>
            </a:tbl>
          </a:graphicData>
        </a:graphic>
      </p:graphicFrame>
      <p:sp>
        <p:nvSpPr>
          <p:cNvPr id="30" name="TextBox 29">
            <a:extLst>
              <a:ext uri="{FF2B5EF4-FFF2-40B4-BE49-F238E27FC236}">
                <a16:creationId xmlns:a16="http://schemas.microsoft.com/office/drawing/2014/main" id="{EC82DE2C-9B5E-47C3-A088-EE4F4292766B}"/>
              </a:ext>
            </a:extLst>
          </p:cNvPr>
          <p:cNvSpPr txBox="1"/>
          <p:nvPr/>
        </p:nvSpPr>
        <p:spPr>
          <a:xfrm>
            <a:off x="29631697" y="14279880"/>
            <a:ext cx="10797079" cy="584775"/>
          </a:xfrm>
          <a:prstGeom prst="rect">
            <a:avLst/>
          </a:prstGeom>
          <a:noFill/>
        </p:spPr>
        <p:txBody>
          <a:bodyPr wrap="square" rtlCol="0">
            <a:spAutoFit/>
          </a:bodyPr>
          <a:lstStyle/>
          <a:p>
            <a:r>
              <a:rPr lang="en-US" sz="3200" dirty="0"/>
              <a:t>Table 1: C. acanthocarpa had the largest size class bins.</a:t>
            </a:r>
          </a:p>
        </p:txBody>
      </p:sp>
      <p:pic>
        <p:nvPicPr>
          <p:cNvPr id="87" name="Picture 4" descr="Image result for york university logo">
            <a:extLst>
              <a:ext uri="{FF2B5EF4-FFF2-40B4-BE49-F238E27FC236}">
                <a16:creationId xmlns:a16="http://schemas.microsoft.com/office/drawing/2014/main" id="{458A3FBB-D5B6-4255-B5FF-7A78A76D687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719390" y="5213289"/>
            <a:ext cx="1673698" cy="167369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3E4051-3FAA-46D5-BEAD-F0F46F13C5D8}"/>
              </a:ext>
            </a:extLst>
          </p:cNvPr>
          <p:cNvPicPr>
            <a:picLocks noChangeAspect="1"/>
          </p:cNvPicPr>
          <p:nvPr/>
        </p:nvPicPr>
        <p:blipFill>
          <a:blip r:embed="rId17"/>
          <a:stretch>
            <a:fillRect/>
          </a:stretch>
        </p:blipFill>
        <p:spPr>
          <a:xfrm>
            <a:off x="15902941" y="12620823"/>
            <a:ext cx="8715375" cy="5981700"/>
          </a:xfrm>
          <a:prstGeom prst="rect">
            <a:avLst/>
          </a:prstGeom>
        </p:spPr>
      </p:pic>
      <p:sp>
        <p:nvSpPr>
          <p:cNvPr id="17" name="TextBox 16">
            <a:extLst>
              <a:ext uri="{FF2B5EF4-FFF2-40B4-BE49-F238E27FC236}">
                <a16:creationId xmlns:a16="http://schemas.microsoft.com/office/drawing/2014/main" id="{655CC684-9E36-4BA5-A2DC-F55E4DC51AFC}"/>
              </a:ext>
            </a:extLst>
          </p:cNvPr>
          <p:cNvSpPr txBox="1"/>
          <p:nvPr/>
        </p:nvSpPr>
        <p:spPr>
          <a:xfrm>
            <a:off x="16984920" y="18595052"/>
            <a:ext cx="6955409" cy="830997"/>
          </a:xfrm>
          <a:prstGeom prst="rect">
            <a:avLst/>
          </a:prstGeom>
          <a:noFill/>
        </p:spPr>
        <p:txBody>
          <a:bodyPr wrap="square" rtlCol="0">
            <a:spAutoFit/>
          </a:bodyPr>
          <a:lstStyle/>
          <a:p>
            <a:r>
              <a:rPr lang="en-US" sz="2400" i="1" dirty="0"/>
              <a:t>Cylindropuntia      Cylindropuntia         Opuntia</a:t>
            </a:r>
          </a:p>
          <a:p>
            <a:r>
              <a:rPr lang="en-US" sz="2400" i="1" dirty="0"/>
              <a:t> acanthocarpa        echinocarpa           basilaris</a:t>
            </a:r>
          </a:p>
        </p:txBody>
      </p:sp>
      <p:pic>
        <p:nvPicPr>
          <p:cNvPr id="28" name="Picture 27">
            <a:extLst>
              <a:ext uri="{FF2B5EF4-FFF2-40B4-BE49-F238E27FC236}">
                <a16:creationId xmlns:a16="http://schemas.microsoft.com/office/drawing/2014/main" id="{919038E4-AEEE-477D-BE35-AE69480DC68B}"/>
              </a:ext>
            </a:extLst>
          </p:cNvPr>
          <p:cNvPicPr>
            <a:picLocks noChangeAspect="1"/>
          </p:cNvPicPr>
          <p:nvPr/>
        </p:nvPicPr>
        <p:blipFill rotWithShape="1">
          <a:blip r:embed="rId18"/>
          <a:srcRect l="1121" t="20620"/>
          <a:stretch/>
        </p:blipFill>
        <p:spPr>
          <a:xfrm>
            <a:off x="17405942" y="21577695"/>
            <a:ext cx="9699589" cy="5627164"/>
          </a:xfrm>
          <a:prstGeom prst="rect">
            <a:avLst/>
          </a:prstGeom>
        </p:spPr>
      </p:pic>
      <p:sp>
        <p:nvSpPr>
          <p:cNvPr id="44" name="TextBox 43">
            <a:extLst>
              <a:ext uri="{FF2B5EF4-FFF2-40B4-BE49-F238E27FC236}">
                <a16:creationId xmlns:a16="http://schemas.microsoft.com/office/drawing/2014/main" id="{A50C17AF-329F-4160-9CB2-B8B0A98CF44F}"/>
              </a:ext>
            </a:extLst>
          </p:cNvPr>
          <p:cNvSpPr txBox="1"/>
          <p:nvPr/>
        </p:nvSpPr>
        <p:spPr>
          <a:xfrm>
            <a:off x="20777200" y="27180155"/>
            <a:ext cx="4089400" cy="584775"/>
          </a:xfrm>
          <a:prstGeom prst="rect">
            <a:avLst/>
          </a:prstGeom>
          <a:noFill/>
        </p:spPr>
        <p:txBody>
          <a:bodyPr wrap="square" rtlCol="0">
            <a:spAutoFit/>
          </a:bodyPr>
          <a:lstStyle/>
          <a:p>
            <a:r>
              <a:rPr lang="en-US" sz="3200" dirty="0"/>
              <a:t>Health Class</a:t>
            </a:r>
          </a:p>
        </p:txBody>
      </p:sp>
      <p:sp>
        <p:nvSpPr>
          <p:cNvPr id="84" name="TextBox 83">
            <a:extLst>
              <a:ext uri="{FF2B5EF4-FFF2-40B4-BE49-F238E27FC236}">
                <a16:creationId xmlns:a16="http://schemas.microsoft.com/office/drawing/2014/main" id="{6BFB4B3F-1A61-41CD-861F-14EAB451E689}"/>
              </a:ext>
            </a:extLst>
          </p:cNvPr>
          <p:cNvSpPr txBox="1"/>
          <p:nvPr/>
        </p:nvSpPr>
        <p:spPr>
          <a:xfrm rot="16200000">
            <a:off x="14966843" y="23703538"/>
            <a:ext cx="4898463" cy="1077218"/>
          </a:xfrm>
          <a:prstGeom prst="rect">
            <a:avLst/>
          </a:prstGeom>
          <a:solidFill>
            <a:schemeClr val="bg1"/>
          </a:solidFill>
        </p:spPr>
        <p:txBody>
          <a:bodyPr wrap="square" rtlCol="0">
            <a:spAutoFit/>
          </a:bodyPr>
          <a:lstStyle/>
          <a:p>
            <a:pPr algn="ctr"/>
            <a:r>
              <a:rPr lang="en-US" sz="3200" dirty="0"/>
              <a:t>Number of individuals in each health class </a:t>
            </a:r>
          </a:p>
        </p:txBody>
      </p:sp>
      <p:pic>
        <p:nvPicPr>
          <p:cNvPr id="90" name="Picture 89">
            <a:extLst>
              <a:ext uri="{FF2B5EF4-FFF2-40B4-BE49-F238E27FC236}">
                <a16:creationId xmlns:a16="http://schemas.microsoft.com/office/drawing/2014/main" id="{BFFA3DD1-7DCD-458B-AD52-D527A971711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9573448" y="5080091"/>
            <a:ext cx="2033941" cy="2033941"/>
          </a:xfrm>
          <a:prstGeom prst="rect">
            <a:avLst/>
          </a:prstGeom>
        </p:spPr>
      </p:pic>
      <p:sp>
        <p:nvSpPr>
          <p:cNvPr id="3" name="TextBox 2">
            <a:extLst>
              <a:ext uri="{FF2B5EF4-FFF2-40B4-BE49-F238E27FC236}">
                <a16:creationId xmlns:a16="http://schemas.microsoft.com/office/drawing/2014/main" id="{507C98D6-4E6E-4402-8BB9-51E6FA89B2FE}"/>
              </a:ext>
            </a:extLst>
          </p:cNvPr>
          <p:cNvSpPr txBox="1"/>
          <p:nvPr/>
        </p:nvSpPr>
        <p:spPr>
          <a:xfrm>
            <a:off x="39573448" y="6936232"/>
            <a:ext cx="3987552" cy="584775"/>
          </a:xfrm>
          <a:prstGeom prst="rect">
            <a:avLst/>
          </a:prstGeom>
          <a:noFill/>
        </p:spPr>
        <p:txBody>
          <a:bodyPr wrap="square" rtlCol="0">
            <a:spAutoFit/>
          </a:bodyPr>
          <a:lstStyle/>
          <a:p>
            <a:r>
              <a:rPr lang="en-US" sz="3200" dirty="0"/>
              <a:t>www.ecoblender.org</a:t>
            </a:r>
          </a:p>
        </p:txBody>
      </p:sp>
      <p:grpSp>
        <p:nvGrpSpPr>
          <p:cNvPr id="88" name="Group 87">
            <a:extLst>
              <a:ext uri="{FF2B5EF4-FFF2-40B4-BE49-F238E27FC236}">
                <a16:creationId xmlns:a16="http://schemas.microsoft.com/office/drawing/2014/main" id="{7511E25C-C71C-42A8-B826-356B071A3C70}"/>
              </a:ext>
            </a:extLst>
          </p:cNvPr>
          <p:cNvGrpSpPr/>
          <p:nvPr/>
        </p:nvGrpSpPr>
        <p:grpSpPr>
          <a:xfrm>
            <a:off x="1857896" y="24938033"/>
            <a:ext cx="11254537" cy="5618923"/>
            <a:chOff x="5822739" y="8345114"/>
            <a:chExt cx="34920189" cy="17381258"/>
          </a:xfrm>
        </p:grpSpPr>
        <p:grpSp>
          <p:nvGrpSpPr>
            <p:cNvPr id="89" name="Group 88">
              <a:extLst>
                <a:ext uri="{FF2B5EF4-FFF2-40B4-BE49-F238E27FC236}">
                  <a16:creationId xmlns:a16="http://schemas.microsoft.com/office/drawing/2014/main" id="{247B5CA3-C4C4-4C44-9DFB-C540B077C4DE}"/>
                </a:ext>
              </a:extLst>
            </p:cNvPr>
            <p:cNvGrpSpPr/>
            <p:nvPr/>
          </p:nvGrpSpPr>
          <p:grpSpPr>
            <a:xfrm>
              <a:off x="8598014" y="8345114"/>
              <a:ext cx="32046824" cy="17136516"/>
              <a:chOff x="8481181" y="8497514"/>
              <a:chExt cx="32046824" cy="17136516"/>
            </a:xfrm>
          </p:grpSpPr>
          <p:pic>
            <p:nvPicPr>
              <p:cNvPr id="99" name="Picture 4" descr="Image result for cactus silhouette">
                <a:extLst>
                  <a:ext uri="{FF2B5EF4-FFF2-40B4-BE49-F238E27FC236}">
                    <a16:creationId xmlns:a16="http://schemas.microsoft.com/office/drawing/2014/main" id="{A0A204CE-5917-4D24-A4BB-2514DDA16A8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0084" r="26093"/>
              <a:stretch/>
            </p:blipFill>
            <p:spPr bwMode="auto">
              <a:xfrm flipH="1">
                <a:off x="8481181" y="14472981"/>
                <a:ext cx="7100107" cy="10782711"/>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4" descr="Image result for cactus silhouette">
                <a:extLst>
                  <a:ext uri="{FF2B5EF4-FFF2-40B4-BE49-F238E27FC236}">
                    <a16:creationId xmlns:a16="http://schemas.microsoft.com/office/drawing/2014/main" id="{8F9A9DED-706E-4D8F-8ED6-928226E8EC1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0084" r="26093"/>
              <a:stretch/>
            </p:blipFill>
            <p:spPr bwMode="auto">
              <a:xfrm>
                <a:off x="35241327" y="18476602"/>
                <a:ext cx="4603688" cy="6600825"/>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 descr="Image result for cactus silhouette">
                <a:extLst>
                  <a:ext uri="{FF2B5EF4-FFF2-40B4-BE49-F238E27FC236}">
                    <a16:creationId xmlns:a16="http://schemas.microsoft.com/office/drawing/2014/main" id="{CB7DC79F-580F-45E0-87D3-7F29EBA6E43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0084" r="26093"/>
              <a:stretch/>
            </p:blipFill>
            <p:spPr bwMode="auto">
              <a:xfrm>
                <a:off x="20992292" y="8846722"/>
                <a:ext cx="8925729" cy="1678730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12" descr="Image result for flower clipart">
                <a:extLst>
                  <a:ext uri="{FF2B5EF4-FFF2-40B4-BE49-F238E27FC236}">
                    <a16:creationId xmlns:a16="http://schemas.microsoft.com/office/drawing/2014/main" id="{9290041F-D125-48B9-8BF0-9EC7B9594CC8}"/>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1996164">
                <a:off x="11786305" y="13769512"/>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12" descr="Image result for flower clipart">
                <a:extLst>
                  <a:ext uri="{FF2B5EF4-FFF2-40B4-BE49-F238E27FC236}">
                    <a16:creationId xmlns:a16="http://schemas.microsoft.com/office/drawing/2014/main" id="{12349301-FA1C-4297-86D5-F59BBE4890F2}"/>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2688639">
                <a:off x="36764403" y="18957840"/>
                <a:ext cx="2309057" cy="228823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12" descr="Image result for flower clipart">
                <a:extLst>
                  <a:ext uri="{FF2B5EF4-FFF2-40B4-BE49-F238E27FC236}">
                    <a16:creationId xmlns:a16="http://schemas.microsoft.com/office/drawing/2014/main" id="{451E6C47-591E-4023-BB23-82B98D0FB081}"/>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1996164">
                <a:off x="22106129" y="9292546"/>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12" descr="Image result for flower clipart">
                <a:extLst>
                  <a:ext uri="{FF2B5EF4-FFF2-40B4-BE49-F238E27FC236}">
                    <a16:creationId xmlns:a16="http://schemas.microsoft.com/office/drawing/2014/main" id="{6D6A958D-ABEE-45A7-A7A8-83D95C16F093}"/>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rot="16973761">
                <a:off x="36034342" y="17367892"/>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2" descr="Image result for flower clipart">
                <a:extLst>
                  <a:ext uri="{FF2B5EF4-FFF2-40B4-BE49-F238E27FC236}">
                    <a16:creationId xmlns:a16="http://schemas.microsoft.com/office/drawing/2014/main" id="{A7726C34-6F17-48B5-AD1E-90AA32CD9FFA}"/>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1320354">
                <a:off x="34363585" y="19380253"/>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12" descr="Image result for flower clipart">
                <a:extLst>
                  <a:ext uri="{FF2B5EF4-FFF2-40B4-BE49-F238E27FC236}">
                    <a16:creationId xmlns:a16="http://schemas.microsoft.com/office/drawing/2014/main" id="{0ACB90BA-887C-45E2-8939-B21DE8E06799}"/>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388776">
                <a:off x="34496403" y="17423373"/>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12" descr="Image result for flower clipart">
                <a:extLst>
                  <a:ext uri="{FF2B5EF4-FFF2-40B4-BE49-F238E27FC236}">
                    <a16:creationId xmlns:a16="http://schemas.microsoft.com/office/drawing/2014/main" id="{CD667C9E-32B6-4FEC-BDAF-C445D50FB4EA}"/>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21203234">
                <a:off x="38218947" y="19927917"/>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Image result for hummingbird silhouette">
                <a:extLst>
                  <a:ext uri="{FF2B5EF4-FFF2-40B4-BE49-F238E27FC236}">
                    <a16:creationId xmlns:a16="http://schemas.microsoft.com/office/drawing/2014/main" id="{01D7DFDF-3135-4A1C-AD49-C71748472034}"/>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rot="2792186" flipH="1">
                <a:off x="17857762" y="9314117"/>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Image result for hummingbird silhouette">
                <a:extLst>
                  <a:ext uri="{FF2B5EF4-FFF2-40B4-BE49-F238E27FC236}">
                    <a16:creationId xmlns:a16="http://schemas.microsoft.com/office/drawing/2014/main" id="{FF818322-B9B0-4D9B-95DC-C989F40BE7B7}"/>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rot="873617" flipH="1">
                <a:off x="32435513" y="18247369"/>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Image result for hummingbird silhouette">
                <a:extLst>
                  <a:ext uri="{FF2B5EF4-FFF2-40B4-BE49-F238E27FC236}">
                    <a16:creationId xmlns:a16="http://schemas.microsoft.com/office/drawing/2014/main" id="{98E9CE3C-F50D-49C9-909B-8C92B0EEAD07}"/>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rot="1143832" flipH="1">
                <a:off x="9081570" y="14624156"/>
                <a:ext cx="3878302" cy="2245095"/>
              </a:xfrm>
              <a:prstGeom prst="rect">
                <a:avLst/>
              </a:prstGeom>
              <a:noFill/>
              <a:extLst>
                <a:ext uri="{909E8E84-426E-40DD-AFC4-6F175D3DCCD1}">
                  <a14:hiddenFill xmlns:a14="http://schemas.microsoft.com/office/drawing/2010/main">
                    <a:solidFill>
                      <a:srgbClr val="FFFFFF"/>
                    </a:solidFill>
                  </a14:hiddenFill>
                </a:ext>
              </a:extLst>
            </p:spPr>
          </p:pic>
        </p:grpSp>
        <p:pic>
          <p:nvPicPr>
            <p:cNvPr id="91" name="Picture 12" descr="Image result for flower clipart">
              <a:extLst>
                <a:ext uri="{FF2B5EF4-FFF2-40B4-BE49-F238E27FC236}">
                  <a16:creationId xmlns:a16="http://schemas.microsoft.com/office/drawing/2014/main" id="{0745D2A9-CC09-42BF-9E7D-DF3589F278E8}"/>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1996164">
              <a:off x="14281466" y="15207059"/>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12" descr="Image result for flower clipart">
              <a:extLst>
                <a:ext uri="{FF2B5EF4-FFF2-40B4-BE49-F238E27FC236}">
                  <a16:creationId xmlns:a16="http://schemas.microsoft.com/office/drawing/2014/main" id="{F72761F0-4832-469C-BD14-31EE9F16CA1D}"/>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1996164">
              <a:off x="10790576" y="15833426"/>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12" descr="Image result for flower clipart">
              <a:extLst>
                <a:ext uri="{FF2B5EF4-FFF2-40B4-BE49-F238E27FC236}">
                  <a16:creationId xmlns:a16="http://schemas.microsoft.com/office/drawing/2014/main" id="{FCFBC954-1C60-4207-A844-31879D7BE7DC}"/>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369037">
              <a:off x="33733102" y="21202404"/>
              <a:ext cx="2309060" cy="228823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12" descr="Image result for flower clipart">
              <a:extLst>
                <a:ext uri="{FF2B5EF4-FFF2-40B4-BE49-F238E27FC236}">
                  <a16:creationId xmlns:a16="http://schemas.microsoft.com/office/drawing/2014/main" id="{670CEBD9-C603-44E2-9E52-AC3740A34EE5}"/>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3849515">
              <a:off x="38444300" y="21926436"/>
              <a:ext cx="2302048" cy="229520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2" descr="Image result for flower clipart">
              <a:extLst>
                <a:ext uri="{FF2B5EF4-FFF2-40B4-BE49-F238E27FC236}">
                  <a16:creationId xmlns:a16="http://schemas.microsoft.com/office/drawing/2014/main" id="{DA16D2A7-E3F4-469B-9711-9A9F9ACCEBB0}"/>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1996164">
              <a:off x="8476999" y="17734481"/>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Image result for hummingbird silhouette">
              <a:extLst>
                <a:ext uri="{FF2B5EF4-FFF2-40B4-BE49-F238E27FC236}">
                  <a16:creationId xmlns:a16="http://schemas.microsoft.com/office/drawing/2014/main" id="{DA02A9ED-9296-454A-B20F-3A0E2CBDD7F1}"/>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rot="21445809" flipH="1">
              <a:off x="5908550" y="18483479"/>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Image result for hummingbird silhouette">
              <a:extLst>
                <a:ext uri="{FF2B5EF4-FFF2-40B4-BE49-F238E27FC236}">
                  <a16:creationId xmlns:a16="http://schemas.microsoft.com/office/drawing/2014/main" id="{73426551-7263-44B4-9324-9D5DAD207ADB}"/>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rot="21445809">
              <a:off x="15176250" y="15437213"/>
              <a:ext cx="3795404" cy="2245095"/>
            </a:xfrm>
            <a:prstGeom prst="rect">
              <a:avLst/>
            </a:prstGeom>
            <a:noFill/>
            <a:extLst>
              <a:ext uri="{909E8E84-426E-40DD-AFC4-6F175D3DCCD1}">
                <a14:hiddenFill xmlns:a14="http://schemas.microsoft.com/office/drawing/2010/main">
                  <a:solidFill>
                    <a:srgbClr val="FFFFFF"/>
                  </a:solidFill>
                </a14:hiddenFill>
              </a:ext>
            </a:extLst>
          </p:spPr>
        </p:pic>
        <p:sp>
          <p:nvSpPr>
            <p:cNvPr id="98" name="Oval 97">
              <a:extLst>
                <a:ext uri="{FF2B5EF4-FFF2-40B4-BE49-F238E27FC236}">
                  <a16:creationId xmlns:a16="http://schemas.microsoft.com/office/drawing/2014/main" id="{CFF0A928-5FD6-4D39-B8A4-9D9AA0FA568E}"/>
                </a:ext>
              </a:extLst>
            </p:cNvPr>
            <p:cNvSpPr/>
            <p:nvPr/>
          </p:nvSpPr>
          <p:spPr>
            <a:xfrm>
              <a:off x="5822739" y="12708659"/>
              <a:ext cx="13614352" cy="13017713"/>
            </a:xfrm>
            <a:prstGeom prst="ellipse">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6000" dirty="0" err="1"/>
            </a:p>
          </p:txBody>
        </p:sp>
      </p:grpSp>
      <p:sp>
        <p:nvSpPr>
          <p:cNvPr id="31" name="TextBox 30">
            <a:extLst>
              <a:ext uri="{FF2B5EF4-FFF2-40B4-BE49-F238E27FC236}">
                <a16:creationId xmlns:a16="http://schemas.microsoft.com/office/drawing/2014/main" id="{ADAB2EDA-68E8-4203-B7CD-7730A5BFFE51}"/>
              </a:ext>
            </a:extLst>
          </p:cNvPr>
          <p:cNvSpPr txBox="1"/>
          <p:nvPr/>
        </p:nvSpPr>
        <p:spPr>
          <a:xfrm>
            <a:off x="3317083" y="28856612"/>
            <a:ext cx="1361450" cy="830997"/>
          </a:xfrm>
          <a:prstGeom prst="rect">
            <a:avLst/>
          </a:prstGeom>
          <a:noFill/>
        </p:spPr>
        <p:txBody>
          <a:bodyPr wrap="square" rtlCol="0">
            <a:spAutoFit/>
          </a:bodyPr>
          <a:lstStyle/>
          <a:p>
            <a:pPr algn="ctr"/>
            <a:r>
              <a:rPr lang="en-US" sz="2400" dirty="0">
                <a:solidFill>
                  <a:schemeClr val="accent4">
                    <a:lumMod val="60000"/>
                    <a:lumOff val="40000"/>
                  </a:schemeClr>
                </a:solidFill>
              </a:rPr>
              <a:t>Species 1</a:t>
            </a:r>
          </a:p>
        </p:txBody>
      </p:sp>
      <p:sp>
        <p:nvSpPr>
          <p:cNvPr id="112" name="TextBox 111">
            <a:extLst>
              <a:ext uri="{FF2B5EF4-FFF2-40B4-BE49-F238E27FC236}">
                <a16:creationId xmlns:a16="http://schemas.microsoft.com/office/drawing/2014/main" id="{346739B4-4E87-4373-BDAD-48B2B60B8187}"/>
              </a:ext>
            </a:extLst>
          </p:cNvPr>
          <p:cNvSpPr txBox="1"/>
          <p:nvPr/>
        </p:nvSpPr>
        <p:spPr>
          <a:xfrm>
            <a:off x="7378412" y="28473130"/>
            <a:ext cx="1361450" cy="830997"/>
          </a:xfrm>
          <a:prstGeom prst="rect">
            <a:avLst/>
          </a:prstGeom>
          <a:noFill/>
        </p:spPr>
        <p:txBody>
          <a:bodyPr wrap="square" rtlCol="0">
            <a:spAutoFit/>
          </a:bodyPr>
          <a:lstStyle/>
          <a:p>
            <a:pPr algn="ctr"/>
            <a:r>
              <a:rPr lang="en-US" sz="2400" dirty="0">
                <a:solidFill>
                  <a:schemeClr val="accent4">
                    <a:lumMod val="60000"/>
                    <a:lumOff val="40000"/>
                  </a:schemeClr>
                </a:solidFill>
              </a:rPr>
              <a:t>Species 2</a:t>
            </a:r>
          </a:p>
        </p:txBody>
      </p:sp>
      <p:sp>
        <p:nvSpPr>
          <p:cNvPr id="113" name="TextBox 112">
            <a:extLst>
              <a:ext uri="{FF2B5EF4-FFF2-40B4-BE49-F238E27FC236}">
                <a16:creationId xmlns:a16="http://schemas.microsoft.com/office/drawing/2014/main" id="{D7F99761-CE4B-4536-8113-366D90E9B731}"/>
              </a:ext>
            </a:extLst>
          </p:cNvPr>
          <p:cNvSpPr txBox="1"/>
          <p:nvPr/>
        </p:nvSpPr>
        <p:spPr>
          <a:xfrm>
            <a:off x="11355735" y="29159743"/>
            <a:ext cx="1361450" cy="830997"/>
          </a:xfrm>
          <a:prstGeom prst="rect">
            <a:avLst/>
          </a:prstGeom>
          <a:noFill/>
        </p:spPr>
        <p:txBody>
          <a:bodyPr wrap="square" rtlCol="0">
            <a:spAutoFit/>
          </a:bodyPr>
          <a:lstStyle/>
          <a:p>
            <a:pPr algn="ctr"/>
            <a:r>
              <a:rPr lang="en-US" sz="2400" dirty="0">
                <a:solidFill>
                  <a:schemeClr val="accent4">
                    <a:lumMod val="60000"/>
                    <a:lumOff val="40000"/>
                  </a:schemeClr>
                </a:solidFill>
              </a:rPr>
              <a:t>Species 3</a:t>
            </a:r>
          </a:p>
        </p:txBody>
      </p:sp>
      <p:sp>
        <p:nvSpPr>
          <p:cNvPr id="86" name="Rectangle 85">
            <a:extLst>
              <a:ext uri="{FF2B5EF4-FFF2-40B4-BE49-F238E27FC236}">
                <a16:creationId xmlns:a16="http://schemas.microsoft.com/office/drawing/2014/main" id="{157C490A-59E8-4034-8972-8B52AE9F986C}"/>
              </a:ext>
            </a:extLst>
          </p:cNvPr>
          <p:cNvSpPr/>
          <p:nvPr/>
        </p:nvSpPr>
        <p:spPr>
          <a:xfrm>
            <a:off x="18566857" y="21577695"/>
            <a:ext cx="2644383" cy="5042389"/>
          </a:xfrm>
          <a:prstGeom prst="rect">
            <a:avLst/>
          </a:prstGeom>
          <a:no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116" name="Rectangle 115">
            <a:extLst>
              <a:ext uri="{FF2B5EF4-FFF2-40B4-BE49-F238E27FC236}">
                <a16:creationId xmlns:a16="http://schemas.microsoft.com/office/drawing/2014/main" id="{51ECA5BE-7135-41BC-874E-38AF99023D3B}"/>
              </a:ext>
            </a:extLst>
          </p:cNvPr>
          <p:cNvSpPr/>
          <p:nvPr/>
        </p:nvSpPr>
        <p:spPr>
          <a:xfrm>
            <a:off x="21448908" y="21558830"/>
            <a:ext cx="2644383" cy="5042389"/>
          </a:xfrm>
          <a:prstGeom prst="rect">
            <a:avLst/>
          </a:prstGeom>
          <a:no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117" name="Rectangle 116">
            <a:extLst>
              <a:ext uri="{FF2B5EF4-FFF2-40B4-BE49-F238E27FC236}">
                <a16:creationId xmlns:a16="http://schemas.microsoft.com/office/drawing/2014/main" id="{C1EB728B-EAD4-4AC8-A4FF-9D35FC2CF5EF}"/>
              </a:ext>
            </a:extLst>
          </p:cNvPr>
          <p:cNvSpPr/>
          <p:nvPr/>
        </p:nvSpPr>
        <p:spPr>
          <a:xfrm>
            <a:off x="24319957" y="21577695"/>
            <a:ext cx="2644383" cy="5042389"/>
          </a:xfrm>
          <a:prstGeom prst="rect">
            <a:avLst/>
          </a:prstGeom>
          <a:no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Tree>
    <p:extLst>
      <p:ext uri="{BB962C8B-B14F-4D97-AF65-F5344CB8AC3E}">
        <p14:creationId xmlns:p14="http://schemas.microsoft.com/office/powerpoint/2010/main" val="93119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Image result for cactus silhouette">
            <a:extLst>
              <a:ext uri="{FF2B5EF4-FFF2-40B4-BE49-F238E27FC236}">
                <a16:creationId xmlns:a16="http://schemas.microsoft.com/office/drawing/2014/main" id="{29DA1960-1738-4FBA-8DD6-68AFB3E123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084" r="26093"/>
          <a:stretch/>
        </p:blipFill>
        <p:spPr bwMode="auto">
          <a:xfrm flipH="1">
            <a:off x="36133462" y="16926246"/>
            <a:ext cx="5280431" cy="801922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Image result for cactus silhouette">
            <a:extLst>
              <a:ext uri="{FF2B5EF4-FFF2-40B4-BE49-F238E27FC236}">
                <a16:creationId xmlns:a16="http://schemas.microsoft.com/office/drawing/2014/main" id="{ED1FF232-C256-44DF-A71A-C1CFA76E9E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23" r="23750"/>
          <a:stretch/>
        </p:blipFill>
        <p:spPr bwMode="auto">
          <a:xfrm flipH="1">
            <a:off x="29795779" y="18584931"/>
            <a:ext cx="4960171" cy="59449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actus silhouette">
            <a:extLst>
              <a:ext uri="{FF2B5EF4-FFF2-40B4-BE49-F238E27FC236}">
                <a16:creationId xmlns:a16="http://schemas.microsoft.com/office/drawing/2014/main" id="{BDA59993-B9B8-4217-8D8C-D30ED4B3D4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031" r="23635"/>
          <a:stretch/>
        </p:blipFill>
        <p:spPr bwMode="auto">
          <a:xfrm>
            <a:off x="1958143" y="17272000"/>
            <a:ext cx="6747828" cy="9102725"/>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a:extLst>
              <a:ext uri="{FF2B5EF4-FFF2-40B4-BE49-F238E27FC236}">
                <a16:creationId xmlns:a16="http://schemas.microsoft.com/office/drawing/2014/main" id="{C025A872-1143-4500-A9B0-100EB5254213}"/>
              </a:ext>
            </a:extLst>
          </p:cNvPr>
          <p:cNvSpPr/>
          <p:nvPr/>
        </p:nvSpPr>
        <p:spPr>
          <a:xfrm rot="3137432">
            <a:off x="6636914" y="19311557"/>
            <a:ext cx="2329587" cy="3143139"/>
          </a:xfrm>
          <a:prstGeom prst="ellipse">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1036" name="Picture 12" descr="Image result for flower clipart">
            <a:extLst>
              <a:ext uri="{FF2B5EF4-FFF2-40B4-BE49-F238E27FC236}">
                <a16:creationId xmlns:a16="http://schemas.microsoft.com/office/drawing/2014/main" id="{07F34F0E-555D-4B88-A799-02EDAB0428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8143" y="16510648"/>
            <a:ext cx="3141703" cy="311337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hummingbird silhouette">
            <a:extLst>
              <a:ext uri="{FF2B5EF4-FFF2-40B4-BE49-F238E27FC236}">
                <a16:creationId xmlns:a16="http://schemas.microsoft.com/office/drawing/2014/main" id="{0739773E-AFB3-4F25-A35A-55488325D9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36797" y="17973546"/>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ineapple 4 by Firkin">
            <a:extLst>
              <a:ext uri="{FF2B5EF4-FFF2-40B4-BE49-F238E27FC236}">
                <a16:creationId xmlns:a16="http://schemas.microsoft.com/office/drawing/2014/main" id="{F8809C38-0745-4AA9-BD2E-F4CCC1AF5CD5}"/>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30211"/>
          <a:stretch/>
        </p:blipFill>
        <p:spPr bwMode="auto">
          <a:xfrm rot="13779835">
            <a:off x="6576075" y="19418727"/>
            <a:ext cx="2363395" cy="303426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bird silhouette">
            <a:extLst>
              <a:ext uri="{FF2B5EF4-FFF2-40B4-BE49-F238E27FC236}">
                <a16:creationId xmlns:a16="http://schemas.microsoft.com/office/drawing/2014/main" id="{E6F73843-E77B-4A82-AA47-EF5E34AC0F1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8164136" y="19053103"/>
            <a:ext cx="2711279" cy="2616200"/>
          </a:xfrm>
          <a:prstGeom prst="rect">
            <a:avLst/>
          </a:prstGeom>
          <a:noFill/>
          <a:extLst>
            <a:ext uri="{909E8E84-426E-40DD-AFC4-6F175D3DCCD1}">
              <a14:hiddenFill xmlns:a14="http://schemas.microsoft.com/office/drawing/2010/main">
                <a:solidFill>
                  <a:srgbClr val="FFFFFF"/>
                </a:solidFill>
              </a14:hiddenFill>
            </a:ext>
          </a:extLst>
        </p:spPr>
      </p:pic>
      <p:sp>
        <p:nvSpPr>
          <p:cNvPr id="28" name="Arrow: Circular 27">
            <a:extLst>
              <a:ext uri="{FF2B5EF4-FFF2-40B4-BE49-F238E27FC236}">
                <a16:creationId xmlns:a16="http://schemas.microsoft.com/office/drawing/2014/main" id="{E8D65A3A-6B19-4C87-B389-05EADAD70D9B}"/>
              </a:ext>
            </a:extLst>
          </p:cNvPr>
          <p:cNvSpPr/>
          <p:nvPr/>
        </p:nvSpPr>
        <p:spPr>
          <a:xfrm rot="1627447">
            <a:off x="3161057" y="13997983"/>
            <a:ext cx="6669374" cy="6885680"/>
          </a:xfrm>
          <a:prstGeom prst="circular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solidFill>
                <a:schemeClr val="tx1"/>
              </a:solidFill>
            </a:endParaRPr>
          </a:p>
        </p:txBody>
      </p:sp>
      <p:sp>
        <p:nvSpPr>
          <p:cNvPr id="29" name="Arrow: Right 28">
            <a:extLst>
              <a:ext uri="{FF2B5EF4-FFF2-40B4-BE49-F238E27FC236}">
                <a16:creationId xmlns:a16="http://schemas.microsoft.com/office/drawing/2014/main" id="{CE5B45AC-8A5E-4359-ACD4-817E48552D15}"/>
              </a:ext>
            </a:extLst>
          </p:cNvPr>
          <p:cNvSpPr/>
          <p:nvPr/>
        </p:nvSpPr>
        <p:spPr>
          <a:xfrm>
            <a:off x="11946549" y="21753656"/>
            <a:ext cx="8185380" cy="1545828"/>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39" name="Picture 16" descr="Image result for bird silhouette">
            <a:extLst>
              <a:ext uri="{FF2B5EF4-FFF2-40B4-BE49-F238E27FC236}">
                <a16:creationId xmlns:a16="http://schemas.microsoft.com/office/drawing/2014/main" id="{90435ED9-36D3-4950-A9CA-C517FDF7E65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0899275">
            <a:off x="21441814" y="17550834"/>
            <a:ext cx="2370163" cy="2616200"/>
          </a:xfrm>
          <a:prstGeom prst="rect">
            <a:avLst/>
          </a:prstGeom>
          <a:noFill/>
          <a:extLst>
            <a:ext uri="{909E8E84-426E-40DD-AFC4-6F175D3DCCD1}">
              <a14:hiddenFill xmlns:a14="http://schemas.microsoft.com/office/drawing/2010/main">
                <a:solidFill>
                  <a:srgbClr val="FFFFFF"/>
                </a:solidFill>
              </a14:hiddenFill>
            </a:ext>
          </a:extLst>
        </p:spPr>
      </p:pic>
      <p:sp>
        <p:nvSpPr>
          <p:cNvPr id="30" name="Teardrop 29">
            <a:extLst>
              <a:ext uri="{FF2B5EF4-FFF2-40B4-BE49-F238E27FC236}">
                <a16:creationId xmlns:a16="http://schemas.microsoft.com/office/drawing/2014/main" id="{99F9927F-715F-4073-9FD7-328A3C8001F5}"/>
              </a:ext>
            </a:extLst>
          </p:cNvPr>
          <p:cNvSpPr/>
          <p:nvPr/>
        </p:nvSpPr>
        <p:spPr>
          <a:xfrm>
            <a:off x="22204662" y="22017379"/>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1" name="Teardrop 40">
            <a:extLst>
              <a:ext uri="{FF2B5EF4-FFF2-40B4-BE49-F238E27FC236}">
                <a16:creationId xmlns:a16="http://schemas.microsoft.com/office/drawing/2014/main" id="{7EA15E0C-B79E-44D8-96EE-EF3085F4ED7D}"/>
              </a:ext>
            </a:extLst>
          </p:cNvPr>
          <p:cNvSpPr/>
          <p:nvPr/>
        </p:nvSpPr>
        <p:spPr>
          <a:xfrm>
            <a:off x="22896396" y="2315680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2" name="Teardrop 41">
            <a:extLst>
              <a:ext uri="{FF2B5EF4-FFF2-40B4-BE49-F238E27FC236}">
                <a16:creationId xmlns:a16="http://schemas.microsoft.com/office/drawing/2014/main" id="{AA022541-DF71-433D-9557-04E5DB01F643}"/>
              </a:ext>
            </a:extLst>
          </p:cNvPr>
          <p:cNvSpPr/>
          <p:nvPr/>
        </p:nvSpPr>
        <p:spPr>
          <a:xfrm>
            <a:off x="21027175" y="2276631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4" name="Teardrop 43">
            <a:extLst>
              <a:ext uri="{FF2B5EF4-FFF2-40B4-BE49-F238E27FC236}">
                <a16:creationId xmlns:a16="http://schemas.microsoft.com/office/drawing/2014/main" id="{CCEF1E56-713A-4382-8E17-7166CBDC322F}"/>
              </a:ext>
            </a:extLst>
          </p:cNvPr>
          <p:cNvSpPr/>
          <p:nvPr/>
        </p:nvSpPr>
        <p:spPr>
          <a:xfrm>
            <a:off x="21340086" y="2034588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45" name="Picture 4" descr="Image result for cactus silhouette">
            <a:extLst>
              <a:ext uri="{FF2B5EF4-FFF2-40B4-BE49-F238E27FC236}">
                <a16:creationId xmlns:a16="http://schemas.microsoft.com/office/drawing/2014/main" id="{EEEE5DAC-7382-4334-A608-963055EA36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5287356" y="21589579"/>
            <a:ext cx="3693478" cy="2458073"/>
          </a:xfrm>
          <a:prstGeom prst="rect">
            <a:avLst/>
          </a:prstGeom>
          <a:noFill/>
          <a:extLst>
            <a:ext uri="{909E8E84-426E-40DD-AFC4-6F175D3DCCD1}">
              <a14:hiddenFill xmlns:a14="http://schemas.microsoft.com/office/drawing/2010/main">
                <a:solidFill>
                  <a:srgbClr val="FFFFFF"/>
                </a:solidFill>
              </a14:hiddenFill>
            </a:ext>
          </a:extLst>
        </p:spPr>
      </p:pic>
      <p:sp>
        <p:nvSpPr>
          <p:cNvPr id="52" name="Arrow: Right 51">
            <a:extLst>
              <a:ext uri="{FF2B5EF4-FFF2-40B4-BE49-F238E27FC236}">
                <a16:creationId xmlns:a16="http://schemas.microsoft.com/office/drawing/2014/main" id="{FE4BC837-BFCC-4C9D-9651-64308B0135DB}"/>
              </a:ext>
            </a:extLst>
          </p:cNvPr>
          <p:cNvSpPr/>
          <p:nvPr/>
        </p:nvSpPr>
        <p:spPr>
          <a:xfrm>
            <a:off x="28492336" y="21823362"/>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3" name="Arrow: Right 52">
            <a:extLst>
              <a:ext uri="{FF2B5EF4-FFF2-40B4-BE49-F238E27FC236}">
                <a16:creationId xmlns:a16="http://schemas.microsoft.com/office/drawing/2014/main" id="{D5273F64-C6F7-45AF-A56B-B43EEF9CB241}"/>
              </a:ext>
            </a:extLst>
          </p:cNvPr>
          <p:cNvSpPr/>
          <p:nvPr/>
        </p:nvSpPr>
        <p:spPr>
          <a:xfrm>
            <a:off x="34366178" y="21669303"/>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4" name="Arrow: Right 53">
            <a:extLst>
              <a:ext uri="{FF2B5EF4-FFF2-40B4-BE49-F238E27FC236}">
                <a16:creationId xmlns:a16="http://schemas.microsoft.com/office/drawing/2014/main" id="{7679C2E3-CA53-4109-AE47-DC7F62A631A8}"/>
              </a:ext>
            </a:extLst>
          </p:cNvPr>
          <p:cNvSpPr/>
          <p:nvPr/>
        </p:nvSpPr>
        <p:spPr>
          <a:xfrm>
            <a:off x="24402956" y="21896333"/>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Tree>
    <p:extLst>
      <p:ext uri="{BB962C8B-B14F-4D97-AF65-F5344CB8AC3E}">
        <p14:creationId xmlns:p14="http://schemas.microsoft.com/office/powerpoint/2010/main" val="133012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4B38BF3-752F-486E-8C09-C5E8F0973F13}"/>
              </a:ext>
            </a:extLst>
          </p:cNvPr>
          <p:cNvGrpSpPr/>
          <p:nvPr/>
        </p:nvGrpSpPr>
        <p:grpSpPr>
          <a:xfrm>
            <a:off x="5822739" y="8345114"/>
            <a:ext cx="34822099" cy="17381258"/>
            <a:chOff x="5822739" y="8345114"/>
            <a:chExt cx="34822099" cy="17381258"/>
          </a:xfrm>
        </p:grpSpPr>
        <p:grpSp>
          <p:nvGrpSpPr>
            <p:cNvPr id="44" name="Group 43">
              <a:extLst>
                <a:ext uri="{FF2B5EF4-FFF2-40B4-BE49-F238E27FC236}">
                  <a16:creationId xmlns:a16="http://schemas.microsoft.com/office/drawing/2014/main" id="{E92EE597-ABD2-4489-A0C0-0BB7A5C0A91B}"/>
                </a:ext>
              </a:extLst>
            </p:cNvPr>
            <p:cNvGrpSpPr/>
            <p:nvPr/>
          </p:nvGrpSpPr>
          <p:grpSpPr>
            <a:xfrm>
              <a:off x="8598014" y="8345114"/>
              <a:ext cx="32046824" cy="17136516"/>
              <a:chOff x="8481181" y="8497514"/>
              <a:chExt cx="32046824" cy="17136516"/>
            </a:xfrm>
          </p:grpSpPr>
          <p:pic>
            <p:nvPicPr>
              <p:cNvPr id="26" name="Picture 4" descr="Image result for cactus silhouette">
                <a:extLst>
                  <a:ext uri="{FF2B5EF4-FFF2-40B4-BE49-F238E27FC236}">
                    <a16:creationId xmlns:a16="http://schemas.microsoft.com/office/drawing/2014/main" id="{5D60CDA4-6C86-498C-9932-B8E8CA2079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084" r="26093"/>
              <a:stretch/>
            </p:blipFill>
            <p:spPr bwMode="auto">
              <a:xfrm flipH="1">
                <a:off x="8481181" y="14472981"/>
                <a:ext cx="7100107" cy="1078271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Image result for cactus silhouette">
                <a:extLst>
                  <a:ext uri="{FF2B5EF4-FFF2-40B4-BE49-F238E27FC236}">
                    <a16:creationId xmlns:a16="http://schemas.microsoft.com/office/drawing/2014/main" id="{A4411D78-0D8F-4C09-A2E3-73EA8DAB05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084" r="26093"/>
              <a:stretch/>
            </p:blipFill>
            <p:spPr bwMode="auto">
              <a:xfrm>
                <a:off x="35241327" y="18476602"/>
                <a:ext cx="4603688" cy="660082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Image result for cactus silhouette">
                <a:extLst>
                  <a:ext uri="{FF2B5EF4-FFF2-40B4-BE49-F238E27FC236}">
                    <a16:creationId xmlns:a16="http://schemas.microsoft.com/office/drawing/2014/main" id="{0A3EC5BF-FD4D-4D04-BFBD-9AEB5C8A69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084" r="26093"/>
              <a:stretch/>
            </p:blipFill>
            <p:spPr bwMode="auto">
              <a:xfrm>
                <a:off x="20992291" y="8846722"/>
                <a:ext cx="8030371" cy="1678730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Image result for flower clipart">
                <a:extLst>
                  <a:ext uri="{FF2B5EF4-FFF2-40B4-BE49-F238E27FC236}">
                    <a16:creationId xmlns:a16="http://schemas.microsoft.com/office/drawing/2014/main" id="{DA0BDF84-FA6D-41C4-9259-2A87F4DB83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96164">
                <a:off x="11786305" y="13769512"/>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Image result for flower clipart">
                <a:extLst>
                  <a:ext uri="{FF2B5EF4-FFF2-40B4-BE49-F238E27FC236}">
                    <a16:creationId xmlns:a16="http://schemas.microsoft.com/office/drawing/2014/main" id="{1D781930-F120-4689-9F9E-CDD8CF70F6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688639">
                <a:off x="36764403" y="18957840"/>
                <a:ext cx="2309057" cy="228823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Image result for flower clipart">
                <a:extLst>
                  <a:ext uri="{FF2B5EF4-FFF2-40B4-BE49-F238E27FC236}">
                    <a16:creationId xmlns:a16="http://schemas.microsoft.com/office/drawing/2014/main" id="{5DD73330-1302-43B8-AE8B-2221A86BDD3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96164">
                <a:off x="22106129" y="9292546"/>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2" descr="Image result for flower clipart">
                <a:extLst>
                  <a:ext uri="{FF2B5EF4-FFF2-40B4-BE49-F238E27FC236}">
                    <a16:creationId xmlns:a16="http://schemas.microsoft.com/office/drawing/2014/main" id="{D239C208-C725-454C-8794-EE61FC413A2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973761">
                <a:off x="36034342" y="17367892"/>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Image result for flower clipart">
                <a:extLst>
                  <a:ext uri="{FF2B5EF4-FFF2-40B4-BE49-F238E27FC236}">
                    <a16:creationId xmlns:a16="http://schemas.microsoft.com/office/drawing/2014/main" id="{3C47C6DC-65D8-4C1E-80C0-7384D14031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320354">
                <a:off x="34363585" y="19380253"/>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Image result for flower clipart">
                <a:extLst>
                  <a:ext uri="{FF2B5EF4-FFF2-40B4-BE49-F238E27FC236}">
                    <a16:creationId xmlns:a16="http://schemas.microsoft.com/office/drawing/2014/main" id="{F5D8C8E0-FAF3-43D6-B1C6-24CF7C84C8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88776">
                <a:off x="34496403" y="17423373"/>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2" descr="Image result for flower clipart">
                <a:extLst>
                  <a:ext uri="{FF2B5EF4-FFF2-40B4-BE49-F238E27FC236}">
                    <a16:creationId xmlns:a16="http://schemas.microsoft.com/office/drawing/2014/main" id="{1D29CCFF-6E85-41D5-8669-37895803D0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203234">
                <a:off x="38218947" y="19927917"/>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Image result for hummingbird silhouette">
                <a:extLst>
                  <a:ext uri="{FF2B5EF4-FFF2-40B4-BE49-F238E27FC236}">
                    <a16:creationId xmlns:a16="http://schemas.microsoft.com/office/drawing/2014/main" id="{96830D91-B6DD-4AF9-9C8E-D421ECF08F9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792186" flipH="1">
                <a:off x="17857762" y="9314117"/>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Image result for hummingbird silhouette">
                <a:extLst>
                  <a:ext uri="{FF2B5EF4-FFF2-40B4-BE49-F238E27FC236}">
                    <a16:creationId xmlns:a16="http://schemas.microsoft.com/office/drawing/2014/main" id="{60ACF3CA-295F-445B-BE52-BE89EF835B6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73617" flipH="1">
                <a:off x="32435513" y="18247369"/>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Image result for hummingbird silhouette">
                <a:extLst>
                  <a:ext uri="{FF2B5EF4-FFF2-40B4-BE49-F238E27FC236}">
                    <a16:creationId xmlns:a16="http://schemas.microsoft.com/office/drawing/2014/main" id="{90B9C344-A89D-4B16-96C2-91F1236B1B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43832" flipH="1">
                <a:off x="9081570" y="14624156"/>
                <a:ext cx="3878302" cy="2245095"/>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12" descr="Image result for flower clipart">
              <a:extLst>
                <a:ext uri="{FF2B5EF4-FFF2-40B4-BE49-F238E27FC236}">
                  <a16:creationId xmlns:a16="http://schemas.microsoft.com/office/drawing/2014/main" id="{D0BB951A-0D55-427E-8080-3FA624E753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96164">
              <a:off x="14281466" y="15207059"/>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descr="Image result for flower clipart">
              <a:extLst>
                <a:ext uri="{FF2B5EF4-FFF2-40B4-BE49-F238E27FC236}">
                  <a16:creationId xmlns:a16="http://schemas.microsoft.com/office/drawing/2014/main" id="{595C93B9-F0BD-43C7-8627-8D80B76E0B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96164">
              <a:off x="10790576" y="15833426"/>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2" descr="Image result for flower clipart">
              <a:extLst>
                <a:ext uri="{FF2B5EF4-FFF2-40B4-BE49-F238E27FC236}">
                  <a16:creationId xmlns:a16="http://schemas.microsoft.com/office/drawing/2014/main" id="{1E38F79D-06CE-41A5-81FA-DAD1348703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96164">
              <a:off x="34363584" y="21202405"/>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2" descr="Image result for flower clipart">
              <a:extLst>
                <a:ext uri="{FF2B5EF4-FFF2-40B4-BE49-F238E27FC236}">
                  <a16:creationId xmlns:a16="http://schemas.microsoft.com/office/drawing/2014/main" id="{BFBF6984-1CCC-4478-A75F-DD1CDBDBDD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96164">
              <a:off x="37573881" y="21733493"/>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2" descr="Image result for flower clipart">
              <a:extLst>
                <a:ext uri="{FF2B5EF4-FFF2-40B4-BE49-F238E27FC236}">
                  <a16:creationId xmlns:a16="http://schemas.microsoft.com/office/drawing/2014/main" id="{A2A6367A-6E0F-40EC-96BD-0A44061291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96164">
              <a:off x="8476999" y="17734481"/>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Image result for hummingbird silhouette">
              <a:extLst>
                <a:ext uri="{FF2B5EF4-FFF2-40B4-BE49-F238E27FC236}">
                  <a16:creationId xmlns:a16="http://schemas.microsoft.com/office/drawing/2014/main" id="{5A1860AD-0DA8-4AE1-B6AE-17A7D81D12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445809" flipH="1">
              <a:off x="5908550" y="18483479"/>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Image result for hummingbird silhouette">
              <a:extLst>
                <a:ext uri="{FF2B5EF4-FFF2-40B4-BE49-F238E27FC236}">
                  <a16:creationId xmlns:a16="http://schemas.microsoft.com/office/drawing/2014/main" id="{FDB76547-BFEC-4904-BB55-4330AF5FDF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445809">
              <a:off x="15176250" y="15437213"/>
              <a:ext cx="3795404" cy="2245095"/>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977B66B1-5963-4714-938C-4AB989B9BAF0}"/>
                </a:ext>
              </a:extLst>
            </p:cNvPr>
            <p:cNvSpPr/>
            <p:nvPr/>
          </p:nvSpPr>
          <p:spPr>
            <a:xfrm>
              <a:off x="5822739" y="12708659"/>
              <a:ext cx="13614352" cy="13017713"/>
            </a:xfrm>
            <a:prstGeom prst="ellipse">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6000" dirty="0" err="1"/>
            </a:p>
          </p:txBody>
        </p:sp>
      </p:grpSp>
    </p:spTree>
    <p:extLst>
      <p:ext uri="{BB962C8B-B14F-4D97-AF65-F5344CB8AC3E}">
        <p14:creationId xmlns:p14="http://schemas.microsoft.com/office/powerpoint/2010/main" val="2097358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joshua tree silhouette">
            <a:extLst>
              <a:ext uri="{FF2B5EF4-FFF2-40B4-BE49-F238E27FC236}">
                <a16:creationId xmlns:a16="http://schemas.microsoft.com/office/drawing/2014/main" id="{87495721-D5A3-4E32-9B77-AA634D3F30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263" t="34843" r="38737" b="28955"/>
          <a:stretch/>
        </p:blipFill>
        <p:spPr bwMode="auto">
          <a:xfrm>
            <a:off x="14280682" y="12718582"/>
            <a:ext cx="9981398" cy="11229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638915"/>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21474</TotalTime>
  <Words>782</Words>
  <Application>Microsoft Office PowerPoint</Application>
  <PresentationFormat>Custom</PresentationFormat>
  <Paragraphs>69</Paragraphs>
  <Slides>4</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Science Poster</vt:lpstr>
      <vt:lpstr>A Prickly Situation: Contrasting frequency and morphological measures in three cactus species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Malory</cp:lastModifiedBy>
  <cp:revision>81</cp:revision>
  <dcterms:created xsi:type="dcterms:W3CDTF">2013-01-20T21:20:28Z</dcterms:created>
  <dcterms:modified xsi:type="dcterms:W3CDTF">2019-04-02T17:26:03Z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