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58" r:id="rId12"/>
    <p:sldId id="285" r:id="rId13"/>
    <p:sldId id="286" r:id="rId14"/>
    <p:sldId id="287" r:id="rId15"/>
    <p:sldId id="288" r:id="rId16"/>
    <p:sldId id="289" r:id="rId17"/>
    <p:sldId id="292" r:id="rId18"/>
    <p:sldId id="293" r:id="rId19"/>
    <p:sldId id="297" r:id="rId20"/>
    <p:sldId id="298" r:id="rId21"/>
    <p:sldId id="262" r:id="rId22"/>
    <p:sldId id="263" r:id="rId23"/>
    <p:sldId id="264" r:id="rId24"/>
    <p:sldId id="266" r:id="rId25"/>
    <p:sldId id="267" r:id="rId26"/>
    <p:sldId id="268" r:id="rId27"/>
    <p:sldId id="269" r:id="rId28"/>
  </p:sldIdLst>
  <p:sldSz cx="9144000" cy="6858000" type="screen4x3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54ef787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54ef78743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38" name="Google Shape;138;g1454ef78743_0_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23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54ef7874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54ef78743_0_1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54" name="Google Shape;154;g1454ef78743_0_15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24</a:t>
            </a:fld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54ef7874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54ef78743_0_2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62" name="Google Shape;162;g1454ef78743_0_22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25</a:t>
            </a:fld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54ef787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54ef78743_0_3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70" name="Google Shape;170;g1454ef78743_0_3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26</a:t>
            </a:fld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54ef7874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54ef78743_0_3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78" name="Google Shape;178;g1454ef78743_0_38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27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books.com.tw/products/0010822932?loc=P_br_r0vq68ygz_D_2aabd0_B_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類神經網路</a:t>
            </a:r>
            <a:r>
              <a:rPr lang="zh-TW" altLang="en-US" dirty="0" smtClean="0"/>
              <a:t>簡介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689" y="2136320"/>
            <a:ext cx="7331134" cy="407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 altLang="en-US" dirty="0" smtClean="0"/>
              <a:t>改以本書介紹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https://keras.io/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b="1" dirty="0"/>
              <a:t>Python Deep Learning library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可配合TensorFlow</a:t>
            </a:r>
            <a:r>
              <a:rPr lang="en-US" dirty="0"/>
              <a:t>, CNTK, or </a:t>
            </a:r>
            <a:r>
              <a:rPr lang="en-US" dirty="0" err="1" smtClean="0"/>
              <a:t>Theano</a:t>
            </a:r>
            <a:endParaRPr lang="en-US" dirty="0"/>
          </a:p>
          <a:p>
            <a:pPr marL="342900" lvl="0" indent="-228600">
              <a:spcBef>
                <a:spcPts val="440"/>
              </a:spcBef>
              <a:buSzPts val="2200"/>
            </a:pPr>
            <a:r>
              <a:rPr lang="en-US" dirty="0" smtClean="0">
                <a:hlinkClick r:id="rId4"/>
              </a:rPr>
              <a:t>https://www.books.com.tw/products/0010822932?loc=P_br_r0vq68ygz_D_2aabd0_B_1</a:t>
            </a:r>
            <a:endParaRPr lang="en-US" dirty="0" smtClean="0"/>
          </a:p>
          <a:p>
            <a:pPr marL="342900" lvl="0" indent="-228600">
              <a:spcBef>
                <a:spcPts val="440"/>
              </a:spcBef>
              <a:buSzPts val="2200"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6629" y="0"/>
            <a:ext cx="2177061" cy="271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50471" y="3120571"/>
            <a:ext cx="2911345" cy="373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深度學習</a:t>
            </a:r>
            <a:r>
              <a:rPr lang="en-US" altLang="zh-TW" dirty="0" err="1" smtClean="0"/>
              <a:t>vs</a:t>
            </a:r>
            <a:r>
              <a:rPr lang="zh-TW" altLang="en-US" dirty="0" smtClean="0"/>
              <a:t>人工智慧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004341" y="2278505"/>
            <a:ext cx="6715593" cy="41522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人工智慧</a:t>
            </a:r>
            <a:endParaRPr lang="zh-TW" altLang="en-US" sz="3200" dirty="0"/>
          </a:p>
        </p:txBody>
      </p:sp>
      <p:sp>
        <p:nvSpPr>
          <p:cNvPr id="6" name="圓角矩形 5"/>
          <p:cNvSpPr/>
          <p:nvPr/>
        </p:nvSpPr>
        <p:spPr>
          <a:xfrm>
            <a:off x="2983044" y="2668248"/>
            <a:ext cx="4572000" cy="33727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機器學習</a:t>
            </a:r>
            <a:endParaRPr lang="zh-TW" altLang="en-US" sz="3200" dirty="0"/>
          </a:p>
        </p:txBody>
      </p:sp>
      <p:sp>
        <p:nvSpPr>
          <p:cNvPr id="7" name="圓角矩形 6"/>
          <p:cNvSpPr/>
          <p:nvPr/>
        </p:nvSpPr>
        <p:spPr>
          <a:xfrm>
            <a:off x="4976733" y="3102963"/>
            <a:ext cx="2293497" cy="25932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深度學習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傳統方法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zh-TW" altLang="en-US" dirty="0" smtClean="0"/>
              <a:t>機器學習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以監督式學習為例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0229" y="2206171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規則  </a:t>
            </a:r>
            <a:endParaRPr lang="en-US" altLang="zh-TW" sz="2000" dirty="0" smtClean="0"/>
          </a:p>
          <a:p>
            <a:pPr algn="ctr"/>
            <a:r>
              <a:rPr lang="zh-TW" altLang="en-US" sz="2000" dirty="0" smtClean="0"/>
              <a:t>資料  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040744" y="2198913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傳統程式開發</a:t>
            </a:r>
            <a:endParaRPr lang="zh-TW" altLang="en-US" sz="2000" dirty="0"/>
          </a:p>
        </p:txBody>
      </p:sp>
      <p:sp>
        <p:nvSpPr>
          <p:cNvPr id="7" name="向右箭號 6"/>
          <p:cNvSpPr/>
          <p:nvPr/>
        </p:nvSpPr>
        <p:spPr>
          <a:xfrm>
            <a:off x="2525486" y="2496457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13830" y="2162628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答案</a:t>
            </a:r>
            <a:endParaRPr lang="zh-TW" altLang="en-US" sz="2000" dirty="0"/>
          </a:p>
        </p:txBody>
      </p:sp>
      <p:sp>
        <p:nvSpPr>
          <p:cNvPr id="9" name="向右箭號 8"/>
          <p:cNvSpPr/>
          <p:nvPr/>
        </p:nvSpPr>
        <p:spPr>
          <a:xfrm>
            <a:off x="4927600" y="2489200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5544" y="3780971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資料  </a:t>
            </a:r>
            <a:endParaRPr lang="en-US" altLang="zh-TW" sz="2000" dirty="0" smtClean="0"/>
          </a:p>
          <a:p>
            <a:pPr algn="ctr"/>
            <a:r>
              <a:rPr lang="zh-TW" altLang="en-US" sz="2000" dirty="0" smtClean="0"/>
              <a:t>答案</a:t>
            </a:r>
            <a:endParaRPr lang="zh-TW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106059" y="3773713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機器學習</a:t>
            </a:r>
            <a:endParaRPr lang="zh-TW" altLang="en-US" sz="2000" dirty="0"/>
          </a:p>
        </p:txBody>
      </p:sp>
      <p:sp>
        <p:nvSpPr>
          <p:cNvPr id="12" name="向右箭號 11"/>
          <p:cNvSpPr/>
          <p:nvPr/>
        </p:nvSpPr>
        <p:spPr>
          <a:xfrm>
            <a:off x="2590801" y="4071257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79145" y="3737428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規則</a:t>
            </a:r>
            <a:endParaRPr lang="zh-TW" altLang="en-US" sz="2000" dirty="0"/>
          </a:p>
        </p:txBody>
      </p:sp>
      <p:sp>
        <p:nvSpPr>
          <p:cNvPr id="14" name="向右箭號 13"/>
          <p:cNvSpPr/>
          <p:nvPr/>
        </p:nvSpPr>
        <p:spPr>
          <a:xfrm>
            <a:off x="4992915" y="4064000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36952" y="6550223"/>
            <a:ext cx="4193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https://ithelp.ithome.com.tw/articles/10221327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031" y="2383971"/>
            <a:ext cx="69802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68812" y="6550223"/>
            <a:ext cx="3964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https://www.796t.com/content/1544991316.html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329" y="1602921"/>
            <a:ext cx="7507662" cy="463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神經網路的目的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目的：為了找到這些權重的正確值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5657" y="2561701"/>
            <a:ext cx="6096000" cy="376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NN</a:t>
            </a:r>
            <a:r>
              <a:rPr lang="zh-TW" altLang="en-US" dirty="0" smtClean="0"/>
              <a:t>普及之前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Kernel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methods</a:t>
            </a:r>
            <a:r>
              <a:rPr lang="zh-TW" altLang="en-US" dirty="0" smtClean="0"/>
              <a:t> 與</a:t>
            </a:r>
            <a:r>
              <a:rPr lang="en-US" altLang="zh-TW" dirty="0" err="1" smtClean="0"/>
              <a:t>SVM當道</a:t>
            </a:r>
            <a:endParaRPr lang="en-US" altLang="zh-TW" dirty="0" smtClean="0"/>
          </a:p>
          <a:p>
            <a:r>
              <a:rPr lang="en-US" altLang="zh-TW" dirty="0" smtClean="0"/>
              <a:t>1990年代時SVM取得成功的成果，所以NN就又被遺忘了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找出決策邊介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446" y="2924402"/>
            <a:ext cx="6007553" cy="34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決策樹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682" y="2681061"/>
            <a:ext cx="6792154" cy="296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Artificial Neural Network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086" y="6618514"/>
            <a:ext cx="4743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Ref: https://en.wikipedia.org/wiki/Artificial_neural_network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427" y="2196349"/>
            <a:ext cx="4426859" cy="395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神經網路的抬頭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ImageNet使用CNN達到96.4%2準確率時，這個問題被認為是一個已解決的問題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起手式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定義訓練資料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定義神經網絡模型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訓練模型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測試模型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MNIST資料集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算是類神經網路的hello world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親手建立模組，使用colab實作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先引入需要的module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429010"/>
            <a:ext cx="6629575" cy="19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載入資料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75" y="2739025"/>
            <a:ext cx="8991725" cy="261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建立模型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0725"/>
            <a:ext cx="9144000" cy="265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訓練模型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2634625"/>
            <a:ext cx="9144000" cy="232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測試模型(使用模型預測)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2326000"/>
            <a:ext cx="9144000" cy="401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MNIST</a:t>
            </a:r>
            <a:r>
              <a:rPr lang="zh-TW" altLang="en-US" dirty="0" smtClean="0"/>
              <a:t>手寫數字為例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8915" y="6604001"/>
            <a:ext cx="756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Ref: https://medium.com/analytics-vidhya/applying-ann-digit-and-fashion-mnist-13accfc44660</a:t>
            </a:r>
            <a:endParaRPr lang="zh-TW" altLang="en-US" dirty="0"/>
          </a:p>
        </p:txBody>
      </p:sp>
      <p:pic>
        <p:nvPicPr>
          <p:cNvPr id="5" name="圖片 4" descr="MNIS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8" y="2181224"/>
            <a:ext cx="6964937" cy="391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人腦的突觸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</a:t>
            </a:r>
            <a:r>
              <a:rPr lang="en-US" altLang="zh-TW" dirty="0" smtClean="0"/>
              <a:t>ANN</a:t>
            </a:r>
            <a:r>
              <a:rPr lang="zh-TW" altLang="en-US" dirty="0" smtClean="0"/>
              <a:t>時常見的圖，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731" y="2619602"/>
            <a:ext cx="7079840" cy="347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電腦科學家就是由這樣的概念啟發，發展出人工神經網路的架構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409" y="6550223"/>
            <a:ext cx="3815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https://ithelp.ithome.com.tw/articles/10237540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8354" y="2378756"/>
            <a:ext cx="6837363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Input:</a:t>
            </a:r>
            <a:r>
              <a:rPr lang="zh-TW" altLang="en-US" dirty="0" smtClean="0"/>
              <a:t> 對應突觸收進來的訊號，也就是我們的輸入資訊</a:t>
            </a:r>
            <a:endParaRPr lang="en-US" altLang="zh-TW" dirty="0" smtClean="0"/>
          </a:p>
          <a:p>
            <a:r>
              <a:rPr lang="en-US" altLang="zh-TW" dirty="0" smtClean="0"/>
              <a:t>Weight:</a:t>
            </a:r>
            <a:r>
              <a:rPr lang="zh-TW" altLang="en-US" dirty="0" smtClean="0"/>
              <a:t> 權重，決定哪一個訊號比較重要</a:t>
            </a:r>
            <a:endParaRPr lang="en-US" altLang="zh-TW" dirty="0" smtClean="0"/>
          </a:p>
          <a:p>
            <a:r>
              <a:rPr lang="en-US" altLang="zh-TW" dirty="0" smtClean="0"/>
              <a:t>Summation and Bias: </a:t>
            </a:r>
            <a:r>
              <a:rPr lang="zh-TW" altLang="en-US" dirty="0" smtClean="0"/>
              <a:t>整合訊息</a:t>
            </a:r>
            <a:endParaRPr lang="en-US" altLang="zh-TW" dirty="0" smtClean="0"/>
          </a:p>
          <a:p>
            <a:r>
              <a:rPr lang="en-US" altLang="zh-TW" dirty="0" smtClean="0"/>
              <a:t>Activation: </a:t>
            </a:r>
            <a:r>
              <a:rPr lang="zh-TW" altLang="en-US" dirty="0" smtClean="0"/>
              <a:t>依照整合訊息的分數判斷結果，做輸出</a:t>
            </a:r>
            <a:endParaRPr lang="en-US" altLang="zh-TW" dirty="0" smtClean="0"/>
          </a:p>
          <a:p>
            <a:r>
              <a:rPr lang="en-US" altLang="zh-TW" dirty="0" smtClean="0"/>
              <a:t>Output: </a:t>
            </a:r>
            <a:r>
              <a:rPr lang="zh-TW" altLang="en-US" dirty="0" smtClean="0"/>
              <a:t>輸出訊號，給下一個神經元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409" y="6550223"/>
            <a:ext cx="3815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https://ithelp.ithome.com.tw/articles/10237540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0835" y="3912310"/>
            <a:ext cx="4330822" cy="267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4663" y="2247220"/>
            <a:ext cx="5271736" cy="37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轉換函式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6430" y="2010456"/>
            <a:ext cx="5831341" cy="417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單一層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6314" y="2048781"/>
            <a:ext cx="4117852" cy="409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265</Words>
  <PresentationFormat>如螢幕大小 (4:3)</PresentationFormat>
  <Paragraphs>81</Paragraphs>
  <Slides>27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相鄰</vt:lpstr>
      <vt:lpstr>類神經網路簡介</vt:lpstr>
      <vt:lpstr>ANN</vt:lpstr>
      <vt:lpstr>ANN</vt:lpstr>
      <vt:lpstr>人腦的突觸</vt:lpstr>
      <vt:lpstr>ANN</vt:lpstr>
      <vt:lpstr>ANN</vt:lpstr>
      <vt:lpstr>投影片 7</vt:lpstr>
      <vt:lpstr>轉換函式</vt:lpstr>
      <vt:lpstr>單一層</vt:lpstr>
      <vt:lpstr>多層</vt:lpstr>
      <vt:lpstr>改以本書介紹</vt:lpstr>
      <vt:lpstr>深度學習vs人工智慧</vt:lpstr>
      <vt:lpstr>傳統方法 vs 機器學習</vt:lpstr>
      <vt:lpstr>投影片 14</vt:lpstr>
      <vt:lpstr>投影片 15</vt:lpstr>
      <vt:lpstr>神經網路的目的</vt:lpstr>
      <vt:lpstr>NN普及之前</vt:lpstr>
      <vt:lpstr>SVM</vt:lpstr>
      <vt:lpstr>決策樹</vt:lpstr>
      <vt:lpstr>神經網路的抬頭</vt:lpstr>
      <vt:lpstr>起手式</vt:lpstr>
      <vt:lpstr>Demo1</vt:lpstr>
      <vt:lpstr>Demo1</vt:lpstr>
      <vt:lpstr>Demo1</vt:lpstr>
      <vt:lpstr>Demo1</vt:lpstr>
      <vt:lpstr>Demo1</vt:lpstr>
      <vt:lpstr>Demo1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31</cp:revision>
  <dcterms:modified xsi:type="dcterms:W3CDTF">2022-09-24T00:43:46Z</dcterms:modified>
</cp:coreProperties>
</file>