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63" r:id="rId3"/>
    <p:sldId id="318" r:id="rId4"/>
    <p:sldId id="319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40" r:id="rId33"/>
    <p:sldId id="350" r:id="rId34"/>
    <p:sldId id="320" r:id="rId35"/>
    <p:sldId id="321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n-lib.org/docs/nodes/ImageFilterNode.php" TargetMode="External"/><Relationship Id="rId2" Type="http://schemas.openxmlformats.org/officeDocument/2006/relationships/hyperlink" Target="https://www.tinytsunami.info/Image-Fil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gkit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6t.com/content/15449913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231n.github.io/convolutional-network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21327" TargetMode="External"/><Relationship Id="rId7" Type="http://schemas.openxmlformats.org/officeDocument/2006/relationships/hyperlink" Target="https://medium.com/jameslearningnote/%E8%B3%87%E6%96%99%E5%88%86%E6%9E%90-%E6%A9%9F%E5%99%A8%E5%AD%B8%E7%BF%92-%E7%AC%AC5-1%E8%AC%9B-%E5%8D%B7%E7%A9%8D%E7%A5%9E%E7%B6%93%E7%B6%B2%E7%B5%A1%E4%BB%8B%E7%B4%B9-convolutional-neural-network-4f8249d65d4f" TargetMode="External"/><Relationship Id="rId2" Type="http://schemas.openxmlformats.org/officeDocument/2006/relationships/hyperlink" Target="https://www.796t.com/content/154499131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users/20001976/ironman/1395" TargetMode="External"/><Relationship Id="rId5" Type="http://schemas.openxmlformats.org/officeDocument/2006/relationships/hyperlink" Target="https://syshen.medium.com/%E6%94%B9%E5%96%84-cnn-%E8%BE%A8%E8%AD%98%E7%8E%87-dac9fce59b63" TargetMode="External"/><Relationship Id="rId4" Type="http://schemas.openxmlformats.org/officeDocument/2006/relationships/hyperlink" Target="https://ithelp.ithome.com.tw/users/20121098/ironman/2848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brohrer.mcknote.com/zh-Hant/how_machine_learning_works/how_convolutional_neural_networks_wor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(二)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6513" y="2743200"/>
            <a:ext cx="3990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常見的濾波方式：</a:t>
            </a:r>
            <a:endParaRPr lang="en-US" altLang="zh-TW" dirty="0" smtClean="0"/>
          </a:p>
          <a:p>
            <a:r>
              <a:rPr lang="zh-TW" altLang="en-US" dirty="0" smtClean="0"/>
              <a:t>低通濾波 </a:t>
            </a:r>
            <a:r>
              <a:rPr lang="en-US" altLang="zh-TW" dirty="0" smtClean="0"/>
              <a:t>(</a:t>
            </a:r>
            <a:r>
              <a:rPr lang="en-US" dirty="0" err="1" smtClean="0"/>
              <a:t>lowpass</a:t>
            </a:r>
            <a:r>
              <a:rPr lang="en-US" dirty="0" smtClean="0"/>
              <a:t> filter) </a:t>
            </a:r>
            <a:endParaRPr lang="en-US" dirty="0" smtClean="0"/>
          </a:p>
          <a:p>
            <a:r>
              <a:rPr lang="zh-TW" altLang="en-US" dirty="0" smtClean="0"/>
              <a:t>中</a:t>
            </a:r>
            <a:r>
              <a:rPr lang="zh-TW" altLang="en-US" dirty="0" smtClean="0"/>
              <a:t>通濾波 </a:t>
            </a:r>
            <a:r>
              <a:rPr lang="en-US" altLang="zh-TW" dirty="0" smtClean="0"/>
              <a:t>(</a:t>
            </a:r>
            <a:r>
              <a:rPr lang="en-US" dirty="0" err="1" smtClean="0"/>
              <a:t>bandpass</a:t>
            </a:r>
            <a:r>
              <a:rPr lang="en-US" dirty="0" smtClean="0"/>
              <a:t> filter) </a:t>
            </a:r>
            <a:endParaRPr lang="en-US" dirty="0" smtClean="0"/>
          </a:p>
          <a:p>
            <a:r>
              <a:rPr lang="zh-TW" altLang="en-US" dirty="0" smtClean="0"/>
              <a:t>高</a:t>
            </a:r>
            <a:r>
              <a:rPr lang="zh-TW" altLang="en-US" dirty="0" smtClean="0"/>
              <a:t>通濾波 </a:t>
            </a:r>
            <a:r>
              <a:rPr lang="en-US" altLang="zh-TW" dirty="0" smtClean="0"/>
              <a:t>(</a:t>
            </a:r>
            <a:r>
              <a:rPr lang="en-US" dirty="0" err="1" smtClean="0"/>
              <a:t>highpass</a:t>
            </a:r>
            <a:r>
              <a:rPr lang="en-US" dirty="0" smtClean="0"/>
              <a:t> filter)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通常會是邊</a:t>
            </a:r>
            <a:r>
              <a:rPr lang="zh-TW" altLang="en-US" dirty="0" smtClean="0"/>
              <a:t>長為奇數的正方形遮罩（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），又稱為 </a:t>
            </a:r>
            <a:r>
              <a:rPr lang="en-US" altLang="zh-TW" b="1" dirty="0" smtClean="0"/>
              <a:t>" kernel </a:t>
            </a:r>
            <a:r>
              <a:rPr lang="en-US" altLang="zh-TW" b="1" dirty="0" smtClean="0"/>
              <a:t>“</a:t>
            </a:r>
          </a:p>
          <a:p>
            <a:r>
              <a:rPr lang="zh-TW" altLang="en-US" b="1" dirty="0" smtClean="0"/>
              <a:t>奇數的邊長有整數可表達的中心點座標，所以為是整數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0510" y="6550223"/>
            <a:ext cx="43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https://ithelp.ithome.com.tw/articles/10272114?sc=pt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753" y="2894693"/>
            <a:ext cx="65611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平滑濾波器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用於模糊化和去除雜訊</a:t>
            </a:r>
          </a:p>
          <a:p>
            <a:pPr lvl="1"/>
            <a:r>
              <a:rPr lang="zh-TW" altLang="en-US" dirty="0" smtClean="0"/>
              <a:t>低通濾波器（</a:t>
            </a:r>
            <a:r>
              <a:rPr lang="en-US" dirty="0" smtClean="0"/>
              <a:t>Low pass filter）</a:t>
            </a:r>
          </a:p>
          <a:p>
            <a:pPr lvl="1"/>
            <a:r>
              <a:rPr lang="zh-TW" altLang="en-US" dirty="0" smtClean="0"/>
              <a:t>中值濾波器（</a:t>
            </a:r>
            <a:r>
              <a:rPr lang="en-US" dirty="0" smtClean="0"/>
              <a:t>Median filter）</a:t>
            </a:r>
          </a:p>
          <a:p>
            <a:r>
              <a:rPr lang="zh-TW" altLang="en-US" dirty="0" smtClean="0"/>
              <a:t>銳化濾波器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強化物體的邊緣位置</a:t>
            </a:r>
          </a:p>
          <a:p>
            <a:pPr lvl="1"/>
            <a:r>
              <a:rPr lang="zh-TW" altLang="en-US" dirty="0" smtClean="0"/>
              <a:t>高通濾波器（</a:t>
            </a:r>
            <a:r>
              <a:rPr lang="en-US" dirty="0" smtClean="0"/>
              <a:t>High pass filter）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dirty="0" smtClean="0"/>
              <a:t>mean filter 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853" y="2419350"/>
            <a:ext cx="67611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影像的邊緣處理方式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比如像這樣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899" y="2205038"/>
            <a:ext cx="3457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忽略邊緣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邊緣補零</a:t>
            </a:r>
            <a:endParaRPr lang="en-US" altLang="zh-TW" dirty="0" smtClean="0"/>
          </a:p>
          <a:p>
            <a:r>
              <a:rPr lang="zh-TW" altLang="en-US" dirty="0" smtClean="0"/>
              <a:t>我們在</a:t>
            </a:r>
            <a:r>
              <a:rPr lang="en-US" altLang="zh-TW" dirty="0" err="1" smtClean="0"/>
              <a:t>CNN中做的就是忽略邊緣，所以影像才會愈來愈小</a:t>
            </a:r>
            <a:endParaRPr lang="en-US" altLang="zh-TW" dirty="0" smtClean="0"/>
          </a:p>
          <a:p>
            <a:r>
              <a:rPr lang="zh-TW" altLang="en-US" dirty="0" smtClean="0"/>
              <a:t>當然，如果是影像處理的實務上，也是有邊緣保留不變的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253" y="3424011"/>
            <a:ext cx="6653047" cy="23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如果想要試著了解定義，或是實際算一下，可以看看這一篇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https://www.tinytsunami.info/Image-Filter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上文中的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中值濾波器】的說明是錯的，應該說是找出中位數才對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英文的範例可以看這邊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www.gsn-lib.org/docs/nodes/ImageFilterNode.php</a:t>
            </a:r>
            <a:endParaRPr lang="en-US" altLang="zh-TW" dirty="0" smtClean="0"/>
          </a:p>
          <a:p>
            <a:r>
              <a:rPr lang="en-US" altLang="zh-TW" dirty="0" smtClean="0"/>
              <a:t>On-line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AI </a:t>
            </a:r>
            <a:r>
              <a:rPr lang="en-US" altLang="zh-TW" dirty="0" smtClean="0"/>
              <a:t>image processing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https://www.imgkits.com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再回到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所以呢，如果前面的都看不懂，就是記得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影像處理操作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pic>
        <p:nvPicPr>
          <p:cNvPr id="32770" name="Picture 2" descr="https://img-blog.csdn.net/20181022223541233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01686"/>
            <a:ext cx="501015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</a:t>
            </a:r>
            <a:r>
              <a:rPr lang="zh-TW" altLang="en-US" dirty="0" smtClean="0"/>
              <a:t>量</a:t>
            </a:r>
            <a:endParaRPr lang="en-US" altLang="zh-TW" dirty="0" smtClean="0"/>
          </a:p>
          <a:p>
            <a:r>
              <a:rPr lang="zh-TW" altLang="en-US" dirty="0" smtClean="0"/>
              <a:t>一般來說，會</a:t>
            </a:r>
            <a:r>
              <a:rPr lang="zh-TW" altLang="en-US" dirty="0" smtClean="0"/>
              <a:t>有</a:t>
            </a:r>
            <a:r>
              <a:rPr lang="en-US" altLang="zh-TW" dirty="0" smtClean="0"/>
              <a:t>【</a:t>
            </a:r>
            <a:r>
              <a:rPr lang="en-US" altLang="zh-TW" dirty="0" smtClean="0"/>
              <a:t>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6866" name="Picture 2" descr="https://img-blog.csdn.net/20181023180100999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9771" y="3514715"/>
            <a:ext cx="4804229" cy="2679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CNN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https://www.796t.com/content/1544991316.html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convolutional</a:t>
            </a:r>
            <a:r>
              <a:rPr lang="en-US" dirty="0" smtClean="0"/>
              <a:t> neural networks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卷積神經網路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4"/>
              </a:rPr>
              <a:t>https://cs231n.github.io/convolutional-networks/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</a:t>
            </a:r>
            <a:r>
              <a:rPr lang="zh-TW" altLang="en-US" dirty="0" smtClean="0"/>
              <a:t>連結層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</a:t>
            </a:r>
            <a:r>
              <a:rPr lang="en-US" altLang="zh-TW" dirty="0" err="1" smtClean="0"/>
              <a:t>CNN的最後會設計成全連結層這類的型式，有點像我們前面學習的分類器的功用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397" y="3486377"/>
            <a:ext cx="7706898" cy="256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LeNet</a:t>
            </a:r>
            <a:endParaRPr lang="en-US" altLang="zh-TW" dirty="0" smtClean="0"/>
          </a:p>
          <a:p>
            <a:r>
              <a:rPr lang="en-US" altLang="zh-TW" dirty="0" err="1" smtClean="0"/>
              <a:t>AlexNet</a:t>
            </a:r>
            <a:endParaRPr lang="en-US" altLang="zh-TW" dirty="0" smtClean="0"/>
          </a:p>
          <a:p>
            <a:r>
              <a:rPr lang="en-US" altLang="zh-TW" dirty="0" smtClean="0"/>
              <a:t>ZF Net</a:t>
            </a:r>
          </a:p>
          <a:p>
            <a:r>
              <a:rPr lang="en-US" altLang="zh-TW" dirty="0" err="1" smtClean="0"/>
              <a:t>GoogLeNet</a:t>
            </a:r>
            <a:endParaRPr lang="en-US" altLang="zh-TW" dirty="0" smtClean="0"/>
          </a:p>
          <a:p>
            <a:r>
              <a:rPr lang="en-US" altLang="zh-TW" dirty="0" err="1" smtClean="0"/>
              <a:t>VGGNet</a:t>
            </a:r>
            <a:endParaRPr lang="en-US" altLang="zh-TW" dirty="0" smtClean="0"/>
          </a:p>
          <a:p>
            <a:r>
              <a:rPr lang="en-US" altLang="zh-TW" dirty="0" err="1" smtClean="0"/>
              <a:t>ResNet</a:t>
            </a:r>
            <a:endParaRPr lang="en-US" altLang="zh-TW" dirty="0" smtClean="0"/>
          </a:p>
          <a:p>
            <a:r>
              <a:rPr lang="en-US" altLang="zh-TW" dirty="0" err="1" smtClean="0"/>
              <a:t>DenseNet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再以</a:t>
            </a:r>
            <a:r>
              <a:rPr lang="en-US" altLang="zh-TW" dirty="0" err="1" smtClean="0"/>
              <a:t>MNIST為例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建立我們的第一個</a:t>
            </a:r>
            <a:r>
              <a:rPr lang="en-US" altLang="zh-TW" dirty="0" err="1" smtClean="0"/>
              <a:t>CNN模型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5" y="2525487"/>
            <a:ext cx="8142515" cy="30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看一下</a:t>
            </a:r>
            <a:r>
              <a:rPr lang="en-US" altLang="zh-TW" dirty="0" err="1" smtClean="0"/>
              <a:t>model的樣子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195" y="2157867"/>
            <a:ext cx="6142491" cy="458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再加入之前教的密集層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807" y="3060020"/>
            <a:ext cx="7423492" cy="196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49" y="1702934"/>
            <a:ext cx="5991679" cy="50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準備輸入的資料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85" y="2339975"/>
            <a:ext cx="8907915" cy="322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訓練一下，成果蠻好的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89" y="2600778"/>
            <a:ext cx="8571612" cy="36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使用測試資料來評估我們訓練出來的</a:t>
            </a:r>
            <a:r>
              <a:rPr lang="en-US" altLang="zh-TW" dirty="0" err="1" smtClean="0"/>
              <a:t>Model是否好用</a:t>
            </a:r>
            <a:endParaRPr lang="zh-TW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786" y="2938689"/>
            <a:ext cx="8629086" cy="12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隱藏層換成了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卷積層、池化層、全連線層</a:t>
            </a:r>
            <a:r>
              <a:rPr lang="en-US" altLang="zh-TW" dirty="0" smtClean="0"/>
              <a:t>】</a:t>
            </a:r>
            <a:r>
              <a:rPr lang="en-US" altLang="zh-TW" dirty="0" err="1" smtClean="0"/>
              <a:t>的型式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79931"/>
            <a:ext cx="9144000" cy="38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179453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貓狗分類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使用已經訓練好的模型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ImageNet</a:t>
            </a:r>
            <a:r>
              <a:rPr lang="zh-TW" altLang="en-US" b="1" dirty="0" smtClean="0"/>
              <a:t>比賽的那些英雄們</a:t>
            </a:r>
          </a:p>
          <a:p>
            <a:pPr lvl="1"/>
            <a:r>
              <a:rPr lang="en-US" dirty="0" err="1" smtClean="0"/>
              <a:t>Xception</a:t>
            </a:r>
            <a:endParaRPr lang="en-US" dirty="0" smtClean="0"/>
          </a:p>
          <a:p>
            <a:pPr lvl="1"/>
            <a:r>
              <a:rPr lang="en-US" dirty="0" smtClean="0"/>
              <a:t>VGG16</a:t>
            </a:r>
          </a:p>
          <a:p>
            <a:pPr lvl="1"/>
            <a:r>
              <a:rPr lang="en-US" dirty="0" smtClean="0"/>
              <a:t>VGG19</a:t>
            </a:r>
          </a:p>
          <a:p>
            <a:pPr lvl="1"/>
            <a:r>
              <a:rPr lang="en-US" dirty="0" smtClean="0"/>
              <a:t>ResNet50</a:t>
            </a:r>
          </a:p>
          <a:p>
            <a:pPr lvl="1"/>
            <a:r>
              <a:rPr lang="en-US" dirty="0" smtClean="0"/>
              <a:t>InceptionV3</a:t>
            </a:r>
          </a:p>
          <a:p>
            <a:pPr lvl="1"/>
            <a:r>
              <a:rPr lang="en-US" dirty="0" smtClean="0"/>
              <a:t>InceptionResNetV2</a:t>
            </a:r>
          </a:p>
          <a:p>
            <a:pPr lvl="1"/>
            <a:r>
              <a:rPr lang="en-US" dirty="0" err="1" smtClean="0"/>
              <a:t>MobileNet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Applications，也就是所謂的預先訓練好的模型</a:t>
            </a:r>
            <a:r>
              <a:rPr lang="en-US" dirty="0" smtClean="0"/>
              <a:t>(pre-trained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6452" y="3275112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Applications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因為我們要直接使用，而不是取用成果後，再訓練成我們要的，所以</a:t>
            </a:r>
            <a:r>
              <a:rPr lang="en-US" altLang="zh-TW" dirty="0" err="1" smtClean="0"/>
              <a:t>include_top要設定為True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4250"/>
            <a:ext cx="885347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r="43580"/>
          <a:stretch>
            <a:fillRect/>
          </a:stretch>
        </p:blipFill>
        <p:spPr bwMode="auto">
          <a:xfrm>
            <a:off x="711200" y="2232940"/>
            <a:ext cx="7315201" cy="43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後續先用這篇文章延伸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https://www.796t.com/content/1544991316.html</a:t>
            </a:r>
            <a:endParaRPr lang="en-US" altLang="zh-TW" dirty="0" smtClean="0"/>
          </a:p>
          <a:p>
            <a:r>
              <a:rPr lang="zh-TW" altLang="en-US" dirty="0" smtClean="0"/>
              <a:t>第二參考：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https://ithelp.ithome.com.tw/articles/10221327</a:t>
            </a:r>
            <a:endParaRPr lang="en-US" altLang="zh-TW" dirty="0" smtClean="0"/>
          </a:p>
          <a:p>
            <a:r>
              <a:rPr lang="zh-TW" altLang="en-US" dirty="0" smtClean="0"/>
              <a:t>上一篇的總覽：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https://ithelp.ithome.com.tw/users/20121098/ironman/2848</a:t>
            </a:r>
            <a:endParaRPr lang="en-US" altLang="zh-TW" dirty="0" smtClean="0"/>
          </a:p>
          <a:p>
            <a:r>
              <a:rPr lang="zh-TW" altLang="en-US" dirty="0" smtClean="0"/>
              <a:t>第三參考：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5"/>
              </a:rPr>
              <a:t>https://syshen.medium.com/%E6%94%B9%E5%96%84-cnn-%E8%BE%A8%E8%AD%98%E7%8E%87-dac9fce59b63</a:t>
            </a:r>
            <a:endParaRPr lang="en-US" altLang="zh-TW" dirty="0" smtClean="0"/>
          </a:p>
          <a:p>
            <a:r>
              <a:rPr lang="zh-TW" altLang="en-US" dirty="0" smtClean="0"/>
              <a:t>第四參考：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https://ithelp.ithome.com.tw/users/20001976/ironman/1395</a:t>
            </a:r>
            <a:endParaRPr lang="en-US" altLang="zh-TW" dirty="0" smtClean="0"/>
          </a:p>
          <a:p>
            <a:r>
              <a:rPr lang="zh-TW" altLang="en-US" dirty="0" smtClean="0"/>
              <a:t>第五參考：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https://medium.com/jameslearningnote/%E8%B3%87%E6%96%99%E5%88%86%E6%9E%90-%E6%A9%9F%E5%99%A8%E5%AD%B8%E7%BF%92-%E7%AC%AC5-1%E8%AC%9B-%E5%8D%B7%E7%A9%8D%E7%A5%9E%E7%B6%93%E7%B6%B2%E7%B5%A1%E4%BB%8B%E7%B4%B9-convolutional-neural-network-4f8249d65d4f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很棒，建議閱讀、實作的網頁資料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https://brohrer.mcknote.com/zh-Hant/how_machine_learning_works/how_convolutional_neural_networks_work.html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輸入層：資料輸入</a:t>
            </a:r>
          </a:p>
          <a:p>
            <a:r>
              <a:rPr lang="zh-TW" altLang="en-US" dirty="0" smtClean="0"/>
              <a:t>卷積層：卷積核</a:t>
            </a:r>
            <a:r>
              <a:rPr lang="en-US" altLang="zh-TW" dirty="0" smtClean="0"/>
              <a:t>(Filter)</a:t>
            </a:r>
            <a:r>
              <a:rPr lang="zh-TW" altLang="en-US" dirty="0" smtClean="0"/>
              <a:t>進行特徵提取</a:t>
            </a:r>
          </a:p>
          <a:p>
            <a:r>
              <a:rPr lang="zh-TW" altLang="en-US" dirty="0" smtClean="0"/>
              <a:t>激勵層：卷積也是一種線性運算，需要此層增加非線性對映</a:t>
            </a:r>
          </a:p>
          <a:p>
            <a:r>
              <a:rPr lang="zh-TW" altLang="en-US" dirty="0" smtClean="0"/>
              <a:t>池化層：降低采樣，對特徵做稀疏處理，減少資料運算量。</a:t>
            </a:r>
          </a:p>
          <a:p>
            <a:r>
              <a:rPr lang="zh-TW" altLang="en-US" dirty="0" smtClean="0"/>
              <a:t>全連線層：通常在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的尾部進行重新擬合，減少特徵資訊的損失</a:t>
            </a:r>
          </a:p>
          <a:p>
            <a:r>
              <a:rPr lang="zh-TW" altLang="en-US" dirty="0" smtClean="0"/>
              <a:t>輸出層：用於輸出結果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1" y="4697459"/>
            <a:ext cx="5181599" cy="216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MINST為28x28的影像，如下圖，0~255代表的是不同深淺的pixel</a:t>
            </a:r>
          </a:p>
          <a:p>
            <a:r>
              <a:rPr lang="zh-TW" altLang="en-US" dirty="0" smtClean="0"/>
              <a:t>在實務上，我們會先把</a:t>
            </a:r>
            <a:r>
              <a:rPr lang="en-US" altLang="zh-TW" dirty="0" smtClean="0"/>
              <a:t>28x28的影像拉成1D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vector，也就是784個輸入到NN中</a:t>
            </a:r>
            <a:endParaRPr lang="zh-TW" altLang="en-US" dirty="0"/>
          </a:p>
        </p:txBody>
      </p:sp>
      <p:pic>
        <p:nvPicPr>
          <p:cNvPr id="1026" name="Picture 2" descr="https://img-blog.csdn.net/20181022212004365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290" y="3173866"/>
            <a:ext cx="3400425" cy="338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而一般常見的</a:t>
            </a:r>
            <a:r>
              <a:rPr lang="en-US" altLang="zh-TW" dirty="0" err="1" smtClean="0"/>
              <a:t>RGB影像，則會如下，變成三個</a:t>
            </a:r>
            <a:r>
              <a:rPr lang="zh-TW" altLang="en-US" dirty="0" smtClean="0"/>
              <a:t>矩陣的型式，每一個矩陣我們稱為一個</a:t>
            </a:r>
            <a:r>
              <a:rPr lang="en-US" altLang="zh-TW" dirty="0" smtClean="0"/>
              <a:t>channel。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659" y="3365953"/>
            <a:ext cx="4095528" cy="328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卷積層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這邊的操作，是以一個</a:t>
            </a:r>
            <a:r>
              <a:rPr lang="en-US" altLang="zh-TW" dirty="0" smtClean="0"/>
              <a:t>Filter(</a:t>
            </a:r>
            <a:r>
              <a:rPr lang="en-US" altLang="zh-TW" dirty="0" err="1" smtClean="0"/>
              <a:t>卷積核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對我們的資料進行convolution運算，如果有學過影像處理，應該會很熟悉，這些Filter的</a:t>
            </a:r>
            <a:r>
              <a:rPr lang="zh-TW" altLang="en-US" dirty="0" smtClean="0"/>
              <a:t>矩陣其實就是我們很常用的</a:t>
            </a:r>
            <a:r>
              <a:rPr lang="en-US" altLang="zh-TW" dirty="0" smtClean="0"/>
              <a:t>3x3的</a:t>
            </a:r>
            <a:r>
              <a:rPr lang="zh-TW" altLang="en-US" dirty="0" smtClean="0"/>
              <a:t>濾波器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968" y="2658382"/>
            <a:ext cx="6371318" cy="400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smooth </a:t>
            </a:r>
            <a:r>
              <a:rPr lang="en-US" altLang="zh-TW" dirty="0" err="1" smtClean="0"/>
              <a:t>filter，noise</a:t>
            </a:r>
            <a:r>
              <a:rPr lang="en-US" altLang="zh-TW" dirty="0" smtClean="0"/>
              <a:t> remove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2993" y="6550223"/>
            <a:ext cx="4344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http</a:t>
            </a:r>
            <a:r>
              <a:rPr lang="en-US" altLang="zh-TW" dirty="0" smtClean="0"/>
              <a:t>://ip.csie.ncu.edu.tw/course/IP/IP1606cp.pdf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903" y="2039938"/>
            <a:ext cx="65706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76675"/>
            <a:ext cx="30003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Prewitt operator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74" y="2351995"/>
            <a:ext cx="40862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642</Words>
  <PresentationFormat>如螢幕大小 (4:3)</PresentationFormat>
  <Paragraphs>96</Paragraphs>
  <Slides>35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相鄰</vt:lpstr>
      <vt:lpstr>深度學習(二)</vt:lpstr>
      <vt:lpstr>CNN</vt:lpstr>
      <vt:lpstr>投影片 3</vt:lpstr>
      <vt:lpstr>投影片 4</vt:lpstr>
      <vt:lpstr>輸入層</vt:lpstr>
      <vt:lpstr>投影片 6</vt:lpstr>
      <vt:lpstr>卷積層</vt:lpstr>
      <vt:lpstr>影像處理</vt:lpstr>
      <vt:lpstr>投影片 9</vt:lpstr>
      <vt:lpstr>投影片 10</vt:lpstr>
      <vt:lpstr>投影片 11</vt:lpstr>
      <vt:lpstr>投影片 12</vt:lpstr>
      <vt:lpstr>投影片 13</vt:lpstr>
      <vt:lpstr>投影片 14</vt:lpstr>
      <vt:lpstr>影像的邊緣處理方式</vt:lpstr>
      <vt:lpstr>投影片 16</vt:lpstr>
      <vt:lpstr>投影片 17</vt:lpstr>
      <vt:lpstr>再回到CNN</vt:lpstr>
      <vt:lpstr>池化層</vt:lpstr>
      <vt:lpstr>全連結層</vt:lpstr>
      <vt:lpstr>成功的CNN Model</vt:lpstr>
      <vt:lpstr>再以MNIST為例</vt:lpstr>
      <vt:lpstr>投影片 23</vt:lpstr>
      <vt:lpstr>投影片 24</vt:lpstr>
      <vt:lpstr>投影片 25</vt:lpstr>
      <vt:lpstr>投影片 26</vt:lpstr>
      <vt:lpstr>投影片 27</vt:lpstr>
      <vt:lpstr>投影片 28</vt:lpstr>
      <vt:lpstr>調整參數</vt:lpstr>
      <vt:lpstr>貓狗分類</vt:lpstr>
      <vt:lpstr>使用已經訓練好的模型</vt:lpstr>
      <vt:lpstr>以VGG為例</vt:lpstr>
      <vt:lpstr>以VGG為例</vt:lpstr>
      <vt:lpstr>投影片 34</vt:lpstr>
      <vt:lpstr>投影片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161</cp:revision>
  <dcterms:modified xsi:type="dcterms:W3CDTF">2022-09-29T15:13:54Z</dcterms:modified>
</cp:coreProperties>
</file>